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BD49E-F8B2-49DE-8F78-98A0A4641A02}" type="datetimeFigureOut">
              <a:rPr lang="en-IN" smtClean="0"/>
              <a:pPr/>
              <a:t>29-03-2026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1A7B5-4CC3-4276-A635-A137035B354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77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6A9589E-EBB9-4718-B8CC-C7A2AA3704CC}" type="slidenum">
              <a:rPr lang="en-US" sz="1200">
                <a:latin typeface="Times New Roman" panose="02020603050405020304" pitchFamily="18" charset="0"/>
              </a:rPr>
              <a:pPr/>
              <a:t>5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036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38ACE-DA34-475D-BD54-74AAF5889707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facweb.iitkgp.ac.in/~shamik/autumn2020/ads/TimesTen_Paper.pdf" TargetMode="External"/><Relationship Id="rId3" Type="http://schemas.openxmlformats.org/officeDocument/2006/relationships/hyperlink" Target="https://facweb.iitkgp.ac.in/~shamik/autumn2020/ads/hstory_original_end_of_arch_era.pdf" TargetMode="External"/><Relationship Id="rId7" Type="http://schemas.openxmlformats.org/officeDocument/2006/relationships/hyperlink" Target="https://facweb.iitkgp.ac.in/~shamik/autumn2020/ads/Plattner.pdf" TargetMode="External"/><Relationship Id="rId12" Type="http://schemas.openxmlformats.org/officeDocument/2006/relationships/hyperlink" Target="https://en.wikipedia.org/wiki/MonetDB" TargetMode="External"/><Relationship Id="rId2" Type="http://schemas.openxmlformats.org/officeDocument/2006/relationships/hyperlink" Target="https://facweb.iitkgp.ac.in/~shamik/autumn2020/ads/MMDB_Garcia_Molin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olumn-oriented_DBMS" TargetMode="External"/><Relationship Id="rId11" Type="http://schemas.openxmlformats.org/officeDocument/2006/relationships/hyperlink" Target="https://en.wikipedia.org/wiki/MariaDB" TargetMode="External"/><Relationship Id="rId5" Type="http://schemas.openxmlformats.org/officeDocument/2006/relationships/hyperlink" Target="https://facweb.iitkgp.ac.in/~shamik/autumn2020/ads/C-Store.pdf" TargetMode="External"/><Relationship Id="rId10" Type="http://schemas.openxmlformats.org/officeDocument/2006/relationships/hyperlink" Target="https://en.wikipedia.org/wiki/Vertica" TargetMode="External"/><Relationship Id="rId4" Type="http://schemas.openxmlformats.org/officeDocument/2006/relationships/hyperlink" Target="https://facweb.iitkgp.ac.in/~shamik/autumn2020/ads/H-Store.pdf" TargetMode="External"/><Relationship Id="rId9" Type="http://schemas.openxmlformats.org/officeDocument/2006/relationships/hyperlink" Target="https://en.wikipedia.org/wiki/VoltDB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netdb.org/documentation-Aug2024/user-guide/query-timin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4495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Database Engineering </a:t>
            </a:r>
            <a:r>
              <a:rPr lang="en-US" sz="4000" b="1" dirty="0" smtClean="0"/>
              <a:t>(</a:t>
            </a:r>
            <a:r>
              <a:rPr lang="en-US" sz="4000" b="1" dirty="0" smtClean="0"/>
              <a:t>CS60032)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000" dirty="0" smtClean="0">
                <a:solidFill>
                  <a:schemeClr val="tx1"/>
                </a:solidFill>
              </a:rPr>
              <a:t>Spring 2025-26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/>
              <a:t>Lecture 7: In-Memory Databases</a:t>
            </a:r>
            <a:br>
              <a:rPr lang="en-US" b="1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/>
              <a:t>Shamik Sural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shamik@cse.iitkgp.ac.in/shamik.sural@gmail.com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Main Memory/In-Memory Databases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100" dirty="0" smtClean="0"/>
              <a:t>Traditional databases namely </a:t>
            </a:r>
            <a:r>
              <a:rPr lang="en-US" sz="2100" dirty="0" err="1" smtClean="0"/>
              <a:t>tuple</a:t>
            </a:r>
            <a:r>
              <a:rPr lang="en-US" sz="2100" dirty="0" smtClean="0"/>
              <a:t>-oriented relational DBs are disk resident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Data is moved to/fm main memory/cache for access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Use Indexes to search for records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Indexes consider the types of data access necessary for disks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How is data access mode different for disk and main memory?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Planning and architecting for MMDB (IMDB) is not particularly new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What are the triggers for large scale transition to MMDB??</a:t>
            </a:r>
          </a:p>
          <a:p>
            <a:pPr>
              <a:spcBef>
                <a:spcPts val="0"/>
              </a:spcBef>
            </a:pPr>
            <a:endParaRPr lang="en-US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Main Memory/In-Memory Databases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100" dirty="0" smtClean="0"/>
              <a:t>What are the special considerations for MMDB over DRDB (Disk resident DB)?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Points to ponder: OLTP/OLAP applications, Row store/Column store, Read/Write heavy transactions, ??/??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Let’s take a look at some of the important development milestones in MMDB</a:t>
            </a:r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2"/>
              </a:rPr>
              <a:t>MMDB Overview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3"/>
              </a:rPr>
              <a:t>New Architecture Motivation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4"/>
              </a:rPr>
              <a:t>H-Store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5"/>
              </a:rPr>
              <a:t>C-Store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6"/>
              </a:rPr>
              <a:t>A closer look at Column data store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7"/>
              </a:rPr>
              <a:t>Plattner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8"/>
              </a:rPr>
              <a:t>Oracles Times Ten Paper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>
                <a:hlinkClick r:id="rId9"/>
              </a:rPr>
              <a:t>VoltDB</a:t>
            </a:r>
            <a:r>
              <a:rPr lang="en-US" sz="2100" dirty="0" smtClean="0"/>
              <a:t>, </a:t>
            </a:r>
            <a:r>
              <a:rPr lang="en-US" sz="2100" dirty="0" smtClean="0">
                <a:hlinkClick r:id="rId10"/>
              </a:rPr>
              <a:t>Vertica</a:t>
            </a:r>
            <a:r>
              <a:rPr lang="en-US" sz="2100" dirty="0" smtClean="0"/>
              <a:t>, </a:t>
            </a:r>
            <a:r>
              <a:rPr lang="en-US" sz="2100" dirty="0" smtClean="0">
                <a:hlinkClick r:id="rId11"/>
              </a:rPr>
              <a:t>MariaDB</a:t>
            </a:r>
            <a:r>
              <a:rPr lang="en-US" sz="2100" dirty="0" smtClean="0"/>
              <a:t>, </a:t>
            </a:r>
            <a:r>
              <a:rPr lang="en-US" sz="2100" dirty="0" smtClean="0">
                <a:hlinkClick r:id="rId12"/>
              </a:rPr>
              <a:t>MonetDB</a:t>
            </a:r>
            <a:r>
              <a:rPr lang="en-US" sz="2100" dirty="0" smtClean="0"/>
              <a:t>, …….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MonetDB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100" dirty="0" smtClean="0">
                <a:hlinkClick r:id="rId2"/>
              </a:rPr>
              <a:t>https://www.monetdb.org/documentation-Aug2024/user-guide/query-timing/</a:t>
            </a:r>
            <a:endParaRPr lang="en-US" sz="2100" dirty="0" smtClean="0"/>
          </a:p>
          <a:p>
            <a:pPr>
              <a:spcBef>
                <a:spcPts val="0"/>
              </a:spcBef>
            </a:pPr>
            <a:endParaRPr lang="en-US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Data Access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027488" y="1352550"/>
            <a:ext cx="1139825" cy="1338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4217988" y="1443038"/>
            <a:ext cx="671512" cy="319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sz="1800"/>
              <a:t>X      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4217988" y="1900238"/>
            <a:ext cx="657225" cy="319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sz="1800"/>
              <a:t>Y     </a:t>
            </a:r>
          </a:p>
        </p:txBody>
      </p:sp>
      <p:sp>
        <p:nvSpPr>
          <p:cNvPr id="52230" name="Oval 9"/>
          <p:cNvSpPr>
            <a:spLocks noChangeArrowheads="1"/>
          </p:cNvSpPr>
          <p:nvPr/>
        </p:nvSpPr>
        <p:spPr bwMode="auto">
          <a:xfrm>
            <a:off x="6623050" y="1095375"/>
            <a:ext cx="1143000" cy="381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31" name="Line 11"/>
          <p:cNvSpPr>
            <a:spLocks noChangeShapeType="1"/>
          </p:cNvSpPr>
          <p:nvPr/>
        </p:nvSpPr>
        <p:spPr bwMode="auto">
          <a:xfrm>
            <a:off x="6623050" y="1247775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32" name="Line 12"/>
          <p:cNvSpPr>
            <a:spLocks noChangeShapeType="1"/>
          </p:cNvSpPr>
          <p:nvPr/>
        </p:nvSpPr>
        <p:spPr bwMode="auto">
          <a:xfrm>
            <a:off x="7766050" y="1266825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33" name="Freeform 18"/>
          <p:cNvSpPr>
            <a:spLocks/>
          </p:cNvSpPr>
          <p:nvPr/>
        </p:nvSpPr>
        <p:spPr bwMode="auto">
          <a:xfrm>
            <a:off x="6623050" y="2390775"/>
            <a:ext cx="1143000" cy="177800"/>
          </a:xfrm>
          <a:custGeom>
            <a:avLst/>
            <a:gdLst>
              <a:gd name="T0" fmla="*/ 0 w 720"/>
              <a:gd name="T1" fmla="*/ 0 h 112"/>
              <a:gd name="T2" fmla="*/ 2147483647 w 720"/>
              <a:gd name="T3" fmla="*/ 2147483647 h 112"/>
              <a:gd name="T4" fmla="*/ 2147483647 w 720"/>
              <a:gd name="T5" fmla="*/ 2147483647 h 112"/>
              <a:gd name="T6" fmla="*/ 2147483647 w 720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112"/>
              <a:gd name="T14" fmla="*/ 720 w 720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112">
                <a:moveTo>
                  <a:pt x="0" y="0"/>
                </a:moveTo>
                <a:cubicBezTo>
                  <a:pt x="76" y="40"/>
                  <a:pt x="152" y="80"/>
                  <a:pt x="240" y="96"/>
                </a:cubicBezTo>
                <a:cubicBezTo>
                  <a:pt x="328" y="112"/>
                  <a:pt x="448" y="112"/>
                  <a:pt x="528" y="96"/>
                </a:cubicBezTo>
                <a:cubicBezTo>
                  <a:pt x="608" y="80"/>
                  <a:pt x="688" y="16"/>
                  <a:pt x="72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34" name="Rectangle 19"/>
          <p:cNvSpPr>
            <a:spLocks noChangeArrowheads="1"/>
          </p:cNvSpPr>
          <p:nvPr/>
        </p:nvSpPr>
        <p:spPr bwMode="auto">
          <a:xfrm>
            <a:off x="7004050" y="1552575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35" name="Rectangle 20"/>
          <p:cNvSpPr>
            <a:spLocks noChangeArrowheads="1"/>
          </p:cNvSpPr>
          <p:nvPr/>
        </p:nvSpPr>
        <p:spPr bwMode="auto">
          <a:xfrm>
            <a:off x="7004050" y="2009775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36" name="Text Box 21"/>
          <p:cNvSpPr txBox="1">
            <a:spLocks noChangeArrowheads="1"/>
          </p:cNvSpPr>
          <p:nvPr/>
        </p:nvSpPr>
        <p:spPr bwMode="auto">
          <a:xfrm>
            <a:off x="7369175" y="1487488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A</a:t>
            </a:r>
          </a:p>
        </p:txBody>
      </p:sp>
      <p:sp>
        <p:nvSpPr>
          <p:cNvPr id="52237" name="Text Box 22"/>
          <p:cNvSpPr txBox="1">
            <a:spLocks noChangeArrowheads="1"/>
          </p:cNvSpPr>
          <p:nvPr/>
        </p:nvSpPr>
        <p:spPr bwMode="auto">
          <a:xfrm>
            <a:off x="7385050" y="1927225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B</a:t>
            </a:r>
          </a:p>
        </p:txBody>
      </p:sp>
      <p:sp>
        <p:nvSpPr>
          <p:cNvPr id="52238" name="Rectangle 23"/>
          <p:cNvSpPr>
            <a:spLocks noChangeArrowheads="1"/>
          </p:cNvSpPr>
          <p:nvPr/>
        </p:nvSpPr>
        <p:spPr bwMode="auto">
          <a:xfrm>
            <a:off x="3189288" y="3576638"/>
            <a:ext cx="7620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39" name="Rectangle 24"/>
          <p:cNvSpPr>
            <a:spLocks noChangeArrowheads="1"/>
          </p:cNvSpPr>
          <p:nvPr/>
        </p:nvSpPr>
        <p:spPr bwMode="auto">
          <a:xfrm>
            <a:off x="4408488" y="3576638"/>
            <a:ext cx="7620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40" name="Rectangle 27"/>
          <p:cNvSpPr>
            <a:spLocks noChangeArrowheads="1"/>
          </p:cNvSpPr>
          <p:nvPr/>
        </p:nvSpPr>
        <p:spPr bwMode="auto">
          <a:xfrm>
            <a:off x="4713288" y="3729038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41" name="Rectangle 28"/>
          <p:cNvSpPr>
            <a:spLocks noChangeArrowheads="1"/>
          </p:cNvSpPr>
          <p:nvPr/>
        </p:nvSpPr>
        <p:spPr bwMode="auto">
          <a:xfrm>
            <a:off x="3570288" y="3881438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42" name="Rectangle 29"/>
          <p:cNvSpPr>
            <a:spLocks noChangeArrowheads="1"/>
          </p:cNvSpPr>
          <p:nvPr/>
        </p:nvSpPr>
        <p:spPr bwMode="auto">
          <a:xfrm>
            <a:off x="3570288" y="4338638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/>
          </a:p>
        </p:txBody>
      </p:sp>
      <p:sp>
        <p:nvSpPr>
          <p:cNvPr id="52243" name="Line 30"/>
          <p:cNvSpPr>
            <a:spLocks noChangeShapeType="1"/>
          </p:cNvSpPr>
          <p:nvPr/>
        </p:nvSpPr>
        <p:spPr bwMode="auto">
          <a:xfrm flipV="1">
            <a:off x="3113088" y="5557838"/>
            <a:ext cx="4552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44" name="Text Box 31"/>
          <p:cNvSpPr txBox="1">
            <a:spLocks noChangeArrowheads="1"/>
          </p:cNvSpPr>
          <p:nvPr/>
        </p:nvSpPr>
        <p:spPr bwMode="auto">
          <a:xfrm>
            <a:off x="3230563" y="3816350"/>
            <a:ext cx="403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x</a:t>
            </a:r>
            <a:r>
              <a:rPr lang="en-US" sz="2000" baseline="-25000"/>
              <a:t>1</a:t>
            </a:r>
            <a:endParaRPr lang="en-US" sz="2000"/>
          </a:p>
        </p:txBody>
      </p:sp>
      <p:sp>
        <p:nvSpPr>
          <p:cNvPr id="52245" name="Text Box 32"/>
          <p:cNvSpPr txBox="1">
            <a:spLocks noChangeArrowheads="1"/>
          </p:cNvSpPr>
          <p:nvPr/>
        </p:nvSpPr>
        <p:spPr bwMode="auto">
          <a:xfrm>
            <a:off x="3227388" y="4211638"/>
            <a:ext cx="4492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y</a:t>
            </a:r>
            <a:r>
              <a:rPr lang="en-US" sz="2000" baseline="-25000"/>
              <a:t>1 </a:t>
            </a:r>
            <a:endParaRPr lang="en-US" sz="2000"/>
          </a:p>
        </p:txBody>
      </p:sp>
      <p:sp>
        <p:nvSpPr>
          <p:cNvPr id="52246" name="Text Box 33"/>
          <p:cNvSpPr txBox="1">
            <a:spLocks noChangeArrowheads="1"/>
          </p:cNvSpPr>
          <p:nvPr/>
        </p:nvSpPr>
        <p:spPr bwMode="auto">
          <a:xfrm>
            <a:off x="4087813" y="996950"/>
            <a:ext cx="831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>
                <a:solidFill>
                  <a:srgbClr val="000099"/>
                </a:solidFill>
              </a:rPr>
              <a:t>buffer</a:t>
            </a:r>
          </a:p>
        </p:txBody>
      </p:sp>
      <p:sp>
        <p:nvSpPr>
          <p:cNvPr id="52247" name="Text Box 34"/>
          <p:cNvSpPr txBox="1">
            <a:spLocks noChangeArrowheads="1"/>
          </p:cNvSpPr>
          <p:nvPr/>
        </p:nvSpPr>
        <p:spPr bwMode="auto">
          <a:xfrm>
            <a:off x="1549400" y="1330325"/>
            <a:ext cx="1862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 i="1"/>
              <a:t>Buffer Block A</a:t>
            </a:r>
            <a:r>
              <a:rPr lang="en-US" sz="2000"/>
              <a:t> </a:t>
            </a:r>
          </a:p>
        </p:txBody>
      </p:sp>
      <p:sp>
        <p:nvSpPr>
          <p:cNvPr id="52248" name="Text Box 35"/>
          <p:cNvSpPr txBox="1">
            <a:spLocks noChangeArrowheads="1"/>
          </p:cNvSpPr>
          <p:nvPr/>
        </p:nvSpPr>
        <p:spPr bwMode="auto">
          <a:xfrm>
            <a:off x="1535113" y="1847850"/>
            <a:ext cx="1792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 i="1"/>
              <a:t>Buffer Block B</a:t>
            </a:r>
            <a:endParaRPr lang="en-US" sz="2000"/>
          </a:p>
        </p:txBody>
      </p:sp>
      <p:sp>
        <p:nvSpPr>
          <p:cNvPr id="52249" name="Line 36"/>
          <p:cNvSpPr>
            <a:spLocks noChangeShapeType="1"/>
          </p:cNvSpPr>
          <p:nvPr/>
        </p:nvSpPr>
        <p:spPr bwMode="auto">
          <a:xfrm>
            <a:off x="3357563" y="15621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50" name="Line 37"/>
          <p:cNvSpPr>
            <a:spLocks noChangeShapeType="1"/>
          </p:cNvSpPr>
          <p:nvPr/>
        </p:nvSpPr>
        <p:spPr bwMode="auto">
          <a:xfrm>
            <a:off x="3341688" y="2052638"/>
            <a:ext cx="895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51" name="Line 38"/>
          <p:cNvSpPr>
            <a:spLocks noChangeShapeType="1"/>
          </p:cNvSpPr>
          <p:nvPr/>
        </p:nvSpPr>
        <p:spPr bwMode="auto">
          <a:xfrm flipH="1" flipV="1">
            <a:off x="4865688" y="1593850"/>
            <a:ext cx="2101850" cy="93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52" name="Line 39"/>
          <p:cNvSpPr>
            <a:spLocks noChangeShapeType="1"/>
          </p:cNvSpPr>
          <p:nvPr/>
        </p:nvSpPr>
        <p:spPr bwMode="auto">
          <a:xfrm>
            <a:off x="4868863" y="2052638"/>
            <a:ext cx="2082800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53" name="Text Box 40"/>
          <p:cNvSpPr txBox="1">
            <a:spLocks noChangeArrowheads="1"/>
          </p:cNvSpPr>
          <p:nvPr/>
        </p:nvSpPr>
        <p:spPr bwMode="auto">
          <a:xfrm>
            <a:off x="5353050" y="1231900"/>
            <a:ext cx="107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input(A)</a:t>
            </a:r>
          </a:p>
        </p:txBody>
      </p:sp>
      <p:sp>
        <p:nvSpPr>
          <p:cNvPr id="52254" name="Text Box 41"/>
          <p:cNvSpPr txBox="1">
            <a:spLocks noChangeArrowheads="1"/>
          </p:cNvSpPr>
          <p:nvPr/>
        </p:nvSpPr>
        <p:spPr bwMode="auto">
          <a:xfrm>
            <a:off x="5295900" y="2155825"/>
            <a:ext cx="1296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output(B) </a:t>
            </a:r>
          </a:p>
        </p:txBody>
      </p:sp>
      <p:sp>
        <p:nvSpPr>
          <p:cNvPr id="52255" name="Line 42"/>
          <p:cNvSpPr>
            <a:spLocks noChangeShapeType="1"/>
          </p:cNvSpPr>
          <p:nvPr/>
        </p:nvSpPr>
        <p:spPr bwMode="auto">
          <a:xfrm flipH="1">
            <a:off x="3665538" y="1671638"/>
            <a:ext cx="5334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56" name="Line 43"/>
          <p:cNvSpPr>
            <a:spLocks noChangeShapeType="1"/>
          </p:cNvSpPr>
          <p:nvPr/>
        </p:nvSpPr>
        <p:spPr bwMode="auto">
          <a:xfrm flipV="1">
            <a:off x="3798888" y="2205038"/>
            <a:ext cx="6096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257" name="Text Box 44"/>
          <p:cNvSpPr txBox="1">
            <a:spLocks noChangeArrowheads="1"/>
          </p:cNvSpPr>
          <p:nvPr/>
        </p:nvSpPr>
        <p:spPr bwMode="auto">
          <a:xfrm>
            <a:off x="2881313" y="2605088"/>
            <a:ext cx="1030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read(X)</a:t>
            </a:r>
          </a:p>
        </p:txBody>
      </p:sp>
      <p:sp>
        <p:nvSpPr>
          <p:cNvPr id="52258" name="Text Box 45"/>
          <p:cNvSpPr txBox="1">
            <a:spLocks noChangeArrowheads="1"/>
          </p:cNvSpPr>
          <p:nvPr/>
        </p:nvSpPr>
        <p:spPr bwMode="auto">
          <a:xfrm>
            <a:off x="4195763" y="2936875"/>
            <a:ext cx="1054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write(Y)</a:t>
            </a:r>
          </a:p>
        </p:txBody>
      </p:sp>
      <p:sp>
        <p:nvSpPr>
          <p:cNvPr id="52259" name="Text Box 46"/>
          <p:cNvSpPr txBox="1">
            <a:spLocks noChangeArrowheads="1"/>
          </p:cNvSpPr>
          <p:nvPr/>
        </p:nvSpPr>
        <p:spPr bwMode="auto">
          <a:xfrm>
            <a:off x="6961188" y="5748338"/>
            <a:ext cx="636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>
                <a:solidFill>
                  <a:srgbClr val="000099"/>
                </a:solidFill>
              </a:rPr>
              <a:t>disk</a:t>
            </a:r>
          </a:p>
        </p:txBody>
      </p:sp>
      <p:sp>
        <p:nvSpPr>
          <p:cNvPr id="52260" name="Text Box 63"/>
          <p:cNvSpPr txBox="1">
            <a:spLocks noChangeArrowheads="1"/>
          </p:cNvSpPr>
          <p:nvPr/>
        </p:nvSpPr>
        <p:spPr bwMode="auto">
          <a:xfrm>
            <a:off x="2971800" y="4795838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work area</a:t>
            </a:r>
          </a:p>
          <a:p>
            <a:r>
              <a:rPr lang="en-US" sz="2000"/>
              <a:t>of T</a:t>
            </a:r>
            <a:r>
              <a:rPr lang="en-US" sz="2000" baseline="-25000"/>
              <a:t>1</a:t>
            </a:r>
            <a:endParaRPr lang="en-US" sz="2000"/>
          </a:p>
        </p:txBody>
      </p:sp>
      <p:sp>
        <p:nvSpPr>
          <p:cNvPr id="52261" name="Text Box 64"/>
          <p:cNvSpPr txBox="1">
            <a:spLocks noChangeArrowheads="1"/>
          </p:cNvSpPr>
          <p:nvPr/>
        </p:nvSpPr>
        <p:spPr bwMode="auto">
          <a:xfrm>
            <a:off x="4416425" y="4768850"/>
            <a:ext cx="12938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work area</a:t>
            </a:r>
          </a:p>
          <a:p>
            <a:r>
              <a:rPr lang="en-US" sz="2000"/>
              <a:t>of T</a:t>
            </a:r>
            <a:r>
              <a:rPr lang="en-US" sz="2000" baseline="-25000"/>
              <a:t>2 </a:t>
            </a:r>
            <a:endParaRPr lang="en-US" sz="2000"/>
          </a:p>
        </p:txBody>
      </p:sp>
      <p:sp>
        <p:nvSpPr>
          <p:cNvPr id="52262" name="Text Box 65"/>
          <p:cNvSpPr txBox="1">
            <a:spLocks noChangeArrowheads="1"/>
          </p:cNvSpPr>
          <p:nvPr/>
        </p:nvSpPr>
        <p:spPr bwMode="auto">
          <a:xfrm>
            <a:off x="4335463" y="5762625"/>
            <a:ext cx="1100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>
                <a:solidFill>
                  <a:srgbClr val="000099"/>
                </a:solidFill>
              </a:rPr>
              <a:t>memory</a:t>
            </a:r>
          </a:p>
        </p:txBody>
      </p:sp>
      <p:sp>
        <p:nvSpPr>
          <p:cNvPr id="52263" name="Text Box 66"/>
          <p:cNvSpPr txBox="1">
            <a:spLocks noChangeArrowheads="1"/>
          </p:cNvSpPr>
          <p:nvPr/>
        </p:nvSpPr>
        <p:spPr bwMode="auto">
          <a:xfrm>
            <a:off x="4389438" y="3589338"/>
            <a:ext cx="403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2000"/>
              <a:t>x</a:t>
            </a:r>
            <a:r>
              <a:rPr lang="en-US" sz="2000" baseline="-25000"/>
              <a:t>2</a:t>
            </a:r>
            <a:endParaRPr lang="en-US" sz="2000"/>
          </a:p>
        </p:txBody>
      </p:sp>
      <p:sp>
        <p:nvSpPr>
          <p:cNvPr id="52264" name="Line 67"/>
          <p:cNvSpPr>
            <a:spLocks noChangeShapeType="1"/>
          </p:cNvSpPr>
          <p:nvPr/>
        </p:nvSpPr>
        <p:spPr bwMode="auto">
          <a:xfrm>
            <a:off x="6443663" y="784225"/>
            <a:ext cx="0" cy="554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08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192</Words>
  <Application>Microsoft Office PowerPoint</Application>
  <PresentationFormat>On-screen Show (4:3)</PresentationFormat>
  <Paragraphs>45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ＭＳ Ｐゴシック</vt:lpstr>
      <vt:lpstr>Arial</vt:lpstr>
      <vt:lpstr>Calibri</vt:lpstr>
      <vt:lpstr>Helvetica</vt:lpstr>
      <vt:lpstr>Times New Roman</vt:lpstr>
      <vt:lpstr>Office Theme</vt:lpstr>
      <vt:lpstr>Database Engineering (CS60032) Spring 2025-26 Lecture 7: In-Memory Databases  Shamik Sural  shamik@cse.iitkgp.ac.in/shamik.sural@gmail.com</vt:lpstr>
      <vt:lpstr>Main Memory/In-Memory Databases</vt:lpstr>
      <vt:lpstr>Main Memory/In-Memory Databases</vt:lpstr>
      <vt:lpstr>MonetDB</vt:lpstr>
      <vt:lpstr>Example of Data Access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Database Systems (CS60113)</dc:title>
  <dc:creator>hp</dc:creator>
  <cp:lastModifiedBy>User</cp:lastModifiedBy>
  <cp:revision>101</cp:revision>
  <dcterms:created xsi:type="dcterms:W3CDTF">2020-09-01T12:44:28Z</dcterms:created>
  <dcterms:modified xsi:type="dcterms:W3CDTF">2026-03-29T15:25:37Z</dcterms:modified>
</cp:coreProperties>
</file>