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5" r:id="rId4"/>
    <p:sldMasterId id="2147483848" r:id="rId5"/>
    <p:sldMasterId id="2147483861" r:id="rId6"/>
    <p:sldMasterId id="2147483899" r:id="rId7"/>
    <p:sldMasterId id="2147483909" r:id="rId8"/>
  </p:sldMasterIdLst>
  <p:notesMasterIdLst>
    <p:notesMasterId r:id="rId92"/>
  </p:notesMasterIdLst>
  <p:sldIdLst>
    <p:sldId id="547" r:id="rId9"/>
    <p:sldId id="532" r:id="rId10"/>
    <p:sldId id="426" r:id="rId11"/>
    <p:sldId id="428" r:id="rId12"/>
    <p:sldId id="425" r:id="rId13"/>
    <p:sldId id="363" r:id="rId14"/>
    <p:sldId id="374" r:id="rId15"/>
    <p:sldId id="427" r:id="rId16"/>
    <p:sldId id="364" r:id="rId17"/>
    <p:sldId id="375" r:id="rId18"/>
    <p:sldId id="429" r:id="rId19"/>
    <p:sldId id="365" r:id="rId20"/>
    <p:sldId id="430" r:id="rId21"/>
    <p:sldId id="431" r:id="rId22"/>
    <p:sldId id="432" r:id="rId23"/>
    <p:sldId id="433" r:id="rId24"/>
    <p:sldId id="434" r:id="rId25"/>
    <p:sldId id="435" r:id="rId26"/>
    <p:sldId id="436" r:id="rId27"/>
    <p:sldId id="437" r:id="rId28"/>
    <p:sldId id="438" r:id="rId29"/>
    <p:sldId id="439" r:id="rId30"/>
    <p:sldId id="440" r:id="rId31"/>
    <p:sldId id="376" r:id="rId32"/>
    <p:sldId id="441" r:id="rId33"/>
    <p:sldId id="445" r:id="rId34"/>
    <p:sldId id="446" r:id="rId35"/>
    <p:sldId id="447" r:id="rId36"/>
    <p:sldId id="449" r:id="rId37"/>
    <p:sldId id="546" r:id="rId38"/>
    <p:sldId id="450" r:id="rId39"/>
    <p:sldId id="451" r:id="rId40"/>
    <p:sldId id="488" r:id="rId41"/>
    <p:sldId id="489" r:id="rId42"/>
    <p:sldId id="490" r:id="rId43"/>
    <p:sldId id="491" r:id="rId44"/>
    <p:sldId id="492" r:id="rId45"/>
    <p:sldId id="493" r:id="rId46"/>
    <p:sldId id="494" r:id="rId47"/>
    <p:sldId id="495" r:id="rId48"/>
    <p:sldId id="496" r:id="rId49"/>
    <p:sldId id="497" r:id="rId50"/>
    <p:sldId id="498" r:id="rId51"/>
    <p:sldId id="499" r:id="rId52"/>
    <p:sldId id="500" r:id="rId53"/>
    <p:sldId id="501" r:id="rId54"/>
    <p:sldId id="502" r:id="rId55"/>
    <p:sldId id="503" r:id="rId56"/>
    <p:sldId id="505" r:id="rId57"/>
    <p:sldId id="507" r:id="rId58"/>
    <p:sldId id="508" r:id="rId59"/>
    <p:sldId id="509" r:id="rId60"/>
    <p:sldId id="511" r:id="rId61"/>
    <p:sldId id="517" r:id="rId62"/>
    <p:sldId id="519" r:id="rId63"/>
    <p:sldId id="380" r:id="rId64"/>
    <p:sldId id="370" r:id="rId65"/>
    <p:sldId id="520" r:id="rId66"/>
    <p:sldId id="521" r:id="rId67"/>
    <p:sldId id="522" r:id="rId68"/>
    <p:sldId id="523" r:id="rId69"/>
    <p:sldId id="524" r:id="rId70"/>
    <p:sldId id="525" r:id="rId71"/>
    <p:sldId id="390" r:id="rId72"/>
    <p:sldId id="391" r:id="rId73"/>
    <p:sldId id="526" r:id="rId74"/>
    <p:sldId id="527" r:id="rId75"/>
    <p:sldId id="528" r:id="rId76"/>
    <p:sldId id="535" r:id="rId77"/>
    <p:sldId id="411" r:id="rId78"/>
    <p:sldId id="536" r:id="rId79"/>
    <p:sldId id="537" r:id="rId80"/>
    <p:sldId id="538" r:id="rId81"/>
    <p:sldId id="539" r:id="rId82"/>
    <p:sldId id="540" r:id="rId83"/>
    <p:sldId id="541" r:id="rId84"/>
    <p:sldId id="542" r:id="rId85"/>
    <p:sldId id="543" r:id="rId86"/>
    <p:sldId id="544" r:id="rId87"/>
    <p:sldId id="545" r:id="rId88"/>
    <p:sldId id="531" r:id="rId89"/>
    <p:sldId id="409" r:id="rId90"/>
    <p:sldId id="548" r:id="rId91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njan Batra" initials="GB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059"/>
    <a:srgbClr val="0E0A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8AE925-EFBD-42E5-8A9F-2F7FE2C78BBD}" v="1" dt="2022-05-02T21:21:16.9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89"/>
    <p:restoredTop sz="85818" autoAdjust="0"/>
  </p:normalViewPr>
  <p:slideViewPr>
    <p:cSldViewPr>
      <p:cViewPr varScale="1">
        <p:scale>
          <a:sx n="59" d="100"/>
          <a:sy n="59" d="100"/>
        </p:scale>
        <p:origin x="186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125" d="100"/>
          <a:sy n="125" d="100"/>
        </p:scale>
        <p:origin x="-2856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2.xml"/><Relationship Id="rId95" Type="http://schemas.openxmlformats.org/officeDocument/2006/relationships/viewProps" Target="viewProps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91" Type="http://schemas.openxmlformats.org/officeDocument/2006/relationships/slide" Target="slides/slide83.xml"/><Relationship Id="rId9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presProps" Target="presProps.xml"/><Relationship Id="rId9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3.xml"/><Relationship Id="rId9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commentAuthors" Target="commentAuthors.xml"/><Relationship Id="rId98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jayalakshmi Atluri" userId="85a88a9a-7b91-464a-89a0-42fc446387c9" providerId="ADAL" clId="{28B0C7CB-82EE-46BF-879A-410E453C7861}"/>
    <pc:docChg chg="delSld">
      <pc:chgData name="Vijayalakshmi Atluri" userId="85a88a9a-7b91-464a-89a0-42fc446387c9" providerId="ADAL" clId="{28B0C7CB-82EE-46BF-879A-410E453C7861}" dt="2021-11-09T16:48:50.639" v="0" actId="2696"/>
      <pc:docMkLst>
        <pc:docMk/>
      </pc:docMkLst>
      <pc:sldChg chg="del">
        <pc:chgData name="Vijayalakshmi Atluri" userId="85a88a9a-7b91-464a-89a0-42fc446387c9" providerId="ADAL" clId="{28B0C7CB-82EE-46BF-879A-410E453C7861}" dt="2021-11-09T16:48:50.639" v="0" actId="2696"/>
        <pc:sldMkLst>
          <pc:docMk/>
          <pc:sldMk cId="2825511393" sldId="534"/>
        </pc:sldMkLst>
      </pc:sldChg>
    </pc:docChg>
  </pc:docChgLst>
  <pc:docChgLst>
    <pc:chgData name="Vijayalakshmi Atluri" userId="85a88a9a-7b91-464a-89a0-42fc446387c9" providerId="ADAL" clId="{89567F67-4911-4DD5-8CF6-30F084305431}"/>
    <pc:docChg chg="delSld">
      <pc:chgData name="Vijayalakshmi Atluri" userId="85a88a9a-7b91-464a-89a0-42fc446387c9" providerId="ADAL" clId="{89567F67-4911-4DD5-8CF6-30F084305431}" dt="2022-02-04T22:26:19.730" v="0" actId="2696"/>
      <pc:docMkLst>
        <pc:docMk/>
      </pc:docMkLst>
      <pc:sldChg chg="del">
        <pc:chgData name="Vijayalakshmi Atluri" userId="85a88a9a-7b91-464a-89a0-42fc446387c9" providerId="ADAL" clId="{89567F67-4911-4DD5-8CF6-30F084305431}" dt="2022-02-04T22:26:19.730" v="0" actId="2696"/>
        <pc:sldMkLst>
          <pc:docMk/>
          <pc:sldMk cId="522012981" sldId="533"/>
        </pc:sldMkLst>
      </pc:sldChg>
    </pc:docChg>
  </pc:docChgLst>
  <pc:docChgLst>
    <pc:chgData name="Vijayalakshmi Atluri" userId="S::atluri@business.rutgers.edu::85a88a9a-7b91-464a-89a0-42fc446387c9" providerId="AD" clId="Web-{6CC4CA94-E8D7-F383-A7BC-D7DE23B624CD}"/>
    <pc:docChg chg="addSld modSld">
      <pc:chgData name="Vijayalakshmi Atluri" userId="S::atluri@business.rutgers.edu::85a88a9a-7b91-464a-89a0-42fc446387c9" providerId="AD" clId="Web-{6CC4CA94-E8D7-F383-A7BC-D7DE23B624CD}" dt="2021-03-24T16:33:27.132" v="97"/>
      <pc:docMkLst>
        <pc:docMk/>
      </pc:docMkLst>
      <pc:sldChg chg="modSp">
        <pc:chgData name="Vijayalakshmi Atluri" userId="S::atluri@business.rutgers.edu::85a88a9a-7b91-464a-89a0-42fc446387c9" providerId="AD" clId="Web-{6CC4CA94-E8D7-F383-A7BC-D7DE23B624CD}" dt="2021-03-24T16:26:13.451" v="95" actId="20577"/>
        <pc:sldMkLst>
          <pc:docMk/>
          <pc:sldMk cId="2562949366" sldId="447"/>
        </pc:sldMkLst>
        <pc:spChg chg="mod">
          <ac:chgData name="Vijayalakshmi Atluri" userId="S::atluri@business.rutgers.edu::85a88a9a-7b91-464a-89a0-42fc446387c9" providerId="AD" clId="Web-{6CC4CA94-E8D7-F383-A7BC-D7DE23B624CD}" dt="2021-03-24T16:26:13.451" v="95" actId="20577"/>
          <ac:spMkLst>
            <pc:docMk/>
            <pc:sldMk cId="2562949366" sldId="447"/>
            <ac:spMk id="70691" creationId="{00000000-0000-0000-0000-000000000000}"/>
          </ac:spMkLst>
        </pc:spChg>
      </pc:sldChg>
      <pc:sldChg chg="new">
        <pc:chgData name="Vijayalakshmi Atluri" userId="S::atluri@business.rutgers.edu::85a88a9a-7b91-464a-89a0-42fc446387c9" providerId="AD" clId="Web-{6CC4CA94-E8D7-F383-A7BC-D7DE23B624CD}" dt="2021-03-24T16:31:32.192" v="96"/>
        <pc:sldMkLst>
          <pc:docMk/>
          <pc:sldMk cId="522012981" sldId="533"/>
        </pc:sldMkLst>
      </pc:sldChg>
      <pc:sldChg chg="new">
        <pc:chgData name="Vijayalakshmi Atluri" userId="S::atluri@business.rutgers.edu::85a88a9a-7b91-464a-89a0-42fc446387c9" providerId="AD" clId="Web-{6CC4CA94-E8D7-F383-A7BC-D7DE23B624CD}" dt="2021-03-24T16:33:27.132" v="97"/>
        <pc:sldMkLst>
          <pc:docMk/>
          <pc:sldMk cId="2825511393" sldId="534"/>
        </pc:sldMkLst>
      </pc:sldChg>
    </pc:docChg>
  </pc:docChgLst>
  <pc:docChgLst>
    <pc:chgData name="Vijayalakshmi Atluri" userId="85a88a9a-7b91-464a-89a0-42fc446387c9" providerId="ADAL" clId="{7D31E5B6-1E98-4A8C-8DA4-482784BDF6C3}"/>
    <pc:docChg chg="undo custSel modSld">
      <pc:chgData name="Vijayalakshmi Atluri" userId="85a88a9a-7b91-464a-89a0-42fc446387c9" providerId="ADAL" clId="{7D31E5B6-1E98-4A8C-8DA4-482784BDF6C3}" dt="2022-04-25T21:28:07.891" v="13" actId="20577"/>
      <pc:docMkLst>
        <pc:docMk/>
      </pc:docMkLst>
      <pc:sldChg chg="modSp mod">
        <pc:chgData name="Vijayalakshmi Atluri" userId="85a88a9a-7b91-464a-89a0-42fc446387c9" providerId="ADAL" clId="{7D31E5B6-1E98-4A8C-8DA4-482784BDF6C3}" dt="2022-04-25T21:28:07.891" v="13" actId="20577"/>
        <pc:sldMkLst>
          <pc:docMk/>
          <pc:sldMk cId="4283284107" sldId="433"/>
        </pc:sldMkLst>
        <pc:spChg chg="mod">
          <ac:chgData name="Vijayalakshmi Atluri" userId="85a88a9a-7b91-464a-89a0-42fc446387c9" providerId="ADAL" clId="{7D31E5B6-1E98-4A8C-8DA4-482784BDF6C3}" dt="2022-04-25T21:28:07.891" v="13" actId="20577"/>
          <ac:spMkLst>
            <pc:docMk/>
            <pc:sldMk cId="4283284107" sldId="433"/>
            <ac:spMk id="30729" creationId="{00000000-0000-0000-0000-000000000000}"/>
          </ac:spMkLst>
        </pc:spChg>
      </pc:sldChg>
    </pc:docChg>
  </pc:docChgLst>
  <pc:docChgLst>
    <pc:chgData name="Vijayalakshmi Atluri" userId="85a88a9a-7b91-464a-89a0-42fc446387c9" providerId="ADAL" clId="{158AE925-EFBD-42E5-8A9F-2F7FE2C78BBD}"/>
    <pc:docChg chg="modSld">
      <pc:chgData name="Vijayalakshmi Atluri" userId="85a88a9a-7b91-464a-89a0-42fc446387c9" providerId="ADAL" clId="{158AE925-EFBD-42E5-8A9F-2F7FE2C78BBD}" dt="2022-05-02T21:23:17.670" v="30" actId="9405"/>
      <pc:docMkLst>
        <pc:docMk/>
      </pc:docMkLst>
      <pc:sldChg chg="addSp modSp mod">
        <pc:chgData name="Vijayalakshmi Atluri" userId="85a88a9a-7b91-464a-89a0-42fc446387c9" providerId="ADAL" clId="{158AE925-EFBD-42E5-8A9F-2F7FE2C78BBD}" dt="2022-05-02T21:23:17.670" v="30" actId="9405"/>
        <pc:sldMkLst>
          <pc:docMk/>
          <pc:sldMk cId="774443388" sldId="449"/>
        </pc:sldMkLst>
        <pc:grpChg chg="mod">
          <ac:chgData name="Vijayalakshmi Atluri" userId="85a88a9a-7b91-464a-89a0-42fc446387c9" providerId="ADAL" clId="{158AE925-EFBD-42E5-8A9F-2F7FE2C78BBD}" dt="2022-05-02T21:21:16.918" v="28"/>
          <ac:grpSpMkLst>
            <pc:docMk/>
            <pc:sldMk cId="774443388" sldId="449"/>
            <ac:grpSpMk id="30" creationId="{D759BCF8-681E-5A81-6CB0-C01C30CA43BE}"/>
          </ac:grpSpMkLst>
        </pc:grpChg>
        <pc:inkChg chg="add">
          <ac:chgData name="Vijayalakshmi Atluri" userId="85a88a9a-7b91-464a-89a0-42fc446387c9" providerId="ADAL" clId="{158AE925-EFBD-42E5-8A9F-2F7FE2C78BBD}" dt="2022-05-02T21:17:26.144" v="0" actId="9405"/>
          <ac:inkMkLst>
            <pc:docMk/>
            <pc:sldMk cId="774443388" sldId="449"/>
            <ac:inkMk id="2" creationId="{0AA4FE91-2990-3F5C-7065-A9FB2475EFF3}"/>
          </ac:inkMkLst>
        </pc:inkChg>
        <pc:inkChg chg="add">
          <ac:chgData name="Vijayalakshmi Atluri" userId="85a88a9a-7b91-464a-89a0-42fc446387c9" providerId="ADAL" clId="{158AE925-EFBD-42E5-8A9F-2F7FE2C78BBD}" dt="2022-05-02T21:17:28.455" v="1" actId="9405"/>
          <ac:inkMkLst>
            <pc:docMk/>
            <pc:sldMk cId="774443388" sldId="449"/>
            <ac:inkMk id="3" creationId="{137465B2-DBD2-FC69-97D0-5A825FC55F4A}"/>
          </ac:inkMkLst>
        </pc:inkChg>
        <pc:inkChg chg="add">
          <ac:chgData name="Vijayalakshmi Atluri" userId="85a88a9a-7b91-464a-89a0-42fc446387c9" providerId="ADAL" clId="{158AE925-EFBD-42E5-8A9F-2F7FE2C78BBD}" dt="2022-05-02T21:17:37.090" v="2" actId="9405"/>
          <ac:inkMkLst>
            <pc:docMk/>
            <pc:sldMk cId="774443388" sldId="449"/>
            <ac:inkMk id="4" creationId="{A72C0412-94DC-CAEB-7783-9C937E1CB06F}"/>
          </ac:inkMkLst>
        </pc:inkChg>
        <pc:inkChg chg="add">
          <ac:chgData name="Vijayalakshmi Atluri" userId="85a88a9a-7b91-464a-89a0-42fc446387c9" providerId="ADAL" clId="{158AE925-EFBD-42E5-8A9F-2F7FE2C78BBD}" dt="2022-05-02T21:17:38.336" v="3" actId="9405"/>
          <ac:inkMkLst>
            <pc:docMk/>
            <pc:sldMk cId="774443388" sldId="449"/>
            <ac:inkMk id="5" creationId="{028C699A-1E87-F43E-72B6-27A1DFE9ABA7}"/>
          </ac:inkMkLst>
        </pc:inkChg>
        <pc:inkChg chg="add">
          <ac:chgData name="Vijayalakshmi Atluri" userId="85a88a9a-7b91-464a-89a0-42fc446387c9" providerId="ADAL" clId="{158AE925-EFBD-42E5-8A9F-2F7FE2C78BBD}" dt="2022-05-02T21:17:40.414" v="4" actId="9405"/>
          <ac:inkMkLst>
            <pc:docMk/>
            <pc:sldMk cId="774443388" sldId="449"/>
            <ac:inkMk id="6" creationId="{A9206D6E-5A81-ED63-B2C6-A4CCCB3114D4}"/>
          </ac:inkMkLst>
        </pc:inkChg>
        <pc:inkChg chg="add">
          <ac:chgData name="Vijayalakshmi Atluri" userId="85a88a9a-7b91-464a-89a0-42fc446387c9" providerId="ADAL" clId="{158AE925-EFBD-42E5-8A9F-2F7FE2C78BBD}" dt="2022-05-02T21:17:43.754" v="5" actId="9405"/>
          <ac:inkMkLst>
            <pc:docMk/>
            <pc:sldMk cId="774443388" sldId="449"/>
            <ac:inkMk id="7" creationId="{7F9C449F-5CE3-3C40-46E2-B2B8F9C30311}"/>
          </ac:inkMkLst>
        </pc:inkChg>
        <pc:inkChg chg="add">
          <ac:chgData name="Vijayalakshmi Atluri" userId="85a88a9a-7b91-464a-89a0-42fc446387c9" providerId="ADAL" clId="{158AE925-EFBD-42E5-8A9F-2F7FE2C78BBD}" dt="2022-05-02T21:17:52.289" v="6" actId="9405"/>
          <ac:inkMkLst>
            <pc:docMk/>
            <pc:sldMk cId="774443388" sldId="449"/>
            <ac:inkMk id="8" creationId="{7BE614E1-0996-E2B6-1436-040BF05110A4}"/>
          </ac:inkMkLst>
        </pc:inkChg>
        <pc:inkChg chg="add">
          <ac:chgData name="Vijayalakshmi Atluri" userId="85a88a9a-7b91-464a-89a0-42fc446387c9" providerId="ADAL" clId="{158AE925-EFBD-42E5-8A9F-2F7FE2C78BBD}" dt="2022-05-02T21:17:53.884" v="7" actId="9405"/>
          <ac:inkMkLst>
            <pc:docMk/>
            <pc:sldMk cId="774443388" sldId="449"/>
            <ac:inkMk id="9" creationId="{793ECF44-A7F9-5BD0-7D20-7439FD90F987}"/>
          </ac:inkMkLst>
        </pc:inkChg>
        <pc:inkChg chg="add">
          <ac:chgData name="Vijayalakshmi Atluri" userId="85a88a9a-7b91-464a-89a0-42fc446387c9" providerId="ADAL" clId="{158AE925-EFBD-42E5-8A9F-2F7FE2C78BBD}" dt="2022-05-02T21:17:56.992" v="8" actId="9405"/>
          <ac:inkMkLst>
            <pc:docMk/>
            <pc:sldMk cId="774443388" sldId="449"/>
            <ac:inkMk id="10" creationId="{6E9A47FC-9B22-0644-647E-F49FA5C993AB}"/>
          </ac:inkMkLst>
        </pc:inkChg>
        <pc:inkChg chg="add">
          <ac:chgData name="Vijayalakshmi Atluri" userId="85a88a9a-7b91-464a-89a0-42fc446387c9" providerId="ADAL" clId="{158AE925-EFBD-42E5-8A9F-2F7FE2C78BBD}" dt="2022-05-02T21:17:59.300" v="9" actId="9405"/>
          <ac:inkMkLst>
            <pc:docMk/>
            <pc:sldMk cId="774443388" sldId="449"/>
            <ac:inkMk id="11" creationId="{8596DAE0-AB20-DE01-753E-38D182E2D14C}"/>
          </ac:inkMkLst>
        </pc:inkChg>
        <pc:inkChg chg="add">
          <ac:chgData name="Vijayalakshmi Atluri" userId="85a88a9a-7b91-464a-89a0-42fc446387c9" providerId="ADAL" clId="{158AE925-EFBD-42E5-8A9F-2F7FE2C78BBD}" dt="2022-05-02T21:18:01.398" v="10" actId="9405"/>
          <ac:inkMkLst>
            <pc:docMk/>
            <pc:sldMk cId="774443388" sldId="449"/>
            <ac:inkMk id="12" creationId="{7184DD6E-7D43-9B81-3062-14279D080ACC}"/>
          </ac:inkMkLst>
        </pc:inkChg>
        <pc:inkChg chg="add">
          <ac:chgData name="Vijayalakshmi Atluri" userId="85a88a9a-7b91-464a-89a0-42fc446387c9" providerId="ADAL" clId="{158AE925-EFBD-42E5-8A9F-2F7FE2C78BBD}" dt="2022-05-02T21:18:03.996" v="11" actId="9405"/>
          <ac:inkMkLst>
            <pc:docMk/>
            <pc:sldMk cId="774443388" sldId="449"/>
            <ac:inkMk id="13" creationId="{39AFA278-016B-EA56-A710-76CCD2D21333}"/>
          </ac:inkMkLst>
        </pc:inkChg>
        <pc:inkChg chg="add">
          <ac:chgData name="Vijayalakshmi Atluri" userId="85a88a9a-7b91-464a-89a0-42fc446387c9" providerId="ADAL" clId="{158AE925-EFBD-42E5-8A9F-2F7FE2C78BBD}" dt="2022-05-02T21:18:06.303" v="12" actId="9405"/>
          <ac:inkMkLst>
            <pc:docMk/>
            <pc:sldMk cId="774443388" sldId="449"/>
            <ac:inkMk id="14" creationId="{BA6D496A-C2B0-9A07-905B-715A00882701}"/>
          </ac:inkMkLst>
        </pc:inkChg>
        <pc:inkChg chg="add">
          <ac:chgData name="Vijayalakshmi Atluri" userId="85a88a9a-7b91-464a-89a0-42fc446387c9" providerId="ADAL" clId="{158AE925-EFBD-42E5-8A9F-2F7FE2C78BBD}" dt="2022-05-02T21:18:10.523" v="13" actId="9405"/>
          <ac:inkMkLst>
            <pc:docMk/>
            <pc:sldMk cId="774443388" sldId="449"/>
            <ac:inkMk id="15" creationId="{0AE32E89-A8F8-26FF-D420-9E1BFA67338D}"/>
          </ac:inkMkLst>
        </pc:inkChg>
        <pc:inkChg chg="add">
          <ac:chgData name="Vijayalakshmi Atluri" userId="85a88a9a-7b91-464a-89a0-42fc446387c9" providerId="ADAL" clId="{158AE925-EFBD-42E5-8A9F-2F7FE2C78BBD}" dt="2022-05-02T21:18:13.267" v="14" actId="9405"/>
          <ac:inkMkLst>
            <pc:docMk/>
            <pc:sldMk cId="774443388" sldId="449"/>
            <ac:inkMk id="16" creationId="{B89337A2-E336-59A2-A60D-274372619B4F}"/>
          </ac:inkMkLst>
        </pc:inkChg>
        <pc:inkChg chg="add">
          <ac:chgData name="Vijayalakshmi Atluri" userId="85a88a9a-7b91-464a-89a0-42fc446387c9" providerId="ADAL" clId="{158AE925-EFBD-42E5-8A9F-2F7FE2C78BBD}" dt="2022-05-02T21:18:13.760" v="15" actId="9405"/>
          <ac:inkMkLst>
            <pc:docMk/>
            <pc:sldMk cId="774443388" sldId="449"/>
            <ac:inkMk id="17" creationId="{FAEE7BFB-8ECE-D11F-DB7F-40A04A0EEE39}"/>
          </ac:inkMkLst>
        </pc:inkChg>
        <pc:inkChg chg="add">
          <ac:chgData name="Vijayalakshmi Atluri" userId="85a88a9a-7b91-464a-89a0-42fc446387c9" providerId="ADAL" clId="{158AE925-EFBD-42E5-8A9F-2F7FE2C78BBD}" dt="2022-05-02T21:18:41.812" v="16" actId="9405"/>
          <ac:inkMkLst>
            <pc:docMk/>
            <pc:sldMk cId="774443388" sldId="449"/>
            <ac:inkMk id="18" creationId="{B36F5F95-8200-3141-A299-5D0A90AC2606}"/>
          </ac:inkMkLst>
        </pc:inkChg>
        <pc:inkChg chg="add">
          <ac:chgData name="Vijayalakshmi Atluri" userId="85a88a9a-7b91-464a-89a0-42fc446387c9" providerId="ADAL" clId="{158AE925-EFBD-42E5-8A9F-2F7FE2C78BBD}" dt="2022-05-02T21:18:47.891" v="17" actId="9405"/>
          <ac:inkMkLst>
            <pc:docMk/>
            <pc:sldMk cId="774443388" sldId="449"/>
            <ac:inkMk id="19" creationId="{346CB9C6-1B9D-3AD3-E79E-8F3DC816C056}"/>
          </ac:inkMkLst>
        </pc:inkChg>
        <pc:inkChg chg="add">
          <ac:chgData name="Vijayalakshmi Atluri" userId="85a88a9a-7b91-464a-89a0-42fc446387c9" providerId="ADAL" clId="{158AE925-EFBD-42E5-8A9F-2F7FE2C78BBD}" dt="2022-05-02T21:18:49.604" v="18" actId="9405"/>
          <ac:inkMkLst>
            <pc:docMk/>
            <pc:sldMk cId="774443388" sldId="449"/>
            <ac:inkMk id="20" creationId="{8EF243FC-0E4E-3298-21CE-F230C515681C}"/>
          </ac:inkMkLst>
        </pc:inkChg>
        <pc:inkChg chg="add">
          <ac:chgData name="Vijayalakshmi Atluri" userId="85a88a9a-7b91-464a-89a0-42fc446387c9" providerId="ADAL" clId="{158AE925-EFBD-42E5-8A9F-2F7FE2C78BBD}" dt="2022-05-02T21:18:50.936" v="19" actId="9405"/>
          <ac:inkMkLst>
            <pc:docMk/>
            <pc:sldMk cId="774443388" sldId="449"/>
            <ac:inkMk id="21" creationId="{2F85A549-8E8D-54F6-DAF4-D45E8F6D8751}"/>
          </ac:inkMkLst>
        </pc:inkChg>
        <pc:inkChg chg="add">
          <ac:chgData name="Vijayalakshmi Atluri" userId="85a88a9a-7b91-464a-89a0-42fc446387c9" providerId="ADAL" clId="{158AE925-EFBD-42E5-8A9F-2F7FE2C78BBD}" dt="2022-05-02T21:18:51.574" v="20" actId="9405"/>
          <ac:inkMkLst>
            <pc:docMk/>
            <pc:sldMk cId="774443388" sldId="449"/>
            <ac:inkMk id="22" creationId="{63D93851-A44C-F1D7-D63A-5D7B93F7882B}"/>
          </ac:inkMkLst>
        </pc:inkChg>
        <pc:inkChg chg="add">
          <ac:chgData name="Vijayalakshmi Atluri" userId="85a88a9a-7b91-464a-89a0-42fc446387c9" providerId="ADAL" clId="{158AE925-EFBD-42E5-8A9F-2F7FE2C78BBD}" dt="2022-05-02T21:18:54.853" v="21" actId="9405"/>
          <ac:inkMkLst>
            <pc:docMk/>
            <pc:sldMk cId="774443388" sldId="449"/>
            <ac:inkMk id="23" creationId="{1FBB7517-CD21-CFAB-628C-ECCD0C73BB30}"/>
          </ac:inkMkLst>
        </pc:inkChg>
        <pc:inkChg chg="add">
          <ac:chgData name="Vijayalakshmi Atluri" userId="85a88a9a-7b91-464a-89a0-42fc446387c9" providerId="ADAL" clId="{158AE925-EFBD-42E5-8A9F-2F7FE2C78BBD}" dt="2022-05-02T21:19:00.582" v="22" actId="9405"/>
          <ac:inkMkLst>
            <pc:docMk/>
            <pc:sldMk cId="774443388" sldId="449"/>
            <ac:inkMk id="24" creationId="{0F84A9DF-9CC7-E1D1-E375-C06E27081909}"/>
          </ac:inkMkLst>
        </pc:inkChg>
        <pc:inkChg chg="add">
          <ac:chgData name="Vijayalakshmi Atluri" userId="85a88a9a-7b91-464a-89a0-42fc446387c9" providerId="ADAL" clId="{158AE925-EFBD-42E5-8A9F-2F7FE2C78BBD}" dt="2022-05-02T21:19:04.880" v="23" actId="9405"/>
          <ac:inkMkLst>
            <pc:docMk/>
            <pc:sldMk cId="774443388" sldId="449"/>
            <ac:inkMk id="25" creationId="{1A70976E-1FBC-70CA-65EA-C53967A20ED2}"/>
          </ac:inkMkLst>
        </pc:inkChg>
        <pc:inkChg chg="add mod">
          <ac:chgData name="Vijayalakshmi Atluri" userId="85a88a9a-7b91-464a-89a0-42fc446387c9" providerId="ADAL" clId="{158AE925-EFBD-42E5-8A9F-2F7FE2C78BBD}" dt="2022-05-02T21:21:16.918" v="28"/>
          <ac:inkMkLst>
            <pc:docMk/>
            <pc:sldMk cId="774443388" sldId="449"/>
            <ac:inkMk id="26" creationId="{257B8DAD-FF18-3800-F295-748174AA014B}"/>
          </ac:inkMkLst>
        </pc:inkChg>
        <pc:inkChg chg="add mod">
          <ac:chgData name="Vijayalakshmi Atluri" userId="85a88a9a-7b91-464a-89a0-42fc446387c9" providerId="ADAL" clId="{158AE925-EFBD-42E5-8A9F-2F7FE2C78BBD}" dt="2022-05-02T21:21:16.918" v="28"/>
          <ac:inkMkLst>
            <pc:docMk/>
            <pc:sldMk cId="774443388" sldId="449"/>
            <ac:inkMk id="27" creationId="{CE9E49BF-BD0E-B35C-45B7-1BD6D67E2EFA}"/>
          </ac:inkMkLst>
        </pc:inkChg>
        <pc:inkChg chg="add mod">
          <ac:chgData name="Vijayalakshmi Atluri" userId="85a88a9a-7b91-464a-89a0-42fc446387c9" providerId="ADAL" clId="{158AE925-EFBD-42E5-8A9F-2F7FE2C78BBD}" dt="2022-05-02T21:21:16.918" v="28"/>
          <ac:inkMkLst>
            <pc:docMk/>
            <pc:sldMk cId="774443388" sldId="449"/>
            <ac:inkMk id="28" creationId="{75BAD118-0BD6-4141-90F8-0D2A97787F87}"/>
          </ac:inkMkLst>
        </pc:inkChg>
        <pc:inkChg chg="add mod">
          <ac:chgData name="Vijayalakshmi Atluri" userId="85a88a9a-7b91-464a-89a0-42fc446387c9" providerId="ADAL" clId="{158AE925-EFBD-42E5-8A9F-2F7FE2C78BBD}" dt="2022-05-02T21:21:16.918" v="28"/>
          <ac:inkMkLst>
            <pc:docMk/>
            <pc:sldMk cId="774443388" sldId="449"/>
            <ac:inkMk id="29" creationId="{169F46BF-1275-156C-0A61-DE86AB9DB036}"/>
          </ac:inkMkLst>
        </pc:inkChg>
        <pc:inkChg chg="add">
          <ac:chgData name="Vijayalakshmi Atluri" userId="85a88a9a-7b91-464a-89a0-42fc446387c9" providerId="ADAL" clId="{158AE925-EFBD-42E5-8A9F-2F7FE2C78BBD}" dt="2022-05-02T21:22:00.029" v="29" actId="9405"/>
          <ac:inkMkLst>
            <pc:docMk/>
            <pc:sldMk cId="774443388" sldId="449"/>
            <ac:inkMk id="31" creationId="{5307C3A0-6239-00E1-38BA-AC58D8C4148D}"/>
          </ac:inkMkLst>
        </pc:inkChg>
        <pc:inkChg chg="add">
          <ac:chgData name="Vijayalakshmi Atluri" userId="85a88a9a-7b91-464a-89a0-42fc446387c9" providerId="ADAL" clId="{158AE925-EFBD-42E5-8A9F-2F7FE2C78BBD}" dt="2022-05-02T21:23:17.670" v="30" actId="9405"/>
          <ac:inkMkLst>
            <pc:docMk/>
            <pc:sldMk cId="774443388" sldId="449"/>
            <ac:inkMk id="32" creationId="{CA400568-DC5C-9731-A3B4-5D705C95F2EE}"/>
          </ac:inkMkLst>
        </pc:ink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E02B52-386E-404E-BE82-D495676AFFC8}" type="doc">
      <dgm:prSet loTypeId="urn:microsoft.com/office/officeart/2005/8/layout/hierarchy3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6B5FDE-1B8C-8649-9529-DD99DF67A8E4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en-US" b="1" dirty="0"/>
            <a:t>Subject</a:t>
          </a:r>
        </a:p>
      </dgm:t>
    </dgm:pt>
    <dgm:pt modelId="{54DFA7A9-43C6-764B-9A42-55F30C2E113C}" type="parTrans" cxnId="{41DB8314-E9C4-D246-BE16-E7C74BFC36F9}">
      <dgm:prSet/>
      <dgm:spPr/>
      <dgm:t>
        <a:bodyPr/>
        <a:lstStyle/>
        <a:p>
          <a:endParaRPr lang="en-US"/>
        </a:p>
      </dgm:t>
    </dgm:pt>
    <dgm:pt modelId="{2E413553-9B7D-0E45-A864-0197CA9212A5}" type="sibTrans" cxnId="{41DB8314-E9C4-D246-BE16-E7C74BFC36F9}">
      <dgm:prSet/>
      <dgm:spPr/>
      <dgm:t>
        <a:bodyPr/>
        <a:lstStyle/>
        <a:p>
          <a:endParaRPr lang="en-US"/>
        </a:p>
      </dgm:t>
    </dgm:pt>
    <dgm:pt modelId="{11AAFE74-1611-454E-A274-238D429D6D26}">
      <dgm:prSet custT="1"/>
      <dgm:spPr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en-US" sz="1200" b="1" dirty="0">
              <a:latin typeface="+mj-lt"/>
            </a:rPr>
            <a:t>An entity capable of accessing </a:t>
          </a:r>
          <a:r>
            <a:rPr lang="en-US" sz="1100" b="1" dirty="0">
              <a:latin typeface="+mj-lt"/>
            </a:rPr>
            <a:t>objects</a:t>
          </a:r>
        </a:p>
      </dgm:t>
    </dgm:pt>
    <dgm:pt modelId="{885CD814-982B-294D-A8BB-ECB3FB4987FE}" type="parTrans" cxnId="{3E4B0AC8-FFE9-7D40-83F7-35E76B3BD862}">
      <dgm:prSet/>
      <dgm:spPr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32406191-90F7-9E46-84AA-919C12F2A5F4}" type="sibTrans" cxnId="{3E4B0AC8-FFE9-7D40-83F7-35E76B3BD862}">
      <dgm:prSet/>
      <dgm:spPr/>
      <dgm:t>
        <a:bodyPr/>
        <a:lstStyle/>
        <a:p>
          <a:endParaRPr lang="en-US"/>
        </a:p>
      </dgm:t>
    </dgm:pt>
    <dgm:pt modelId="{87354C1B-6753-C742-88E6-2749AB4236A5}">
      <dgm:prSet custT="1"/>
      <dgm:spPr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en-US" sz="1200" b="1" dirty="0">
              <a:latin typeface="+mj-lt"/>
            </a:rPr>
            <a:t>Three classes</a:t>
          </a:r>
        </a:p>
      </dgm:t>
    </dgm:pt>
    <dgm:pt modelId="{9B05CFFA-1A00-004B-9027-D05639CE2E4B}" type="parTrans" cxnId="{C9C873C4-8115-2C41-8518-58B5D62A71BE}">
      <dgm:prSet/>
      <dgm:spPr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837B8399-3DD3-6D4F-A218-BD13AEFC7C99}" type="sibTrans" cxnId="{C9C873C4-8115-2C41-8518-58B5D62A71BE}">
      <dgm:prSet/>
      <dgm:spPr/>
      <dgm:t>
        <a:bodyPr/>
        <a:lstStyle/>
        <a:p>
          <a:endParaRPr lang="en-US"/>
        </a:p>
      </dgm:t>
    </dgm:pt>
    <dgm:pt modelId="{E7C074B8-C177-2F4F-A60A-C7DB914904FB}">
      <dgm:prSet custT="1"/>
      <dgm:spPr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en-US" sz="1200" b="1" dirty="0">
              <a:latin typeface="+mj-lt"/>
            </a:rPr>
            <a:t>Owner</a:t>
          </a:r>
        </a:p>
      </dgm:t>
    </dgm:pt>
    <dgm:pt modelId="{40C6DD54-1788-5942-908A-630ED4C43B10}" type="parTrans" cxnId="{6E436FB4-9578-544F-8581-6A1A2AE012FA}">
      <dgm:prSet/>
      <dgm:spPr/>
      <dgm:t>
        <a:bodyPr/>
        <a:lstStyle/>
        <a:p>
          <a:endParaRPr lang="en-US"/>
        </a:p>
      </dgm:t>
    </dgm:pt>
    <dgm:pt modelId="{E55B0399-F0D7-284A-A14C-BFA89374610D}" type="sibTrans" cxnId="{6E436FB4-9578-544F-8581-6A1A2AE012FA}">
      <dgm:prSet/>
      <dgm:spPr/>
      <dgm:t>
        <a:bodyPr/>
        <a:lstStyle/>
        <a:p>
          <a:endParaRPr lang="en-US"/>
        </a:p>
      </dgm:t>
    </dgm:pt>
    <dgm:pt modelId="{DD2EF354-602C-6E46-B9C1-93D8A00B1813}">
      <dgm:prSet custT="1"/>
      <dgm:spPr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en-US" sz="1200" b="1" dirty="0">
              <a:latin typeface="+mj-lt"/>
            </a:rPr>
            <a:t>Group</a:t>
          </a:r>
        </a:p>
      </dgm:t>
    </dgm:pt>
    <dgm:pt modelId="{DBACAF61-96D2-0B46-BC84-7D44B6894273}" type="parTrans" cxnId="{408785A0-8335-5A4F-9694-9A82B2D0B8C3}">
      <dgm:prSet/>
      <dgm:spPr/>
      <dgm:t>
        <a:bodyPr/>
        <a:lstStyle/>
        <a:p>
          <a:endParaRPr lang="en-US"/>
        </a:p>
      </dgm:t>
    </dgm:pt>
    <dgm:pt modelId="{32ED3F57-D6B5-894B-8936-E183F5720F36}" type="sibTrans" cxnId="{408785A0-8335-5A4F-9694-9A82B2D0B8C3}">
      <dgm:prSet/>
      <dgm:spPr/>
      <dgm:t>
        <a:bodyPr/>
        <a:lstStyle/>
        <a:p>
          <a:endParaRPr lang="en-US"/>
        </a:p>
      </dgm:t>
    </dgm:pt>
    <dgm:pt modelId="{E2D0BC85-DBA5-5545-901B-2FB5F17E1DA6}">
      <dgm:prSet custT="1"/>
      <dgm:spPr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en-US" sz="1200" b="1" dirty="0">
              <a:latin typeface="+mj-lt"/>
            </a:rPr>
            <a:t>World </a:t>
          </a:r>
        </a:p>
      </dgm:t>
    </dgm:pt>
    <dgm:pt modelId="{338FFBBD-BAA1-DA47-BCD6-832891D81163}" type="parTrans" cxnId="{80E8EFA1-D763-834F-9F61-5CC82224A9B4}">
      <dgm:prSet/>
      <dgm:spPr/>
      <dgm:t>
        <a:bodyPr/>
        <a:lstStyle/>
        <a:p>
          <a:endParaRPr lang="en-US"/>
        </a:p>
      </dgm:t>
    </dgm:pt>
    <dgm:pt modelId="{7E48BBBD-B50C-2040-A0BA-68144536DCFF}" type="sibTrans" cxnId="{80E8EFA1-D763-834F-9F61-5CC82224A9B4}">
      <dgm:prSet/>
      <dgm:spPr/>
      <dgm:t>
        <a:bodyPr/>
        <a:lstStyle/>
        <a:p>
          <a:endParaRPr lang="en-US"/>
        </a:p>
      </dgm:t>
    </dgm:pt>
    <dgm:pt modelId="{B4049728-E96E-6842-BE9D-FB3A9AD162B1}">
      <dgm:prSet/>
      <dgm:spPr/>
      <dgm:t>
        <a:bodyPr/>
        <a:lstStyle/>
        <a:p>
          <a:pPr rtl="0"/>
          <a:r>
            <a:rPr lang="en-US" b="1" dirty="0"/>
            <a:t>Object</a:t>
          </a:r>
        </a:p>
      </dgm:t>
    </dgm:pt>
    <dgm:pt modelId="{D2BBAED2-6D04-724F-977D-ABAF7A177AD2}" type="parTrans" cxnId="{616FD14F-546D-394F-BD5C-40FF5EAD9A9E}">
      <dgm:prSet/>
      <dgm:spPr/>
      <dgm:t>
        <a:bodyPr/>
        <a:lstStyle/>
        <a:p>
          <a:endParaRPr lang="en-US"/>
        </a:p>
      </dgm:t>
    </dgm:pt>
    <dgm:pt modelId="{8B9292EB-D04C-264C-B69C-74C6F5EDA427}" type="sibTrans" cxnId="{616FD14F-546D-394F-BD5C-40FF5EAD9A9E}">
      <dgm:prSet/>
      <dgm:spPr/>
      <dgm:t>
        <a:bodyPr/>
        <a:lstStyle/>
        <a:p>
          <a:endParaRPr lang="en-US"/>
        </a:p>
      </dgm:t>
    </dgm:pt>
    <dgm:pt modelId="{4984516E-24CA-504C-9742-C8C701E01755}">
      <dgm:prSet/>
      <dgm:spPr/>
      <dgm:t>
        <a:bodyPr/>
        <a:lstStyle/>
        <a:p>
          <a:pPr rtl="0"/>
          <a:r>
            <a:rPr lang="en-US" b="1" dirty="0">
              <a:latin typeface="+mj-lt"/>
            </a:rPr>
            <a:t>A resource to which access is controlled</a:t>
          </a:r>
        </a:p>
      </dgm:t>
    </dgm:pt>
    <dgm:pt modelId="{C5EB2781-6404-664E-AA68-A873DA37E96A}" type="parTrans" cxnId="{1D5DAD39-028F-094B-8564-1F139442A40F}">
      <dgm:prSet/>
      <dgm:spPr/>
      <dgm:t>
        <a:bodyPr/>
        <a:lstStyle/>
        <a:p>
          <a:endParaRPr lang="en-US"/>
        </a:p>
      </dgm:t>
    </dgm:pt>
    <dgm:pt modelId="{2EE0F926-F75D-6C46-B090-C94B6E9D5515}" type="sibTrans" cxnId="{1D5DAD39-028F-094B-8564-1F139442A40F}">
      <dgm:prSet/>
      <dgm:spPr/>
      <dgm:t>
        <a:bodyPr/>
        <a:lstStyle/>
        <a:p>
          <a:endParaRPr lang="en-US"/>
        </a:p>
      </dgm:t>
    </dgm:pt>
    <dgm:pt modelId="{9A794CDC-2CEE-3E4F-9B30-053B7CC6291C}">
      <dgm:prSet/>
      <dgm:spPr/>
      <dgm:t>
        <a:bodyPr/>
        <a:lstStyle/>
        <a:p>
          <a:pPr rtl="0"/>
          <a:r>
            <a:rPr lang="en-US" b="1" dirty="0">
              <a:latin typeface="+mj-lt"/>
            </a:rPr>
            <a:t>Entity used to contain and/or receive information</a:t>
          </a:r>
        </a:p>
      </dgm:t>
    </dgm:pt>
    <dgm:pt modelId="{8191F20F-A952-CD41-9A80-21149E7F6EB1}" type="parTrans" cxnId="{A8529722-4798-084A-BCD2-6500D547C44B}">
      <dgm:prSet/>
      <dgm:spPr/>
      <dgm:t>
        <a:bodyPr/>
        <a:lstStyle/>
        <a:p>
          <a:endParaRPr lang="en-US"/>
        </a:p>
      </dgm:t>
    </dgm:pt>
    <dgm:pt modelId="{F4366696-690E-9E42-97E1-AB950252A82B}" type="sibTrans" cxnId="{A8529722-4798-084A-BCD2-6500D547C44B}">
      <dgm:prSet/>
      <dgm:spPr/>
      <dgm:t>
        <a:bodyPr/>
        <a:lstStyle/>
        <a:p>
          <a:endParaRPr lang="en-US"/>
        </a:p>
      </dgm:t>
    </dgm:pt>
    <dgm:pt modelId="{91F4008A-17C0-D54B-99DB-5D6DAED7E29A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b="1" dirty="0"/>
            <a:t>Access right</a:t>
          </a:r>
        </a:p>
      </dgm:t>
    </dgm:pt>
    <dgm:pt modelId="{975E9E39-3E46-2B45-B13C-D62A712A56B3}" type="parTrans" cxnId="{AEBBFA34-3839-6A4C-9A78-1AFE2C3B2882}">
      <dgm:prSet/>
      <dgm:spPr/>
      <dgm:t>
        <a:bodyPr/>
        <a:lstStyle/>
        <a:p>
          <a:endParaRPr lang="en-US"/>
        </a:p>
      </dgm:t>
    </dgm:pt>
    <dgm:pt modelId="{93AD40CB-21FF-D240-AB05-AB7FFE73CD75}" type="sibTrans" cxnId="{AEBBFA34-3839-6A4C-9A78-1AFE2C3B2882}">
      <dgm:prSet/>
      <dgm:spPr/>
      <dgm:t>
        <a:bodyPr/>
        <a:lstStyle/>
        <a:p>
          <a:endParaRPr lang="en-US"/>
        </a:p>
      </dgm:t>
    </dgm:pt>
    <dgm:pt modelId="{7670846F-B6CE-8C47-8A91-B0A82EABAE3F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en-US" b="1" dirty="0">
              <a:latin typeface="+mj-lt"/>
              <a:cs typeface="Palatino Linotype (Body)"/>
            </a:rPr>
            <a:t>Describes the way in which a subject may access an object</a:t>
          </a:r>
        </a:p>
      </dgm:t>
    </dgm:pt>
    <dgm:pt modelId="{4F837F1F-AD65-1346-826D-5AB683919AF2}" type="parTrans" cxnId="{6D77BC4F-5BCD-0F4D-8FB5-3EED533AF0BF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00DB2397-AC3B-3B4C-B955-C02107A7727E}" type="sibTrans" cxnId="{6D77BC4F-5BCD-0F4D-8FB5-3EED533AF0BF}">
      <dgm:prSet/>
      <dgm:spPr/>
      <dgm:t>
        <a:bodyPr/>
        <a:lstStyle/>
        <a:p>
          <a:endParaRPr lang="en-US"/>
        </a:p>
      </dgm:t>
    </dgm:pt>
    <dgm:pt modelId="{77A0F7DF-7174-674D-9B5F-BCC001F92FCD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en-US" b="1" dirty="0">
              <a:latin typeface="+mj-lt"/>
              <a:cs typeface="Palatino Linotype (Body)"/>
            </a:rPr>
            <a:t>Could include:</a:t>
          </a:r>
        </a:p>
      </dgm:t>
    </dgm:pt>
    <dgm:pt modelId="{11E891B9-6768-BE46-9C18-9B27CA6A36E4}" type="parTrans" cxnId="{F8720B76-922D-3949-853E-628AEE6D6465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32A13C38-7A51-BC4E-ABEC-8FC47B326FA6}" type="sibTrans" cxnId="{F8720B76-922D-3949-853E-628AEE6D6465}">
      <dgm:prSet/>
      <dgm:spPr/>
      <dgm:t>
        <a:bodyPr/>
        <a:lstStyle/>
        <a:p>
          <a:endParaRPr lang="en-US"/>
        </a:p>
      </dgm:t>
    </dgm:pt>
    <dgm:pt modelId="{E93BE589-167A-6449-B836-DA4690ED93BA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en-US" b="1" dirty="0">
              <a:latin typeface="+mj-lt"/>
              <a:cs typeface="Palatino Linotype (Body)"/>
            </a:rPr>
            <a:t>Read</a:t>
          </a:r>
        </a:p>
      </dgm:t>
    </dgm:pt>
    <dgm:pt modelId="{18549B04-3332-BA49-BE66-C4BD385C5FCC}" type="parTrans" cxnId="{D2269C2F-E66F-964A-81C8-A7733C4E061E}">
      <dgm:prSet/>
      <dgm:spPr/>
      <dgm:t>
        <a:bodyPr/>
        <a:lstStyle/>
        <a:p>
          <a:endParaRPr lang="en-US"/>
        </a:p>
      </dgm:t>
    </dgm:pt>
    <dgm:pt modelId="{D6381FB9-46C9-2C4A-B792-33143D2EAC3A}" type="sibTrans" cxnId="{D2269C2F-E66F-964A-81C8-A7733C4E061E}">
      <dgm:prSet/>
      <dgm:spPr/>
      <dgm:t>
        <a:bodyPr/>
        <a:lstStyle/>
        <a:p>
          <a:endParaRPr lang="en-US"/>
        </a:p>
      </dgm:t>
    </dgm:pt>
    <dgm:pt modelId="{31CAAD88-7595-F241-8C51-FB46A31E00C8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en-US" b="1" dirty="0">
              <a:latin typeface="+mj-lt"/>
              <a:cs typeface="Palatino Linotype (Body)"/>
            </a:rPr>
            <a:t>Write</a:t>
          </a:r>
        </a:p>
      </dgm:t>
    </dgm:pt>
    <dgm:pt modelId="{EA315F1B-4007-F34A-B1F5-0081DE712B06}" type="parTrans" cxnId="{611A6D84-8A88-3548-9C39-A9E6C2DF6F87}">
      <dgm:prSet/>
      <dgm:spPr/>
      <dgm:t>
        <a:bodyPr/>
        <a:lstStyle/>
        <a:p>
          <a:endParaRPr lang="en-US"/>
        </a:p>
      </dgm:t>
    </dgm:pt>
    <dgm:pt modelId="{A9420A81-1D75-A24F-9C80-2AFA53265DF5}" type="sibTrans" cxnId="{611A6D84-8A88-3548-9C39-A9E6C2DF6F87}">
      <dgm:prSet/>
      <dgm:spPr/>
      <dgm:t>
        <a:bodyPr/>
        <a:lstStyle/>
        <a:p>
          <a:endParaRPr lang="en-US"/>
        </a:p>
      </dgm:t>
    </dgm:pt>
    <dgm:pt modelId="{48048501-D26D-DB43-ABD0-8054FDEA39B8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en-US" b="1" dirty="0">
              <a:latin typeface="+mj-lt"/>
              <a:cs typeface="Palatino Linotype (Body)"/>
            </a:rPr>
            <a:t>Execute</a:t>
          </a:r>
        </a:p>
      </dgm:t>
    </dgm:pt>
    <dgm:pt modelId="{04E466E1-E40E-8647-9C73-86F9E71B136F}" type="parTrans" cxnId="{9890AA4B-5FE7-8143-BD8A-92D33AA57F0E}">
      <dgm:prSet/>
      <dgm:spPr/>
      <dgm:t>
        <a:bodyPr/>
        <a:lstStyle/>
        <a:p>
          <a:endParaRPr lang="en-US"/>
        </a:p>
      </dgm:t>
    </dgm:pt>
    <dgm:pt modelId="{9D9A9689-9238-7440-8DA1-796A5E75B9B4}" type="sibTrans" cxnId="{9890AA4B-5FE7-8143-BD8A-92D33AA57F0E}">
      <dgm:prSet/>
      <dgm:spPr/>
      <dgm:t>
        <a:bodyPr/>
        <a:lstStyle/>
        <a:p>
          <a:endParaRPr lang="en-US"/>
        </a:p>
      </dgm:t>
    </dgm:pt>
    <dgm:pt modelId="{CBC559EA-06F6-9E4E-B73C-CD8F8AAE62CA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en-US" b="1" dirty="0">
              <a:latin typeface="+mj-lt"/>
              <a:cs typeface="Palatino Linotype (Body)"/>
            </a:rPr>
            <a:t>Delete</a:t>
          </a:r>
        </a:p>
      </dgm:t>
    </dgm:pt>
    <dgm:pt modelId="{7D932BDD-9A5F-1147-A931-B7CA41B09C4B}" type="parTrans" cxnId="{5C43DC35-5DBB-A341-B51E-4AFD7EB8A806}">
      <dgm:prSet/>
      <dgm:spPr/>
      <dgm:t>
        <a:bodyPr/>
        <a:lstStyle/>
        <a:p>
          <a:endParaRPr lang="en-US"/>
        </a:p>
      </dgm:t>
    </dgm:pt>
    <dgm:pt modelId="{910687FB-0153-0748-80AF-AC19B191DB17}" type="sibTrans" cxnId="{5C43DC35-5DBB-A341-B51E-4AFD7EB8A806}">
      <dgm:prSet/>
      <dgm:spPr/>
      <dgm:t>
        <a:bodyPr/>
        <a:lstStyle/>
        <a:p>
          <a:endParaRPr lang="en-US"/>
        </a:p>
      </dgm:t>
    </dgm:pt>
    <dgm:pt modelId="{61908F49-F5E3-2C41-BC91-1E79B70E892D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en-US" b="1" dirty="0">
              <a:latin typeface="+mj-lt"/>
              <a:cs typeface="Palatino Linotype (Body)"/>
            </a:rPr>
            <a:t>Create</a:t>
          </a:r>
        </a:p>
      </dgm:t>
    </dgm:pt>
    <dgm:pt modelId="{00A43855-FFF1-9842-B245-E5C5186D3EA5}" type="parTrans" cxnId="{78FAFD8A-32EC-F14A-88F7-763A1BD85813}">
      <dgm:prSet/>
      <dgm:spPr/>
      <dgm:t>
        <a:bodyPr/>
        <a:lstStyle/>
        <a:p>
          <a:endParaRPr lang="en-US"/>
        </a:p>
      </dgm:t>
    </dgm:pt>
    <dgm:pt modelId="{A25C76CA-B7D3-CC46-9F76-72964494D33D}" type="sibTrans" cxnId="{78FAFD8A-32EC-F14A-88F7-763A1BD85813}">
      <dgm:prSet/>
      <dgm:spPr/>
      <dgm:t>
        <a:bodyPr/>
        <a:lstStyle/>
        <a:p>
          <a:endParaRPr lang="en-US"/>
        </a:p>
      </dgm:t>
    </dgm:pt>
    <dgm:pt modelId="{D6F0731A-F88E-B948-9F02-E6FB35B6B1FF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en-US" b="1" dirty="0">
              <a:latin typeface="+mj-lt"/>
            </a:rPr>
            <a:t>Search </a:t>
          </a:r>
        </a:p>
      </dgm:t>
    </dgm:pt>
    <dgm:pt modelId="{4E76C16E-2AE1-FD49-A520-734B16595ADE}" type="parTrans" cxnId="{2BEA7FD0-3DF6-9443-957B-C5C0656B4EF8}">
      <dgm:prSet/>
      <dgm:spPr/>
      <dgm:t>
        <a:bodyPr/>
        <a:lstStyle/>
        <a:p>
          <a:endParaRPr lang="en-US"/>
        </a:p>
      </dgm:t>
    </dgm:pt>
    <dgm:pt modelId="{4C3B4C02-3445-B549-AB3D-EA06B776AF71}" type="sibTrans" cxnId="{2BEA7FD0-3DF6-9443-957B-C5C0656B4EF8}">
      <dgm:prSet/>
      <dgm:spPr/>
      <dgm:t>
        <a:bodyPr/>
        <a:lstStyle/>
        <a:p>
          <a:endParaRPr lang="en-US"/>
        </a:p>
      </dgm:t>
    </dgm:pt>
    <dgm:pt modelId="{ED27CB50-4E32-5B48-A862-BB8AC5538CF0}" type="pres">
      <dgm:prSet presAssocID="{C1E02B52-386E-404E-BE82-D495676AFFC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91E6F15-66B8-2044-8FAC-1C244EAB458C}" type="pres">
      <dgm:prSet presAssocID="{706B5FDE-1B8C-8649-9529-DD99DF67A8E4}" presName="root" presStyleCnt="0"/>
      <dgm:spPr/>
    </dgm:pt>
    <dgm:pt modelId="{1C7F09C0-0336-7B48-A2BC-7071FEDA4D45}" type="pres">
      <dgm:prSet presAssocID="{706B5FDE-1B8C-8649-9529-DD99DF67A8E4}" presName="rootComposite" presStyleCnt="0"/>
      <dgm:spPr/>
    </dgm:pt>
    <dgm:pt modelId="{0026DE38-2859-234E-A384-CD35DA059009}" type="pres">
      <dgm:prSet presAssocID="{706B5FDE-1B8C-8649-9529-DD99DF67A8E4}" presName="rootText" presStyleLbl="node1" presStyleIdx="0" presStyleCnt="3"/>
      <dgm:spPr/>
    </dgm:pt>
    <dgm:pt modelId="{C3259DDB-FFFC-4E43-8C0D-C431153F2720}" type="pres">
      <dgm:prSet presAssocID="{706B5FDE-1B8C-8649-9529-DD99DF67A8E4}" presName="rootConnector" presStyleLbl="node1" presStyleIdx="0" presStyleCnt="3"/>
      <dgm:spPr/>
    </dgm:pt>
    <dgm:pt modelId="{ABB6186E-4618-7B44-BE2D-C01EF758202B}" type="pres">
      <dgm:prSet presAssocID="{706B5FDE-1B8C-8649-9529-DD99DF67A8E4}" presName="childShape" presStyleCnt="0"/>
      <dgm:spPr/>
    </dgm:pt>
    <dgm:pt modelId="{4D9BCE03-01E7-8442-869B-F522DB954724}" type="pres">
      <dgm:prSet presAssocID="{885CD814-982B-294D-A8BB-ECB3FB4987FE}" presName="Name13" presStyleLbl="parChTrans1D2" presStyleIdx="0" presStyleCnt="6"/>
      <dgm:spPr/>
    </dgm:pt>
    <dgm:pt modelId="{CDC5A4C9-84B9-8D4B-ABB0-8B751FEFC374}" type="pres">
      <dgm:prSet presAssocID="{11AAFE74-1611-454E-A274-238D429D6D26}" presName="childText" presStyleLbl="bgAcc1" presStyleIdx="0" presStyleCnt="6">
        <dgm:presLayoutVars>
          <dgm:bulletEnabled val="1"/>
        </dgm:presLayoutVars>
      </dgm:prSet>
      <dgm:spPr/>
    </dgm:pt>
    <dgm:pt modelId="{69A672A6-2F67-DE42-BA13-99F6E1FB1730}" type="pres">
      <dgm:prSet presAssocID="{9B05CFFA-1A00-004B-9027-D05639CE2E4B}" presName="Name13" presStyleLbl="parChTrans1D2" presStyleIdx="1" presStyleCnt="6"/>
      <dgm:spPr/>
    </dgm:pt>
    <dgm:pt modelId="{4F0C771B-DDE4-6B47-B4DC-008564CEE0E5}" type="pres">
      <dgm:prSet presAssocID="{87354C1B-6753-C742-88E6-2749AB4236A5}" presName="childText" presStyleLbl="bgAcc1" presStyleIdx="1" presStyleCnt="6">
        <dgm:presLayoutVars>
          <dgm:bulletEnabled val="1"/>
        </dgm:presLayoutVars>
      </dgm:prSet>
      <dgm:spPr/>
    </dgm:pt>
    <dgm:pt modelId="{BE9D9C38-EA58-ED43-9BC6-6D32B0844A70}" type="pres">
      <dgm:prSet presAssocID="{B4049728-E96E-6842-BE9D-FB3A9AD162B1}" presName="root" presStyleCnt="0"/>
      <dgm:spPr/>
    </dgm:pt>
    <dgm:pt modelId="{5575A1CF-2624-294E-A770-0D0AA262BECB}" type="pres">
      <dgm:prSet presAssocID="{B4049728-E96E-6842-BE9D-FB3A9AD162B1}" presName="rootComposite" presStyleCnt="0"/>
      <dgm:spPr/>
    </dgm:pt>
    <dgm:pt modelId="{48B88BE4-134C-C84A-B477-DFC03883A819}" type="pres">
      <dgm:prSet presAssocID="{B4049728-E96E-6842-BE9D-FB3A9AD162B1}" presName="rootText" presStyleLbl="node1" presStyleIdx="1" presStyleCnt="3"/>
      <dgm:spPr/>
    </dgm:pt>
    <dgm:pt modelId="{9D2D03CE-52D3-204F-BC25-08CD9BA99245}" type="pres">
      <dgm:prSet presAssocID="{B4049728-E96E-6842-BE9D-FB3A9AD162B1}" presName="rootConnector" presStyleLbl="node1" presStyleIdx="1" presStyleCnt="3"/>
      <dgm:spPr/>
    </dgm:pt>
    <dgm:pt modelId="{55A9AC2D-2DC4-EA40-979D-AC9A26F15270}" type="pres">
      <dgm:prSet presAssocID="{B4049728-E96E-6842-BE9D-FB3A9AD162B1}" presName="childShape" presStyleCnt="0"/>
      <dgm:spPr/>
    </dgm:pt>
    <dgm:pt modelId="{33D72060-E235-0E41-8D2F-EB3C45D4CE02}" type="pres">
      <dgm:prSet presAssocID="{C5EB2781-6404-664E-AA68-A873DA37E96A}" presName="Name13" presStyleLbl="parChTrans1D2" presStyleIdx="2" presStyleCnt="6"/>
      <dgm:spPr/>
    </dgm:pt>
    <dgm:pt modelId="{BB6F0E16-4B1A-404A-9518-54A090B1A22D}" type="pres">
      <dgm:prSet presAssocID="{4984516E-24CA-504C-9742-C8C701E01755}" presName="childText" presStyleLbl="bgAcc1" presStyleIdx="2" presStyleCnt="6">
        <dgm:presLayoutVars>
          <dgm:bulletEnabled val="1"/>
        </dgm:presLayoutVars>
      </dgm:prSet>
      <dgm:spPr/>
    </dgm:pt>
    <dgm:pt modelId="{04BFF2C1-8F72-EE47-AEC2-0DD134469338}" type="pres">
      <dgm:prSet presAssocID="{8191F20F-A952-CD41-9A80-21149E7F6EB1}" presName="Name13" presStyleLbl="parChTrans1D2" presStyleIdx="3" presStyleCnt="6"/>
      <dgm:spPr/>
    </dgm:pt>
    <dgm:pt modelId="{CB41BC7C-E317-FA4D-AC23-8C55E05F4D0E}" type="pres">
      <dgm:prSet presAssocID="{9A794CDC-2CEE-3E4F-9B30-053B7CC6291C}" presName="childText" presStyleLbl="bgAcc1" presStyleIdx="3" presStyleCnt="6">
        <dgm:presLayoutVars>
          <dgm:bulletEnabled val="1"/>
        </dgm:presLayoutVars>
      </dgm:prSet>
      <dgm:spPr/>
    </dgm:pt>
    <dgm:pt modelId="{8CE2711B-CC95-CD48-8F3A-F295A94D3AEC}" type="pres">
      <dgm:prSet presAssocID="{91F4008A-17C0-D54B-99DB-5D6DAED7E29A}" presName="root" presStyleCnt="0"/>
      <dgm:spPr/>
    </dgm:pt>
    <dgm:pt modelId="{DA8AFFA5-F29C-3C41-BC5E-FC28ECDE75C8}" type="pres">
      <dgm:prSet presAssocID="{91F4008A-17C0-D54B-99DB-5D6DAED7E29A}" presName="rootComposite" presStyleCnt="0"/>
      <dgm:spPr/>
    </dgm:pt>
    <dgm:pt modelId="{D5A2FB43-E767-9348-8AA1-AA50D365A6F3}" type="pres">
      <dgm:prSet presAssocID="{91F4008A-17C0-D54B-99DB-5D6DAED7E29A}" presName="rootText" presStyleLbl="node1" presStyleIdx="2" presStyleCnt="3"/>
      <dgm:spPr/>
    </dgm:pt>
    <dgm:pt modelId="{7F9E0957-F5E8-3E40-A084-ABB6B05A937C}" type="pres">
      <dgm:prSet presAssocID="{91F4008A-17C0-D54B-99DB-5D6DAED7E29A}" presName="rootConnector" presStyleLbl="node1" presStyleIdx="2" presStyleCnt="3"/>
      <dgm:spPr/>
    </dgm:pt>
    <dgm:pt modelId="{B78BEEDB-83EF-2740-919E-C121BBE6B948}" type="pres">
      <dgm:prSet presAssocID="{91F4008A-17C0-D54B-99DB-5D6DAED7E29A}" presName="childShape" presStyleCnt="0"/>
      <dgm:spPr/>
    </dgm:pt>
    <dgm:pt modelId="{6D843FA0-C694-9346-AC8A-DE12C2286F40}" type="pres">
      <dgm:prSet presAssocID="{4F837F1F-AD65-1346-826D-5AB683919AF2}" presName="Name13" presStyleLbl="parChTrans1D2" presStyleIdx="4" presStyleCnt="6"/>
      <dgm:spPr/>
    </dgm:pt>
    <dgm:pt modelId="{D6A0F7E4-7B09-0B49-8B79-15F8D9840480}" type="pres">
      <dgm:prSet presAssocID="{7670846F-B6CE-8C47-8A91-B0A82EABAE3F}" presName="childText" presStyleLbl="bgAcc1" presStyleIdx="4" presStyleCnt="6">
        <dgm:presLayoutVars>
          <dgm:bulletEnabled val="1"/>
        </dgm:presLayoutVars>
      </dgm:prSet>
      <dgm:spPr/>
    </dgm:pt>
    <dgm:pt modelId="{422975D2-FB83-5A4F-AF43-C42608220E05}" type="pres">
      <dgm:prSet presAssocID="{11E891B9-6768-BE46-9C18-9B27CA6A36E4}" presName="Name13" presStyleLbl="parChTrans1D2" presStyleIdx="5" presStyleCnt="6"/>
      <dgm:spPr/>
    </dgm:pt>
    <dgm:pt modelId="{F1306691-4486-5547-9EE1-B6477D677FF6}" type="pres">
      <dgm:prSet presAssocID="{77A0F7DF-7174-674D-9B5F-BCC001F92FCD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920F6804-5D74-B941-AE52-4505FD117C92}" type="presOf" srcId="{87354C1B-6753-C742-88E6-2749AB4236A5}" destId="{4F0C771B-DDE4-6B47-B4DC-008564CEE0E5}" srcOrd="0" destOrd="0" presId="urn:microsoft.com/office/officeart/2005/8/layout/hierarchy3"/>
    <dgm:cxn modelId="{1DCE2A09-31BD-4744-A659-5EA67D75BAEB}" type="presOf" srcId="{11E891B9-6768-BE46-9C18-9B27CA6A36E4}" destId="{422975D2-FB83-5A4F-AF43-C42608220E05}" srcOrd="0" destOrd="0" presId="urn:microsoft.com/office/officeart/2005/8/layout/hierarchy3"/>
    <dgm:cxn modelId="{7CC8B109-69A8-E04F-A68C-A461F415FE7B}" type="presOf" srcId="{C5EB2781-6404-664E-AA68-A873DA37E96A}" destId="{33D72060-E235-0E41-8D2F-EB3C45D4CE02}" srcOrd="0" destOrd="0" presId="urn:microsoft.com/office/officeart/2005/8/layout/hierarchy3"/>
    <dgm:cxn modelId="{3A8DDD09-61B4-A547-AEC2-D5AC17F0027F}" type="presOf" srcId="{31CAAD88-7595-F241-8C51-FB46A31E00C8}" destId="{F1306691-4486-5547-9EE1-B6477D677FF6}" srcOrd="0" destOrd="2" presId="urn:microsoft.com/office/officeart/2005/8/layout/hierarchy3"/>
    <dgm:cxn modelId="{41DB8314-E9C4-D246-BE16-E7C74BFC36F9}" srcId="{C1E02B52-386E-404E-BE82-D495676AFFC8}" destId="{706B5FDE-1B8C-8649-9529-DD99DF67A8E4}" srcOrd="0" destOrd="0" parTransId="{54DFA7A9-43C6-764B-9A42-55F30C2E113C}" sibTransId="{2E413553-9B7D-0E45-A864-0197CA9212A5}"/>
    <dgm:cxn modelId="{3FD08521-F52A-0F43-9389-67F836E089B3}" type="presOf" srcId="{61908F49-F5E3-2C41-BC91-1E79B70E892D}" destId="{F1306691-4486-5547-9EE1-B6477D677FF6}" srcOrd="0" destOrd="5" presId="urn:microsoft.com/office/officeart/2005/8/layout/hierarchy3"/>
    <dgm:cxn modelId="{A8529722-4798-084A-BCD2-6500D547C44B}" srcId="{B4049728-E96E-6842-BE9D-FB3A9AD162B1}" destId="{9A794CDC-2CEE-3E4F-9B30-053B7CC6291C}" srcOrd="1" destOrd="0" parTransId="{8191F20F-A952-CD41-9A80-21149E7F6EB1}" sibTransId="{F4366696-690E-9E42-97E1-AB950252A82B}"/>
    <dgm:cxn modelId="{D2269C2F-E66F-964A-81C8-A7733C4E061E}" srcId="{77A0F7DF-7174-674D-9B5F-BCC001F92FCD}" destId="{E93BE589-167A-6449-B836-DA4690ED93BA}" srcOrd="0" destOrd="0" parTransId="{18549B04-3332-BA49-BE66-C4BD385C5FCC}" sibTransId="{D6381FB9-46C9-2C4A-B792-33143D2EAC3A}"/>
    <dgm:cxn modelId="{86B86033-6208-574A-BBA8-46D4C91BEAD1}" type="presOf" srcId="{885CD814-982B-294D-A8BB-ECB3FB4987FE}" destId="{4D9BCE03-01E7-8442-869B-F522DB954724}" srcOrd="0" destOrd="0" presId="urn:microsoft.com/office/officeart/2005/8/layout/hierarchy3"/>
    <dgm:cxn modelId="{AEBBFA34-3839-6A4C-9A78-1AFE2C3B2882}" srcId="{C1E02B52-386E-404E-BE82-D495676AFFC8}" destId="{91F4008A-17C0-D54B-99DB-5D6DAED7E29A}" srcOrd="2" destOrd="0" parTransId="{975E9E39-3E46-2B45-B13C-D62A712A56B3}" sibTransId="{93AD40CB-21FF-D240-AB05-AB7FFE73CD75}"/>
    <dgm:cxn modelId="{5C43DC35-5DBB-A341-B51E-4AFD7EB8A806}" srcId="{77A0F7DF-7174-674D-9B5F-BCC001F92FCD}" destId="{CBC559EA-06F6-9E4E-B73C-CD8F8AAE62CA}" srcOrd="3" destOrd="0" parTransId="{7D932BDD-9A5F-1147-A931-B7CA41B09C4B}" sibTransId="{910687FB-0153-0748-80AF-AC19B191DB17}"/>
    <dgm:cxn modelId="{1D5DAD39-028F-094B-8564-1F139442A40F}" srcId="{B4049728-E96E-6842-BE9D-FB3A9AD162B1}" destId="{4984516E-24CA-504C-9742-C8C701E01755}" srcOrd="0" destOrd="0" parTransId="{C5EB2781-6404-664E-AA68-A873DA37E96A}" sibTransId="{2EE0F926-F75D-6C46-B090-C94B6E9D5515}"/>
    <dgm:cxn modelId="{D4C24F40-490D-5C42-AF30-1ED32FB5EF74}" type="presOf" srcId="{7670846F-B6CE-8C47-8A91-B0A82EABAE3F}" destId="{D6A0F7E4-7B09-0B49-8B79-15F8D9840480}" srcOrd="0" destOrd="0" presId="urn:microsoft.com/office/officeart/2005/8/layout/hierarchy3"/>
    <dgm:cxn modelId="{6A69BF63-E4E3-2D48-9870-DBC415061A77}" type="presOf" srcId="{706B5FDE-1B8C-8649-9529-DD99DF67A8E4}" destId="{C3259DDB-FFFC-4E43-8C0D-C431153F2720}" srcOrd="1" destOrd="0" presId="urn:microsoft.com/office/officeart/2005/8/layout/hierarchy3"/>
    <dgm:cxn modelId="{86E03964-38A0-AB4C-8850-A543E3FCDFF1}" type="presOf" srcId="{4F837F1F-AD65-1346-826D-5AB683919AF2}" destId="{6D843FA0-C694-9346-AC8A-DE12C2286F40}" srcOrd="0" destOrd="0" presId="urn:microsoft.com/office/officeart/2005/8/layout/hierarchy3"/>
    <dgm:cxn modelId="{9890AA4B-5FE7-8143-BD8A-92D33AA57F0E}" srcId="{77A0F7DF-7174-674D-9B5F-BCC001F92FCD}" destId="{48048501-D26D-DB43-ABD0-8054FDEA39B8}" srcOrd="2" destOrd="0" parTransId="{04E466E1-E40E-8647-9C73-86F9E71B136F}" sibTransId="{9D9A9689-9238-7440-8DA1-796A5E75B9B4}"/>
    <dgm:cxn modelId="{62042F6D-3B9C-1C45-80EC-CA7653FD8FF0}" type="presOf" srcId="{48048501-D26D-DB43-ABD0-8054FDEA39B8}" destId="{F1306691-4486-5547-9EE1-B6477D677FF6}" srcOrd="0" destOrd="3" presId="urn:microsoft.com/office/officeart/2005/8/layout/hierarchy3"/>
    <dgm:cxn modelId="{8F80A64E-5B43-DB4C-842F-F3B4A270449F}" type="presOf" srcId="{706B5FDE-1B8C-8649-9529-DD99DF67A8E4}" destId="{0026DE38-2859-234E-A384-CD35DA059009}" srcOrd="0" destOrd="0" presId="urn:microsoft.com/office/officeart/2005/8/layout/hierarchy3"/>
    <dgm:cxn modelId="{6D77BC4F-5BCD-0F4D-8FB5-3EED533AF0BF}" srcId="{91F4008A-17C0-D54B-99DB-5D6DAED7E29A}" destId="{7670846F-B6CE-8C47-8A91-B0A82EABAE3F}" srcOrd="0" destOrd="0" parTransId="{4F837F1F-AD65-1346-826D-5AB683919AF2}" sibTransId="{00DB2397-AC3B-3B4C-B955-C02107A7727E}"/>
    <dgm:cxn modelId="{616FD14F-546D-394F-BD5C-40FF5EAD9A9E}" srcId="{C1E02B52-386E-404E-BE82-D495676AFFC8}" destId="{B4049728-E96E-6842-BE9D-FB3A9AD162B1}" srcOrd="1" destOrd="0" parTransId="{D2BBAED2-6D04-724F-977D-ABAF7A177AD2}" sibTransId="{8B9292EB-D04C-264C-B69C-74C6F5EDA427}"/>
    <dgm:cxn modelId="{B0858974-7526-474D-8AAC-6DD698FCB2B0}" type="presOf" srcId="{D6F0731A-F88E-B948-9F02-E6FB35B6B1FF}" destId="{F1306691-4486-5547-9EE1-B6477D677FF6}" srcOrd="0" destOrd="6" presId="urn:microsoft.com/office/officeart/2005/8/layout/hierarchy3"/>
    <dgm:cxn modelId="{F8720B76-922D-3949-853E-628AEE6D6465}" srcId="{91F4008A-17C0-D54B-99DB-5D6DAED7E29A}" destId="{77A0F7DF-7174-674D-9B5F-BCC001F92FCD}" srcOrd="1" destOrd="0" parTransId="{11E891B9-6768-BE46-9C18-9B27CA6A36E4}" sibTransId="{32A13C38-7A51-BC4E-ABEC-8FC47B326FA6}"/>
    <dgm:cxn modelId="{DBC2D977-9431-1C49-B048-B8970CD3ADDB}" type="presOf" srcId="{DD2EF354-602C-6E46-B9C1-93D8A00B1813}" destId="{4F0C771B-DDE4-6B47-B4DC-008564CEE0E5}" srcOrd="0" destOrd="2" presId="urn:microsoft.com/office/officeart/2005/8/layout/hierarchy3"/>
    <dgm:cxn modelId="{611A6D84-8A88-3548-9C39-A9E6C2DF6F87}" srcId="{77A0F7DF-7174-674D-9B5F-BCC001F92FCD}" destId="{31CAAD88-7595-F241-8C51-FB46A31E00C8}" srcOrd="1" destOrd="0" parTransId="{EA315F1B-4007-F34A-B1F5-0081DE712B06}" sibTransId="{A9420A81-1D75-A24F-9C80-2AFA53265DF5}"/>
    <dgm:cxn modelId="{1A1AD28A-0479-3643-841E-1637C48D1DFE}" type="presOf" srcId="{77A0F7DF-7174-674D-9B5F-BCC001F92FCD}" destId="{F1306691-4486-5547-9EE1-B6477D677FF6}" srcOrd="0" destOrd="0" presId="urn:microsoft.com/office/officeart/2005/8/layout/hierarchy3"/>
    <dgm:cxn modelId="{78FAFD8A-32EC-F14A-88F7-763A1BD85813}" srcId="{77A0F7DF-7174-674D-9B5F-BCC001F92FCD}" destId="{61908F49-F5E3-2C41-BC91-1E79B70E892D}" srcOrd="4" destOrd="0" parTransId="{00A43855-FFF1-9842-B245-E5C5186D3EA5}" sibTransId="{A25C76CA-B7D3-CC46-9F76-72964494D33D}"/>
    <dgm:cxn modelId="{408785A0-8335-5A4F-9694-9A82B2D0B8C3}" srcId="{87354C1B-6753-C742-88E6-2749AB4236A5}" destId="{DD2EF354-602C-6E46-B9C1-93D8A00B1813}" srcOrd="1" destOrd="0" parTransId="{DBACAF61-96D2-0B46-BC84-7D44B6894273}" sibTransId="{32ED3F57-D6B5-894B-8936-E183F5720F36}"/>
    <dgm:cxn modelId="{80E8EFA1-D763-834F-9F61-5CC82224A9B4}" srcId="{87354C1B-6753-C742-88E6-2749AB4236A5}" destId="{E2D0BC85-DBA5-5545-901B-2FB5F17E1DA6}" srcOrd="2" destOrd="0" parTransId="{338FFBBD-BAA1-DA47-BCD6-832891D81163}" sibTransId="{7E48BBBD-B50C-2040-A0BA-68144536DCFF}"/>
    <dgm:cxn modelId="{FA8C6EA4-64F8-1D46-AE56-9A96F5BBCEFC}" type="presOf" srcId="{11AAFE74-1611-454E-A274-238D429D6D26}" destId="{CDC5A4C9-84B9-8D4B-ABB0-8B751FEFC374}" srcOrd="0" destOrd="0" presId="urn:microsoft.com/office/officeart/2005/8/layout/hierarchy3"/>
    <dgm:cxn modelId="{12C541A8-4199-7E4A-BA9A-10EDBFF36057}" type="presOf" srcId="{9B05CFFA-1A00-004B-9027-D05639CE2E4B}" destId="{69A672A6-2F67-DE42-BA13-99F6E1FB1730}" srcOrd="0" destOrd="0" presId="urn:microsoft.com/office/officeart/2005/8/layout/hierarchy3"/>
    <dgm:cxn modelId="{8A02B4AD-6BCF-8F42-956A-10F5C3BFC364}" type="presOf" srcId="{CBC559EA-06F6-9E4E-B73C-CD8F8AAE62CA}" destId="{F1306691-4486-5547-9EE1-B6477D677FF6}" srcOrd="0" destOrd="4" presId="urn:microsoft.com/office/officeart/2005/8/layout/hierarchy3"/>
    <dgm:cxn modelId="{6E436FB4-9578-544F-8581-6A1A2AE012FA}" srcId="{87354C1B-6753-C742-88E6-2749AB4236A5}" destId="{E7C074B8-C177-2F4F-A60A-C7DB914904FB}" srcOrd="0" destOrd="0" parTransId="{40C6DD54-1788-5942-908A-630ED4C43B10}" sibTransId="{E55B0399-F0D7-284A-A14C-BFA89374610D}"/>
    <dgm:cxn modelId="{5A3237BB-4142-524F-9421-82B07C4DCC49}" type="presOf" srcId="{C1E02B52-386E-404E-BE82-D495676AFFC8}" destId="{ED27CB50-4E32-5B48-A862-BB8AC5538CF0}" srcOrd="0" destOrd="0" presId="urn:microsoft.com/office/officeart/2005/8/layout/hierarchy3"/>
    <dgm:cxn modelId="{DFA7DABC-18E9-5D46-80EE-D8740DEC2DA9}" type="presOf" srcId="{4984516E-24CA-504C-9742-C8C701E01755}" destId="{BB6F0E16-4B1A-404A-9518-54A090B1A22D}" srcOrd="0" destOrd="0" presId="urn:microsoft.com/office/officeart/2005/8/layout/hierarchy3"/>
    <dgm:cxn modelId="{C9C873C4-8115-2C41-8518-58B5D62A71BE}" srcId="{706B5FDE-1B8C-8649-9529-DD99DF67A8E4}" destId="{87354C1B-6753-C742-88E6-2749AB4236A5}" srcOrd="1" destOrd="0" parTransId="{9B05CFFA-1A00-004B-9027-D05639CE2E4B}" sibTransId="{837B8399-3DD3-6D4F-A218-BD13AEFC7C99}"/>
    <dgm:cxn modelId="{3E4B0AC8-FFE9-7D40-83F7-35E76B3BD862}" srcId="{706B5FDE-1B8C-8649-9529-DD99DF67A8E4}" destId="{11AAFE74-1611-454E-A274-238D429D6D26}" srcOrd="0" destOrd="0" parTransId="{885CD814-982B-294D-A8BB-ECB3FB4987FE}" sibTransId="{32406191-90F7-9E46-84AA-919C12F2A5F4}"/>
    <dgm:cxn modelId="{8F17DFC8-AA04-5542-9D8B-E6AAB79DDA53}" type="presOf" srcId="{B4049728-E96E-6842-BE9D-FB3A9AD162B1}" destId="{9D2D03CE-52D3-204F-BC25-08CD9BA99245}" srcOrd="1" destOrd="0" presId="urn:microsoft.com/office/officeart/2005/8/layout/hierarchy3"/>
    <dgm:cxn modelId="{5328A8CA-6B78-AA4D-96D1-AFAB236197BA}" type="presOf" srcId="{B4049728-E96E-6842-BE9D-FB3A9AD162B1}" destId="{48B88BE4-134C-C84A-B477-DFC03883A819}" srcOrd="0" destOrd="0" presId="urn:microsoft.com/office/officeart/2005/8/layout/hierarchy3"/>
    <dgm:cxn modelId="{2BEA7FD0-3DF6-9443-957B-C5C0656B4EF8}" srcId="{77A0F7DF-7174-674D-9B5F-BCC001F92FCD}" destId="{D6F0731A-F88E-B948-9F02-E6FB35B6B1FF}" srcOrd="5" destOrd="0" parTransId="{4E76C16E-2AE1-FD49-A520-734B16595ADE}" sibTransId="{4C3B4C02-3445-B549-AB3D-EA06B776AF71}"/>
    <dgm:cxn modelId="{B6769BD5-A23F-F14C-A0AF-0C9C153EF05D}" type="presOf" srcId="{E7C074B8-C177-2F4F-A60A-C7DB914904FB}" destId="{4F0C771B-DDE4-6B47-B4DC-008564CEE0E5}" srcOrd="0" destOrd="1" presId="urn:microsoft.com/office/officeart/2005/8/layout/hierarchy3"/>
    <dgm:cxn modelId="{2533D6D9-5028-E54E-AE3D-3D6EBCD7BAED}" type="presOf" srcId="{8191F20F-A952-CD41-9A80-21149E7F6EB1}" destId="{04BFF2C1-8F72-EE47-AEC2-0DD134469338}" srcOrd="0" destOrd="0" presId="urn:microsoft.com/office/officeart/2005/8/layout/hierarchy3"/>
    <dgm:cxn modelId="{01AC09EB-3BF1-3F4C-87BD-127F094464B8}" type="presOf" srcId="{91F4008A-17C0-D54B-99DB-5D6DAED7E29A}" destId="{D5A2FB43-E767-9348-8AA1-AA50D365A6F3}" srcOrd="0" destOrd="0" presId="urn:microsoft.com/office/officeart/2005/8/layout/hierarchy3"/>
    <dgm:cxn modelId="{A7B493ED-2C73-0540-BB2E-E714CD11094D}" type="presOf" srcId="{9A794CDC-2CEE-3E4F-9B30-053B7CC6291C}" destId="{CB41BC7C-E317-FA4D-AC23-8C55E05F4D0E}" srcOrd="0" destOrd="0" presId="urn:microsoft.com/office/officeart/2005/8/layout/hierarchy3"/>
    <dgm:cxn modelId="{B3DCC6EE-5AF0-A841-84D9-F890F3FD61B5}" type="presOf" srcId="{91F4008A-17C0-D54B-99DB-5D6DAED7E29A}" destId="{7F9E0957-F5E8-3E40-A084-ABB6B05A937C}" srcOrd="1" destOrd="0" presId="urn:microsoft.com/office/officeart/2005/8/layout/hierarchy3"/>
    <dgm:cxn modelId="{2B1B61FB-8733-724F-897C-FD48B50E3E0D}" type="presOf" srcId="{E93BE589-167A-6449-B836-DA4690ED93BA}" destId="{F1306691-4486-5547-9EE1-B6477D677FF6}" srcOrd="0" destOrd="1" presId="urn:microsoft.com/office/officeart/2005/8/layout/hierarchy3"/>
    <dgm:cxn modelId="{7A993CFD-EFA4-5C49-9D39-C0C189DD568D}" type="presOf" srcId="{E2D0BC85-DBA5-5545-901B-2FB5F17E1DA6}" destId="{4F0C771B-DDE4-6B47-B4DC-008564CEE0E5}" srcOrd="0" destOrd="3" presId="urn:microsoft.com/office/officeart/2005/8/layout/hierarchy3"/>
    <dgm:cxn modelId="{9E412CDC-5C18-7647-BA67-0F5450208870}" type="presParOf" srcId="{ED27CB50-4E32-5B48-A862-BB8AC5538CF0}" destId="{D91E6F15-66B8-2044-8FAC-1C244EAB458C}" srcOrd="0" destOrd="0" presId="urn:microsoft.com/office/officeart/2005/8/layout/hierarchy3"/>
    <dgm:cxn modelId="{EC24A8D2-A719-D740-8E36-3A4E94A2EB55}" type="presParOf" srcId="{D91E6F15-66B8-2044-8FAC-1C244EAB458C}" destId="{1C7F09C0-0336-7B48-A2BC-7071FEDA4D45}" srcOrd="0" destOrd="0" presId="urn:microsoft.com/office/officeart/2005/8/layout/hierarchy3"/>
    <dgm:cxn modelId="{003FEC43-A0F2-6F47-9F96-FC0C29A02AE6}" type="presParOf" srcId="{1C7F09C0-0336-7B48-A2BC-7071FEDA4D45}" destId="{0026DE38-2859-234E-A384-CD35DA059009}" srcOrd="0" destOrd="0" presId="urn:microsoft.com/office/officeart/2005/8/layout/hierarchy3"/>
    <dgm:cxn modelId="{B8B20DA1-0F0D-D748-8F05-8E8E1AF6B07E}" type="presParOf" srcId="{1C7F09C0-0336-7B48-A2BC-7071FEDA4D45}" destId="{C3259DDB-FFFC-4E43-8C0D-C431153F2720}" srcOrd="1" destOrd="0" presId="urn:microsoft.com/office/officeart/2005/8/layout/hierarchy3"/>
    <dgm:cxn modelId="{74EE3203-4F4B-FA48-9BB3-7086FBA2FDD1}" type="presParOf" srcId="{D91E6F15-66B8-2044-8FAC-1C244EAB458C}" destId="{ABB6186E-4618-7B44-BE2D-C01EF758202B}" srcOrd="1" destOrd="0" presId="urn:microsoft.com/office/officeart/2005/8/layout/hierarchy3"/>
    <dgm:cxn modelId="{B3F80BDD-181C-624F-899B-59C452913E67}" type="presParOf" srcId="{ABB6186E-4618-7B44-BE2D-C01EF758202B}" destId="{4D9BCE03-01E7-8442-869B-F522DB954724}" srcOrd="0" destOrd="0" presId="urn:microsoft.com/office/officeart/2005/8/layout/hierarchy3"/>
    <dgm:cxn modelId="{C29A81AA-5A16-7249-81B6-505221DC397A}" type="presParOf" srcId="{ABB6186E-4618-7B44-BE2D-C01EF758202B}" destId="{CDC5A4C9-84B9-8D4B-ABB0-8B751FEFC374}" srcOrd="1" destOrd="0" presId="urn:microsoft.com/office/officeart/2005/8/layout/hierarchy3"/>
    <dgm:cxn modelId="{A313A7A7-839C-614D-9AD5-6E90DC4BF1BD}" type="presParOf" srcId="{ABB6186E-4618-7B44-BE2D-C01EF758202B}" destId="{69A672A6-2F67-DE42-BA13-99F6E1FB1730}" srcOrd="2" destOrd="0" presId="urn:microsoft.com/office/officeart/2005/8/layout/hierarchy3"/>
    <dgm:cxn modelId="{3857D3A2-D1C0-304C-99BD-B05314C4188D}" type="presParOf" srcId="{ABB6186E-4618-7B44-BE2D-C01EF758202B}" destId="{4F0C771B-DDE4-6B47-B4DC-008564CEE0E5}" srcOrd="3" destOrd="0" presId="urn:microsoft.com/office/officeart/2005/8/layout/hierarchy3"/>
    <dgm:cxn modelId="{2F03AA49-C897-0148-AE63-9414436A3A7A}" type="presParOf" srcId="{ED27CB50-4E32-5B48-A862-BB8AC5538CF0}" destId="{BE9D9C38-EA58-ED43-9BC6-6D32B0844A70}" srcOrd="1" destOrd="0" presId="urn:microsoft.com/office/officeart/2005/8/layout/hierarchy3"/>
    <dgm:cxn modelId="{CBD288F3-A94E-0A48-B6CC-C0BEE26A4C73}" type="presParOf" srcId="{BE9D9C38-EA58-ED43-9BC6-6D32B0844A70}" destId="{5575A1CF-2624-294E-A770-0D0AA262BECB}" srcOrd="0" destOrd="0" presId="urn:microsoft.com/office/officeart/2005/8/layout/hierarchy3"/>
    <dgm:cxn modelId="{5C8E62B5-04D2-4747-B8F3-ADB878A06E50}" type="presParOf" srcId="{5575A1CF-2624-294E-A770-0D0AA262BECB}" destId="{48B88BE4-134C-C84A-B477-DFC03883A819}" srcOrd="0" destOrd="0" presId="urn:microsoft.com/office/officeart/2005/8/layout/hierarchy3"/>
    <dgm:cxn modelId="{33020E0A-828D-E746-BE91-BAC53333F95C}" type="presParOf" srcId="{5575A1CF-2624-294E-A770-0D0AA262BECB}" destId="{9D2D03CE-52D3-204F-BC25-08CD9BA99245}" srcOrd="1" destOrd="0" presId="urn:microsoft.com/office/officeart/2005/8/layout/hierarchy3"/>
    <dgm:cxn modelId="{1C653414-4242-AD4A-9F0F-96818CBA8B3D}" type="presParOf" srcId="{BE9D9C38-EA58-ED43-9BC6-6D32B0844A70}" destId="{55A9AC2D-2DC4-EA40-979D-AC9A26F15270}" srcOrd="1" destOrd="0" presId="urn:microsoft.com/office/officeart/2005/8/layout/hierarchy3"/>
    <dgm:cxn modelId="{B19536F4-9960-9543-BFAE-09AC0B4722BA}" type="presParOf" srcId="{55A9AC2D-2DC4-EA40-979D-AC9A26F15270}" destId="{33D72060-E235-0E41-8D2F-EB3C45D4CE02}" srcOrd="0" destOrd="0" presId="urn:microsoft.com/office/officeart/2005/8/layout/hierarchy3"/>
    <dgm:cxn modelId="{BA4F1FE7-CB20-DF4E-A97D-6DAA3D1D6353}" type="presParOf" srcId="{55A9AC2D-2DC4-EA40-979D-AC9A26F15270}" destId="{BB6F0E16-4B1A-404A-9518-54A090B1A22D}" srcOrd="1" destOrd="0" presId="urn:microsoft.com/office/officeart/2005/8/layout/hierarchy3"/>
    <dgm:cxn modelId="{CE27325F-A9BF-7C45-9014-EF21B6B1A1D8}" type="presParOf" srcId="{55A9AC2D-2DC4-EA40-979D-AC9A26F15270}" destId="{04BFF2C1-8F72-EE47-AEC2-0DD134469338}" srcOrd="2" destOrd="0" presId="urn:microsoft.com/office/officeart/2005/8/layout/hierarchy3"/>
    <dgm:cxn modelId="{01A7B112-33A2-D641-AE51-692F58BDAA39}" type="presParOf" srcId="{55A9AC2D-2DC4-EA40-979D-AC9A26F15270}" destId="{CB41BC7C-E317-FA4D-AC23-8C55E05F4D0E}" srcOrd="3" destOrd="0" presId="urn:microsoft.com/office/officeart/2005/8/layout/hierarchy3"/>
    <dgm:cxn modelId="{BE5A7068-8B41-DE40-B3CA-D02F25C3A530}" type="presParOf" srcId="{ED27CB50-4E32-5B48-A862-BB8AC5538CF0}" destId="{8CE2711B-CC95-CD48-8F3A-F295A94D3AEC}" srcOrd="2" destOrd="0" presId="urn:microsoft.com/office/officeart/2005/8/layout/hierarchy3"/>
    <dgm:cxn modelId="{C4A961A6-997B-6F41-ACB9-79C64176BA02}" type="presParOf" srcId="{8CE2711B-CC95-CD48-8F3A-F295A94D3AEC}" destId="{DA8AFFA5-F29C-3C41-BC5E-FC28ECDE75C8}" srcOrd="0" destOrd="0" presId="urn:microsoft.com/office/officeart/2005/8/layout/hierarchy3"/>
    <dgm:cxn modelId="{4D880E97-4604-C644-8BFF-AE14072CC67B}" type="presParOf" srcId="{DA8AFFA5-F29C-3C41-BC5E-FC28ECDE75C8}" destId="{D5A2FB43-E767-9348-8AA1-AA50D365A6F3}" srcOrd="0" destOrd="0" presId="urn:microsoft.com/office/officeart/2005/8/layout/hierarchy3"/>
    <dgm:cxn modelId="{9480DD9D-E62D-C04B-AB28-5538EDFDDE54}" type="presParOf" srcId="{DA8AFFA5-F29C-3C41-BC5E-FC28ECDE75C8}" destId="{7F9E0957-F5E8-3E40-A084-ABB6B05A937C}" srcOrd="1" destOrd="0" presId="urn:microsoft.com/office/officeart/2005/8/layout/hierarchy3"/>
    <dgm:cxn modelId="{957771EA-685B-9049-AAF5-02CD599272D4}" type="presParOf" srcId="{8CE2711B-CC95-CD48-8F3A-F295A94D3AEC}" destId="{B78BEEDB-83EF-2740-919E-C121BBE6B948}" srcOrd="1" destOrd="0" presId="urn:microsoft.com/office/officeart/2005/8/layout/hierarchy3"/>
    <dgm:cxn modelId="{BD14B437-CCFC-3349-9195-21835E43800D}" type="presParOf" srcId="{B78BEEDB-83EF-2740-919E-C121BBE6B948}" destId="{6D843FA0-C694-9346-AC8A-DE12C2286F40}" srcOrd="0" destOrd="0" presId="urn:microsoft.com/office/officeart/2005/8/layout/hierarchy3"/>
    <dgm:cxn modelId="{388518D0-4B3C-8549-913F-79F9E1B4C02C}" type="presParOf" srcId="{B78BEEDB-83EF-2740-919E-C121BBE6B948}" destId="{D6A0F7E4-7B09-0B49-8B79-15F8D9840480}" srcOrd="1" destOrd="0" presId="urn:microsoft.com/office/officeart/2005/8/layout/hierarchy3"/>
    <dgm:cxn modelId="{A1AADCA9-D9FB-BE48-83A8-A437DEC578FD}" type="presParOf" srcId="{B78BEEDB-83EF-2740-919E-C121BBE6B948}" destId="{422975D2-FB83-5A4F-AF43-C42608220E05}" srcOrd="2" destOrd="0" presId="urn:microsoft.com/office/officeart/2005/8/layout/hierarchy3"/>
    <dgm:cxn modelId="{4A4BF847-F141-DA46-A249-05B2FE12371F}" type="presParOf" srcId="{B78BEEDB-83EF-2740-919E-C121BBE6B948}" destId="{F1306691-4486-5547-9EE1-B6477D677FF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026BAF-3ABD-9F42-ACA7-911309E84C57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C6CEEF-1DC8-A64C-9D70-7A3119FBAF80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en-US" sz="1800" b="0" dirty="0">
              <a:solidFill>
                <a:schemeClr val="tx1"/>
              </a:solidFill>
              <a:effectLst/>
            </a:rPr>
            <a:t>UNIX files are administered using inodes (index nodes)</a:t>
          </a:r>
        </a:p>
      </dgm:t>
    </dgm:pt>
    <dgm:pt modelId="{8CBC7432-F113-9847-9E83-2952C0FE2704}" type="parTrans" cxnId="{51B0B077-CD4E-C341-AADB-DE073DD9F679}">
      <dgm:prSet/>
      <dgm:spPr/>
      <dgm:t>
        <a:bodyPr/>
        <a:lstStyle/>
        <a:p>
          <a:endParaRPr lang="en-US"/>
        </a:p>
      </dgm:t>
    </dgm:pt>
    <dgm:pt modelId="{575A2CF3-3533-B248-9018-C2B63B5ADBA6}" type="sibTrans" cxnId="{51B0B077-CD4E-C341-AADB-DE073DD9F679}">
      <dgm:prSet/>
      <dgm:spPr/>
      <dgm:t>
        <a:bodyPr/>
        <a:lstStyle/>
        <a:p>
          <a:endParaRPr lang="en-US"/>
        </a:p>
      </dgm:t>
    </dgm:pt>
    <dgm:pt modelId="{E7C9164F-CAF2-2A44-AD4A-F3D6568C08E6}">
      <dgm:prSet/>
      <dgm:spPr/>
      <dgm:t>
        <a:bodyPr/>
        <a:lstStyle/>
        <a:p>
          <a:pPr rtl="0"/>
          <a:r>
            <a:rPr lang="en-US" b="0" dirty="0"/>
            <a:t>Control structures with key information needed for a particular file</a:t>
          </a:r>
        </a:p>
      </dgm:t>
    </dgm:pt>
    <dgm:pt modelId="{AB09E0EB-69FE-F64E-A748-D60D922AF249}" type="parTrans" cxnId="{387B83DD-0BB2-BF45-BC6F-34126B0B29D1}">
      <dgm:prSet/>
      <dgm:spPr/>
      <dgm:t>
        <a:bodyPr/>
        <a:lstStyle/>
        <a:p>
          <a:endParaRPr lang="en-US"/>
        </a:p>
      </dgm:t>
    </dgm:pt>
    <dgm:pt modelId="{3B02A1A9-4398-6B43-8AC7-F4EFCEC6CA89}" type="sibTrans" cxnId="{387B83DD-0BB2-BF45-BC6F-34126B0B29D1}">
      <dgm:prSet/>
      <dgm:spPr/>
      <dgm:t>
        <a:bodyPr/>
        <a:lstStyle/>
        <a:p>
          <a:endParaRPr lang="en-US"/>
        </a:p>
      </dgm:t>
    </dgm:pt>
    <dgm:pt modelId="{EEEF3A1C-E036-154A-8C6F-9B8D1EE61936}">
      <dgm:prSet/>
      <dgm:spPr/>
      <dgm:t>
        <a:bodyPr/>
        <a:lstStyle/>
        <a:p>
          <a:pPr rtl="0"/>
          <a:r>
            <a:rPr lang="en-US" b="0" dirty="0"/>
            <a:t>Several file names may be associated with a single inode</a:t>
          </a:r>
        </a:p>
      </dgm:t>
    </dgm:pt>
    <dgm:pt modelId="{187848A2-CF1D-D34A-ACA8-3A12F9F935BA}" type="parTrans" cxnId="{3D216D7C-093E-BB4E-8990-37BB313BC354}">
      <dgm:prSet/>
      <dgm:spPr/>
      <dgm:t>
        <a:bodyPr/>
        <a:lstStyle/>
        <a:p>
          <a:endParaRPr lang="en-US"/>
        </a:p>
      </dgm:t>
    </dgm:pt>
    <dgm:pt modelId="{C25933A6-BF3E-CF49-9A40-B2A745B6B856}" type="sibTrans" cxnId="{3D216D7C-093E-BB4E-8990-37BB313BC354}">
      <dgm:prSet/>
      <dgm:spPr/>
      <dgm:t>
        <a:bodyPr/>
        <a:lstStyle/>
        <a:p>
          <a:endParaRPr lang="en-US"/>
        </a:p>
      </dgm:t>
    </dgm:pt>
    <dgm:pt modelId="{31DD44DD-AB57-F34F-895B-A1F9054AEB05}">
      <dgm:prSet/>
      <dgm:spPr/>
      <dgm:t>
        <a:bodyPr/>
        <a:lstStyle/>
        <a:p>
          <a:pPr rtl="0"/>
          <a:r>
            <a:rPr lang="en-US" b="0" dirty="0"/>
            <a:t>An active inode is associated with exactly one file</a:t>
          </a:r>
        </a:p>
      </dgm:t>
    </dgm:pt>
    <dgm:pt modelId="{CF6E0AA2-8A8C-324D-ADDC-31F715F3BBCD}" type="parTrans" cxnId="{C3783395-E929-EC49-ACB7-603B56C84DEA}">
      <dgm:prSet/>
      <dgm:spPr/>
      <dgm:t>
        <a:bodyPr/>
        <a:lstStyle/>
        <a:p>
          <a:endParaRPr lang="en-US"/>
        </a:p>
      </dgm:t>
    </dgm:pt>
    <dgm:pt modelId="{81389B5D-7122-F444-A31E-B3CA60F4753A}" type="sibTrans" cxnId="{C3783395-E929-EC49-ACB7-603B56C84DEA}">
      <dgm:prSet/>
      <dgm:spPr/>
      <dgm:t>
        <a:bodyPr/>
        <a:lstStyle/>
        <a:p>
          <a:endParaRPr lang="en-US"/>
        </a:p>
      </dgm:t>
    </dgm:pt>
    <dgm:pt modelId="{0749B6F4-5BEC-3D42-9689-982D101D5079}">
      <dgm:prSet/>
      <dgm:spPr/>
      <dgm:t>
        <a:bodyPr/>
        <a:lstStyle/>
        <a:p>
          <a:pPr rtl="0"/>
          <a:r>
            <a:rPr lang="en-US" b="0" dirty="0"/>
            <a:t>File attributes, permissions and control information are sorted in the inode</a:t>
          </a:r>
        </a:p>
      </dgm:t>
    </dgm:pt>
    <dgm:pt modelId="{F3DE7FAB-03D4-7348-ABEE-13F4107DFAF3}" type="parTrans" cxnId="{5FB6F184-EC75-A047-8F8B-8094F055A3C7}">
      <dgm:prSet/>
      <dgm:spPr/>
      <dgm:t>
        <a:bodyPr/>
        <a:lstStyle/>
        <a:p>
          <a:endParaRPr lang="en-US"/>
        </a:p>
      </dgm:t>
    </dgm:pt>
    <dgm:pt modelId="{632B39CE-7DD8-0A43-ABA1-C151887FA90A}" type="sibTrans" cxnId="{5FB6F184-EC75-A047-8F8B-8094F055A3C7}">
      <dgm:prSet/>
      <dgm:spPr/>
      <dgm:t>
        <a:bodyPr/>
        <a:lstStyle/>
        <a:p>
          <a:endParaRPr lang="en-US"/>
        </a:p>
      </dgm:t>
    </dgm:pt>
    <dgm:pt modelId="{E648791F-3B9D-C746-B96E-96258A5A8B15}">
      <dgm:prSet/>
      <dgm:spPr/>
      <dgm:t>
        <a:bodyPr/>
        <a:lstStyle/>
        <a:p>
          <a:pPr rtl="0"/>
          <a:r>
            <a:rPr lang="en-US" b="0" dirty="0"/>
            <a:t>On the disk there is an inode table, or inode list, that contains the inodes of all the files in the file system</a:t>
          </a:r>
        </a:p>
      </dgm:t>
    </dgm:pt>
    <dgm:pt modelId="{A6A64C11-DA15-8446-8850-8873DF363774}" type="parTrans" cxnId="{C7C444D8-C963-144F-B96F-C51680A92F89}">
      <dgm:prSet/>
      <dgm:spPr/>
      <dgm:t>
        <a:bodyPr/>
        <a:lstStyle/>
        <a:p>
          <a:endParaRPr lang="en-US"/>
        </a:p>
      </dgm:t>
    </dgm:pt>
    <dgm:pt modelId="{30873CB8-CA5D-9E4E-9659-C0A6A0AF0228}" type="sibTrans" cxnId="{C7C444D8-C963-144F-B96F-C51680A92F89}">
      <dgm:prSet/>
      <dgm:spPr/>
      <dgm:t>
        <a:bodyPr/>
        <a:lstStyle/>
        <a:p>
          <a:endParaRPr lang="en-US"/>
        </a:p>
      </dgm:t>
    </dgm:pt>
    <dgm:pt modelId="{0107F809-A7CA-D64B-94AB-97F92DC4BD54}">
      <dgm:prSet/>
      <dgm:spPr/>
      <dgm:t>
        <a:bodyPr/>
        <a:lstStyle/>
        <a:p>
          <a:pPr rtl="0"/>
          <a:r>
            <a:rPr lang="en-US" b="0" dirty="0"/>
            <a:t>When a file is opened its inode is brought into main memory and stored in a memory resident inode table</a:t>
          </a:r>
        </a:p>
      </dgm:t>
    </dgm:pt>
    <dgm:pt modelId="{836A40B8-C7E5-514C-A3B7-825E09E4AB0A}" type="parTrans" cxnId="{9B6E3FC7-8AD7-B947-99E9-E284C401BD9D}">
      <dgm:prSet/>
      <dgm:spPr/>
      <dgm:t>
        <a:bodyPr/>
        <a:lstStyle/>
        <a:p>
          <a:endParaRPr lang="en-US"/>
        </a:p>
      </dgm:t>
    </dgm:pt>
    <dgm:pt modelId="{A47B16E5-4798-A146-A3DF-409DE62521D3}" type="sibTrans" cxnId="{9B6E3FC7-8AD7-B947-99E9-E284C401BD9D}">
      <dgm:prSet/>
      <dgm:spPr/>
      <dgm:t>
        <a:bodyPr/>
        <a:lstStyle/>
        <a:p>
          <a:endParaRPr lang="en-US"/>
        </a:p>
      </dgm:t>
    </dgm:pt>
    <dgm:pt modelId="{CD2F0A93-FE85-0F46-9A54-B6256BD6F8BD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sz="1800" b="1" dirty="0">
              <a:solidFill>
                <a:schemeClr val="tx1"/>
              </a:solidFill>
              <a:effectLst/>
            </a:rPr>
            <a:t>Directories are structured in a hierarchical tree</a:t>
          </a:r>
        </a:p>
      </dgm:t>
    </dgm:pt>
    <dgm:pt modelId="{A746A15A-B6DC-7B4B-9850-63DE9FA23089}" type="parTrans" cxnId="{3DCEEECC-98B3-804F-89B7-1B669E4AC129}">
      <dgm:prSet/>
      <dgm:spPr/>
      <dgm:t>
        <a:bodyPr/>
        <a:lstStyle/>
        <a:p>
          <a:endParaRPr lang="en-US"/>
        </a:p>
      </dgm:t>
    </dgm:pt>
    <dgm:pt modelId="{A52AD995-88A0-5544-8DDF-E7AA6933D2BD}" type="sibTrans" cxnId="{3DCEEECC-98B3-804F-89B7-1B669E4AC129}">
      <dgm:prSet/>
      <dgm:spPr/>
      <dgm:t>
        <a:bodyPr/>
        <a:lstStyle/>
        <a:p>
          <a:endParaRPr lang="en-US"/>
        </a:p>
      </dgm:t>
    </dgm:pt>
    <dgm:pt modelId="{595A9805-249E-1943-8882-3639EED46038}">
      <dgm:prSet/>
      <dgm:spPr/>
      <dgm:t>
        <a:bodyPr/>
        <a:lstStyle/>
        <a:p>
          <a:pPr rtl="0"/>
          <a:r>
            <a:rPr lang="en-US" b="0" dirty="0"/>
            <a:t>May contain files and/or other directories</a:t>
          </a:r>
        </a:p>
      </dgm:t>
    </dgm:pt>
    <dgm:pt modelId="{02EAE387-F9F7-354C-B8B0-458E4B448266}" type="parTrans" cxnId="{4C103872-3700-EE4E-B50A-DD70E199D92D}">
      <dgm:prSet/>
      <dgm:spPr/>
      <dgm:t>
        <a:bodyPr/>
        <a:lstStyle/>
        <a:p>
          <a:endParaRPr lang="en-US"/>
        </a:p>
      </dgm:t>
    </dgm:pt>
    <dgm:pt modelId="{998A55E4-E8C3-BC48-801E-303EA7661653}" type="sibTrans" cxnId="{4C103872-3700-EE4E-B50A-DD70E199D92D}">
      <dgm:prSet/>
      <dgm:spPr/>
      <dgm:t>
        <a:bodyPr/>
        <a:lstStyle/>
        <a:p>
          <a:endParaRPr lang="en-US"/>
        </a:p>
      </dgm:t>
    </dgm:pt>
    <dgm:pt modelId="{AE5D8D3B-4E2A-704B-BD16-A685380F49D6}">
      <dgm:prSet/>
      <dgm:spPr/>
      <dgm:t>
        <a:bodyPr/>
        <a:lstStyle/>
        <a:p>
          <a:pPr rtl="0"/>
          <a:r>
            <a:rPr lang="en-US" b="0" dirty="0"/>
            <a:t>Contains file names plus pointers to associated inodes</a:t>
          </a:r>
        </a:p>
      </dgm:t>
    </dgm:pt>
    <dgm:pt modelId="{4A668ACA-9FA9-6B40-8CB5-29DE9B2DCCEF}" type="parTrans" cxnId="{F9E9FDB8-3791-1547-A737-D59556928503}">
      <dgm:prSet/>
      <dgm:spPr/>
      <dgm:t>
        <a:bodyPr/>
        <a:lstStyle/>
        <a:p>
          <a:endParaRPr lang="en-US"/>
        </a:p>
      </dgm:t>
    </dgm:pt>
    <dgm:pt modelId="{82BABBC4-70E1-5F45-8D52-E9639CA0FE51}" type="sibTrans" cxnId="{F9E9FDB8-3791-1547-A737-D59556928503}">
      <dgm:prSet/>
      <dgm:spPr/>
      <dgm:t>
        <a:bodyPr/>
        <a:lstStyle/>
        <a:p>
          <a:endParaRPr lang="en-US"/>
        </a:p>
      </dgm:t>
    </dgm:pt>
    <dgm:pt modelId="{95B7A89C-17A2-D942-9558-4E872777DE5F}" type="pres">
      <dgm:prSet presAssocID="{78026BAF-3ABD-9F42-ACA7-911309E84C57}" presName="linear" presStyleCnt="0">
        <dgm:presLayoutVars>
          <dgm:dir/>
          <dgm:animLvl val="lvl"/>
          <dgm:resizeHandles val="exact"/>
        </dgm:presLayoutVars>
      </dgm:prSet>
      <dgm:spPr/>
    </dgm:pt>
    <dgm:pt modelId="{EB88F8A5-3962-DE47-90B8-821471113204}" type="pres">
      <dgm:prSet presAssocID="{58C6CEEF-1DC8-A64C-9D70-7A3119FBAF80}" presName="parentLin" presStyleCnt="0"/>
      <dgm:spPr/>
    </dgm:pt>
    <dgm:pt modelId="{756082C2-2C8D-4242-80A8-1868CAECDF6F}" type="pres">
      <dgm:prSet presAssocID="{58C6CEEF-1DC8-A64C-9D70-7A3119FBAF80}" presName="parentLeftMargin" presStyleLbl="node1" presStyleIdx="0" presStyleCnt="2"/>
      <dgm:spPr/>
    </dgm:pt>
    <dgm:pt modelId="{A300F435-BF69-6D48-B4C7-25A75E09DAFA}" type="pres">
      <dgm:prSet presAssocID="{58C6CEEF-1DC8-A64C-9D70-7A3119FBAF80}" presName="parentText" presStyleLbl="node1" presStyleIdx="0" presStyleCnt="2" custScaleX="102646" custScaleY="123921">
        <dgm:presLayoutVars>
          <dgm:chMax val="0"/>
          <dgm:bulletEnabled val="1"/>
        </dgm:presLayoutVars>
      </dgm:prSet>
      <dgm:spPr/>
    </dgm:pt>
    <dgm:pt modelId="{21192CE0-154A-AE46-95CE-C3D656430268}" type="pres">
      <dgm:prSet presAssocID="{58C6CEEF-1DC8-A64C-9D70-7A3119FBAF80}" presName="negativeSpace" presStyleCnt="0"/>
      <dgm:spPr/>
    </dgm:pt>
    <dgm:pt modelId="{18D0F589-FB7D-AE40-91C3-EF8F0AE4FB5B}" type="pres">
      <dgm:prSet presAssocID="{58C6CEEF-1DC8-A64C-9D70-7A3119FBAF80}" presName="childText" presStyleLbl="conFgAcc1" presStyleIdx="0" presStyleCnt="2">
        <dgm:presLayoutVars>
          <dgm:bulletEnabled val="1"/>
        </dgm:presLayoutVars>
      </dgm:prSet>
      <dgm:spPr/>
    </dgm:pt>
    <dgm:pt modelId="{DD79ACF2-50EA-A149-9E9D-14E44D673DCF}" type="pres">
      <dgm:prSet presAssocID="{575A2CF3-3533-B248-9018-C2B63B5ADBA6}" presName="spaceBetweenRectangles" presStyleCnt="0"/>
      <dgm:spPr/>
    </dgm:pt>
    <dgm:pt modelId="{8A702132-4D46-2546-8CB3-0BBA6C4E1A02}" type="pres">
      <dgm:prSet presAssocID="{CD2F0A93-FE85-0F46-9A54-B6256BD6F8BD}" presName="parentLin" presStyleCnt="0"/>
      <dgm:spPr/>
    </dgm:pt>
    <dgm:pt modelId="{71746663-E2BD-9E45-A155-4A03CA271CEB}" type="pres">
      <dgm:prSet presAssocID="{CD2F0A93-FE85-0F46-9A54-B6256BD6F8BD}" presName="parentLeftMargin" presStyleLbl="node1" presStyleIdx="0" presStyleCnt="2"/>
      <dgm:spPr/>
    </dgm:pt>
    <dgm:pt modelId="{C664E035-1912-A64C-AD28-0FDE8073FC5D}" type="pres">
      <dgm:prSet presAssocID="{CD2F0A93-FE85-0F46-9A54-B6256BD6F8BD}" presName="parentText" presStyleLbl="node1" presStyleIdx="1" presStyleCnt="2" custScaleX="102646" custScaleY="131302">
        <dgm:presLayoutVars>
          <dgm:chMax val="0"/>
          <dgm:bulletEnabled val="1"/>
        </dgm:presLayoutVars>
      </dgm:prSet>
      <dgm:spPr/>
    </dgm:pt>
    <dgm:pt modelId="{CD2643E8-1390-0642-8296-EF3792867AE3}" type="pres">
      <dgm:prSet presAssocID="{CD2F0A93-FE85-0F46-9A54-B6256BD6F8BD}" presName="negativeSpace" presStyleCnt="0"/>
      <dgm:spPr/>
    </dgm:pt>
    <dgm:pt modelId="{D2FB927B-1775-CB43-8C6A-C758B2886B47}" type="pres">
      <dgm:prSet presAssocID="{CD2F0A93-FE85-0F46-9A54-B6256BD6F8B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ECF1403-0205-1749-B550-CDF32A3E669E}" type="presOf" srcId="{58C6CEEF-1DC8-A64C-9D70-7A3119FBAF80}" destId="{A300F435-BF69-6D48-B4C7-25A75E09DAFA}" srcOrd="1" destOrd="0" presId="urn:microsoft.com/office/officeart/2005/8/layout/list1"/>
    <dgm:cxn modelId="{AD476508-48D9-7848-8195-C9F9AD85085F}" type="presOf" srcId="{E7C9164F-CAF2-2A44-AD4A-F3D6568C08E6}" destId="{18D0F589-FB7D-AE40-91C3-EF8F0AE4FB5B}" srcOrd="0" destOrd="0" presId="urn:microsoft.com/office/officeart/2005/8/layout/list1"/>
    <dgm:cxn modelId="{18BFAE0B-0FE7-7E43-A646-E1827139BD50}" type="presOf" srcId="{E648791F-3B9D-C746-B96E-96258A5A8B15}" destId="{18D0F589-FB7D-AE40-91C3-EF8F0AE4FB5B}" srcOrd="0" destOrd="4" presId="urn:microsoft.com/office/officeart/2005/8/layout/list1"/>
    <dgm:cxn modelId="{21D24D0E-C769-EE49-875E-C06F388B10FB}" type="presOf" srcId="{EEEF3A1C-E036-154A-8C6F-9B8D1EE61936}" destId="{18D0F589-FB7D-AE40-91C3-EF8F0AE4FB5B}" srcOrd="0" destOrd="1" presId="urn:microsoft.com/office/officeart/2005/8/layout/list1"/>
    <dgm:cxn modelId="{561CB912-E4B5-7B49-A2AD-A9C64B52F88F}" type="presOf" srcId="{0749B6F4-5BEC-3D42-9689-982D101D5079}" destId="{18D0F589-FB7D-AE40-91C3-EF8F0AE4FB5B}" srcOrd="0" destOrd="3" presId="urn:microsoft.com/office/officeart/2005/8/layout/list1"/>
    <dgm:cxn modelId="{A743B31A-BABE-C849-95B8-69D54108216E}" type="presOf" srcId="{78026BAF-3ABD-9F42-ACA7-911309E84C57}" destId="{95B7A89C-17A2-D942-9558-4E872777DE5F}" srcOrd="0" destOrd="0" presId="urn:microsoft.com/office/officeart/2005/8/layout/list1"/>
    <dgm:cxn modelId="{6434EF20-5F38-0A44-8540-D34BF0231ABC}" type="presOf" srcId="{0107F809-A7CA-D64B-94AB-97F92DC4BD54}" destId="{18D0F589-FB7D-AE40-91C3-EF8F0AE4FB5B}" srcOrd="0" destOrd="5" presId="urn:microsoft.com/office/officeart/2005/8/layout/list1"/>
    <dgm:cxn modelId="{C9FB4922-A946-524E-8675-A107C2425331}" type="presOf" srcId="{CD2F0A93-FE85-0F46-9A54-B6256BD6F8BD}" destId="{C664E035-1912-A64C-AD28-0FDE8073FC5D}" srcOrd="1" destOrd="0" presId="urn:microsoft.com/office/officeart/2005/8/layout/list1"/>
    <dgm:cxn modelId="{77E55B36-7D97-E64A-98FC-75A9959975E8}" type="presOf" srcId="{595A9805-249E-1943-8882-3639EED46038}" destId="{D2FB927B-1775-CB43-8C6A-C758B2886B47}" srcOrd="0" destOrd="0" presId="urn:microsoft.com/office/officeart/2005/8/layout/list1"/>
    <dgm:cxn modelId="{4C103872-3700-EE4E-B50A-DD70E199D92D}" srcId="{CD2F0A93-FE85-0F46-9A54-B6256BD6F8BD}" destId="{595A9805-249E-1943-8882-3639EED46038}" srcOrd="0" destOrd="0" parTransId="{02EAE387-F9F7-354C-B8B0-458E4B448266}" sibTransId="{998A55E4-E8C3-BC48-801E-303EA7661653}"/>
    <dgm:cxn modelId="{51B0B077-CD4E-C341-AADB-DE073DD9F679}" srcId="{78026BAF-3ABD-9F42-ACA7-911309E84C57}" destId="{58C6CEEF-1DC8-A64C-9D70-7A3119FBAF80}" srcOrd="0" destOrd="0" parTransId="{8CBC7432-F113-9847-9E83-2952C0FE2704}" sibTransId="{575A2CF3-3533-B248-9018-C2B63B5ADBA6}"/>
    <dgm:cxn modelId="{3D216D7C-093E-BB4E-8990-37BB313BC354}" srcId="{58C6CEEF-1DC8-A64C-9D70-7A3119FBAF80}" destId="{EEEF3A1C-E036-154A-8C6F-9B8D1EE61936}" srcOrd="1" destOrd="0" parTransId="{187848A2-CF1D-D34A-ACA8-3A12F9F935BA}" sibTransId="{C25933A6-BF3E-CF49-9A40-B2A745B6B856}"/>
    <dgm:cxn modelId="{5FB6F184-EC75-A047-8F8B-8094F055A3C7}" srcId="{58C6CEEF-1DC8-A64C-9D70-7A3119FBAF80}" destId="{0749B6F4-5BEC-3D42-9689-982D101D5079}" srcOrd="3" destOrd="0" parTransId="{F3DE7FAB-03D4-7348-ABEE-13F4107DFAF3}" sibTransId="{632B39CE-7DD8-0A43-ABA1-C151887FA90A}"/>
    <dgm:cxn modelId="{C3783395-E929-EC49-ACB7-603B56C84DEA}" srcId="{58C6CEEF-1DC8-A64C-9D70-7A3119FBAF80}" destId="{31DD44DD-AB57-F34F-895B-A1F9054AEB05}" srcOrd="2" destOrd="0" parTransId="{CF6E0AA2-8A8C-324D-ADDC-31F715F3BBCD}" sibTransId="{81389B5D-7122-F444-A31E-B3CA60F4753A}"/>
    <dgm:cxn modelId="{4B5EC9A6-FEB1-CA43-8221-272600FC480E}" type="presOf" srcId="{CD2F0A93-FE85-0F46-9A54-B6256BD6F8BD}" destId="{71746663-E2BD-9E45-A155-4A03CA271CEB}" srcOrd="0" destOrd="0" presId="urn:microsoft.com/office/officeart/2005/8/layout/list1"/>
    <dgm:cxn modelId="{F9E9FDB8-3791-1547-A737-D59556928503}" srcId="{CD2F0A93-FE85-0F46-9A54-B6256BD6F8BD}" destId="{AE5D8D3B-4E2A-704B-BD16-A685380F49D6}" srcOrd="1" destOrd="0" parTransId="{4A668ACA-9FA9-6B40-8CB5-29DE9B2DCCEF}" sibTransId="{82BABBC4-70E1-5F45-8D52-E9639CA0FE51}"/>
    <dgm:cxn modelId="{9B6E3FC7-8AD7-B947-99E9-E284C401BD9D}" srcId="{58C6CEEF-1DC8-A64C-9D70-7A3119FBAF80}" destId="{0107F809-A7CA-D64B-94AB-97F92DC4BD54}" srcOrd="5" destOrd="0" parTransId="{836A40B8-C7E5-514C-A3B7-825E09E4AB0A}" sibTransId="{A47B16E5-4798-A146-A3DF-409DE62521D3}"/>
    <dgm:cxn modelId="{3DCEEECC-98B3-804F-89B7-1B669E4AC129}" srcId="{78026BAF-3ABD-9F42-ACA7-911309E84C57}" destId="{CD2F0A93-FE85-0F46-9A54-B6256BD6F8BD}" srcOrd="1" destOrd="0" parTransId="{A746A15A-B6DC-7B4B-9850-63DE9FA23089}" sibTransId="{A52AD995-88A0-5544-8DDF-E7AA6933D2BD}"/>
    <dgm:cxn modelId="{C7C444D8-C963-144F-B96F-C51680A92F89}" srcId="{58C6CEEF-1DC8-A64C-9D70-7A3119FBAF80}" destId="{E648791F-3B9D-C746-B96E-96258A5A8B15}" srcOrd="4" destOrd="0" parTransId="{A6A64C11-DA15-8446-8850-8873DF363774}" sibTransId="{30873CB8-CA5D-9E4E-9659-C0A6A0AF0228}"/>
    <dgm:cxn modelId="{03C9E8DB-07C0-B74E-AFB3-2BC44228C5EE}" type="presOf" srcId="{58C6CEEF-1DC8-A64C-9D70-7A3119FBAF80}" destId="{756082C2-2C8D-4242-80A8-1868CAECDF6F}" srcOrd="0" destOrd="0" presId="urn:microsoft.com/office/officeart/2005/8/layout/list1"/>
    <dgm:cxn modelId="{387B83DD-0BB2-BF45-BC6F-34126B0B29D1}" srcId="{58C6CEEF-1DC8-A64C-9D70-7A3119FBAF80}" destId="{E7C9164F-CAF2-2A44-AD4A-F3D6568C08E6}" srcOrd="0" destOrd="0" parTransId="{AB09E0EB-69FE-F64E-A748-D60D922AF249}" sibTransId="{3B02A1A9-4398-6B43-8AC7-F4EFCEC6CA89}"/>
    <dgm:cxn modelId="{E8BF93E4-08C1-C049-B599-DC5653822524}" type="presOf" srcId="{31DD44DD-AB57-F34F-895B-A1F9054AEB05}" destId="{18D0F589-FB7D-AE40-91C3-EF8F0AE4FB5B}" srcOrd="0" destOrd="2" presId="urn:microsoft.com/office/officeart/2005/8/layout/list1"/>
    <dgm:cxn modelId="{584ED3E6-8D7B-BC40-9DE6-9B5959623A87}" type="presOf" srcId="{AE5D8D3B-4E2A-704B-BD16-A685380F49D6}" destId="{D2FB927B-1775-CB43-8C6A-C758B2886B47}" srcOrd="0" destOrd="1" presId="urn:microsoft.com/office/officeart/2005/8/layout/list1"/>
    <dgm:cxn modelId="{CE49135D-BC5B-8241-9D3F-874C80003875}" type="presParOf" srcId="{95B7A89C-17A2-D942-9558-4E872777DE5F}" destId="{EB88F8A5-3962-DE47-90B8-821471113204}" srcOrd="0" destOrd="0" presId="urn:microsoft.com/office/officeart/2005/8/layout/list1"/>
    <dgm:cxn modelId="{5105C30B-378A-1347-A3B4-2750F4077DEA}" type="presParOf" srcId="{EB88F8A5-3962-DE47-90B8-821471113204}" destId="{756082C2-2C8D-4242-80A8-1868CAECDF6F}" srcOrd="0" destOrd="0" presId="urn:microsoft.com/office/officeart/2005/8/layout/list1"/>
    <dgm:cxn modelId="{4BAC4938-FFCE-844B-B7D1-032BA3A2D18C}" type="presParOf" srcId="{EB88F8A5-3962-DE47-90B8-821471113204}" destId="{A300F435-BF69-6D48-B4C7-25A75E09DAFA}" srcOrd="1" destOrd="0" presId="urn:microsoft.com/office/officeart/2005/8/layout/list1"/>
    <dgm:cxn modelId="{F7CD7971-49AE-984B-A769-CE177B1F0B62}" type="presParOf" srcId="{95B7A89C-17A2-D942-9558-4E872777DE5F}" destId="{21192CE0-154A-AE46-95CE-C3D656430268}" srcOrd="1" destOrd="0" presId="urn:microsoft.com/office/officeart/2005/8/layout/list1"/>
    <dgm:cxn modelId="{8475E1BB-FDC0-AB41-8C48-3DD3218F5E4C}" type="presParOf" srcId="{95B7A89C-17A2-D942-9558-4E872777DE5F}" destId="{18D0F589-FB7D-AE40-91C3-EF8F0AE4FB5B}" srcOrd="2" destOrd="0" presId="urn:microsoft.com/office/officeart/2005/8/layout/list1"/>
    <dgm:cxn modelId="{5EADECAB-E5CF-364C-95A7-FA0C90E61E79}" type="presParOf" srcId="{95B7A89C-17A2-D942-9558-4E872777DE5F}" destId="{DD79ACF2-50EA-A149-9E9D-14E44D673DCF}" srcOrd="3" destOrd="0" presId="urn:microsoft.com/office/officeart/2005/8/layout/list1"/>
    <dgm:cxn modelId="{874E4439-15A5-CE4E-AB28-D516F0407AD2}" type="presParOf" srcId="{95B7A89C-17A2-D942-9558-4E872777DE5F}" destId="{8A702132-4D46-2546-8CB3-0BBA6C4E1A02}" srcOrd="4" destOrd="0" presId="urn:microsoft.com/office/officeart/2005/8/layout/list1"/>
    <dgm:cxn modelId="{633CABF2-4668-5C42-8944-F7F7024F7E88}" type="presParOf" srcId="{8A702132-4D46-2546-8CB3-0BBA6C4E1A02}" destId="{71746663-E2BD-9E45-A155-4A03CA271CEB}" srcOrd="0" destOrd="0" presId="urn:microsoft.com/office/officeart/2005/8/layout/list1"/>
    <dgm:cxn modelId="{D68B76C3-43EB-F943-BF8E-0C8A0227C75C}" type="presParOf" srcId="{8A702132-4D46-2546-8CB3-0BBA6C4E1A02}" destId="{C664E035-1912-A64C-AD28-0FDE8073FC5D}" srcOrd="1" destOrd="0" presId="urn:microsoft.com/office/officeart/2005/8/layout/list1"/>
    <dgm:cxn modelId="{B91DA83F-4AF6-2343-AE2F-C70771C5CDFD}" type="presParOf" srcId="{95B7A89C-17A2-D942-9558-4E872777DE5F}" destId="{CD2643E8-1390-0642-8296-EF3792867AE3}" srcOrd="5" destOrd="0" presId="urn:microsoft.com/office/officeart/2005/8/layout/list1"/>
    <dgm:cxn modelId="{6160B5B6-D2C1-C648-9886-D45814D8A0D6}" type="presParOf" srcId="{95B7A89C-17A2-D942-9558-4E872777DE5F}" destId="{D2FB927B-1775-CB43-8C6A-C758B2886B4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904322-39EC-6042-9F9D-01A70AD35C61}" type="doc">
      <dgm:prSet loTypeId="urn:microsoft.com/office/officeart/2005/8/layout/h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F9BAB8-8F0B-7641-96F0-8BF3668DC9F9}">
      <dgm:prSet phldrT="[Text]" custT="1"/>
      <dgm:spPr>
        <a:solidFill>
          <a:schemeClr val="accent5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en-US" sz="1800" b="0" dirty="0">
              <a:solidFill>
                <a:schemeClr val="tx1"/>
              </a:solidFill>
            </a:rPr>
            <a:t>Mutually exclusive roles</a:t>
          </a:r>
        </a:p>
      </dgm:t>
    </dgm:pt>
    <dgm:pt modelId="{4971D6A8-308C-4148-B301-F525B4BDC91D}" type="parTrans" cxnId="{5693443D-8166-D449-9828-65B8FFBF7E18}">
      <dgm:prSet/>
      <dgm:spPr/>
      <dgm:t>
        <a:bodyPr/>
        <a:lstStyle/>
        <a:p>
          <a:endParaRPr lang="en-US"/>
        </a:p>
      </dgm:t>
    </dgm:pt>
    <dgm:pt modelId="{D50744AE-DD47-D14F-99DA-D0AF565D27A6}" type="sibTrans" cxnId="{5693443D-8166-D449-9828-65B8FFBF7E18}">
      <dgm:prSet/>
      <dgm:spPr/>
      <dgm:t>
        <a:bodyPr/>
        <a:lstStyle/>
        <a:p>
          <a:endParaRPr lang="en-US"/>
        </a:p>
      </dgm:t>
    </dgm:pt>
    <dgm:pt modelId="{A15B77F0-62BA-3C4B-A5FB-EFD8E47D2F74}">
      <dgm:prSet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en-US" b="0" dirty="0">
              <a:latin typeface="+mj-lt"/>
            </a:rPr>
            <a:t>A user can only be assigned to one role in the set (either during a session or statically)</a:t>
          </a:r>
        </a:p>
      </dgm:t>
    </dgm:pt>
    <dgm:pt modelId="{58A01062-36FA-574B-A934-B24773714BF5}" type="parTrans" cxnId="{83C4E248-1AE0-0F44-BF68-361BBB754082}">
      <dgm:prSet/>
      <dgm:spPr/>
      <dgm:t>
        <a:bodyPr/>
        <a:lstStyle/>
        <a:p>
          <a:endParaRPr lang="en-US"/>
        </a:p>
      </dgm:t>
    </dgm:pt>
    <dgm:pt modelId="{28B41BB9-15FB-844A-B134-E60F10923B79}" type="sibTrans" cxnId="{83C4E248-1AE0-0F44-BF68-361BBB754082}">
      <dgm:prSet/>
      <dgm:spPr/>
      <dgm:t>
        <a:bodyPr/>
        <a:lstStyle/>
        <a:p>
          <a:endParaRPr lang="en-US"/>
        </a:p>
      </dgm:t>
    </dgm:pt>
    <dgm:pt modelId="{80F96D22-4E7E-3341-A7D8-B487468A9175}">
      <dgm:prSet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en-US" b="0" dirty="0">
              <a:latin typeface="+mj-lt"/>
            </a:rPr>
            <a:t>Any permission (access right) can be granted to only one role in the set</a:t>
          </a:r>
        </a:p>
      </dgm:t>
    </dgm:pt>
    <dgm:pt modelId="{D5B9D770-FF28-F94C-898F-E01487A668D3}" type="parTrans" cxnId="{98F54B1A-199D-C241-921C-6F76A0A4F4BE}">
      <dgm:prSet/>
      <dgm:spPr/>
      <dgm:t>
        <a:bodyPr/>
        <a:lstStyle/>
        <a:p>
          <a:endParaRPr lang="en-US"/>
        </a:p>
      </dgm:t>
    </dgm:pt>
    <dgm:pt modelId="{E7868F60-A5B8-3146-81A6-6D8A0DF95A2D}" type="sibTrans" cxnId="{98F54B1A-199D-C241-921C-6F76A0A4F4BE}">
      <dgm:prSet/>
      <dgm:spPr/>
      <dgm:t>
        <a:bodyPr/>
        <a:lstStyle/>
        <a:p>
          <a:endParaRPr lang="en-US"/>
        </a:p>
      </dgm:t>
    </dgm:pt>
    <dgm:pt modelId="{C0509ACD-9986-9049-ADCB-547C11F91FBE}">
      <dgm:prSet custT="1"/>
      <dgm:spPr>
        <a:solidFill>
          <a:schemeClr val="accent1"/>
        </a:solidFill>
      </dgm:spPr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Cardinality</a:t>
          </a:r>
        </a:p>
      </dgm:t>
    </dgm:pt>
    <dgm:pt modelId="{E379AEC4-4AAC-D743-8673-0B767F06A143}" type="parTrans" cxnId="{49CE8D12-7A4C-334C-B86D-9F9BBD34322A}">
      <dgm:prSet/>
      <dgm:spPr/>
      <dgm:t>
        <a:bodyPr/>
        <a:lstStyle/>
        <a:p>
          <a:endParaRPr lang="en-US"/>
        </a:p>
      </dgm:t>
    </dgm:pt>
    <dgm:pt modelId="{542E846E-AB1F-3B44-B3FE-741187EBBAB5}" type="sibTrans" cxnId="{49CE8D12-7A4C-334C-B86D-9F9BBD34322A}">
      <dgm:prSet/>
      <dgm:spPr/>
      <dgm:t>
        <a:bodyPr/>
        <a:lstStyle/>
        <a:p>
          <a:endParaRPr lang="en-US"/>
        </a:p>
      </dgm:t>
    </dgm:pt>
    <dgm:pt modelId="{823A41DA-598C-B741-82AA-2ABD13A8CFDB}">
      <dgm:prSet/>
      <dgm:spPr/>
      <dgm:t>
        <a:bodyPr/>
        <a:lstStyle/>
        <a:p>
          <a:r>
            <a:rPr lang="en-US" b="0" dirty="0">
              <a:latin typeface="+mj-lt"/>
            </a:rPr>
            <a:t>Setting a maximum number with respect to roles</a:t>
          </a:r>
        </a:p>
      </dgm:t>
    </dgm:pt>
    <dgm:pt modelId="{E3237A07-1AAF-1D40-A58B-817FC572F1C6}" type="parTrans" cxnId="{6B0C1793-E128-C141-9CED-6800B56367A1}">
      <dgm:prSet/>
      <dgm:spPr/>
      <dgm:t>
        <a:bodyPr/>
        <a:lstStyle/>
        <a:p>
          <a:endParaRPr lang="en-US"/>
        </a:p>
      </dgm:t>
    </dgm:pt>
    <dgm:pt modelId="{147E531A-DBD3-E54A-A8D8-50FB50691D13}" type="sibTrans" cxnId="{6B0C1793-E128-C141-9CED-6800B56367A1}">
      <dgm:prSet/>
      <dgm:spPr/>
      <dgm:t>
        <a:bodyPr/>
        <a:lstStyle/>
        <a:p>
          <a:endParaRPr lang="en-US"/>
        </a:p>
      </dgm:t>
    </dgm:pt>
    <dgm:pt modelId="{AF09F7CA-85BE-1347-BF0F-003075D836F4}">
      <dgm:prSet custT="1"/>
      <dgm:spPr>
        <a:solidFill>
          <a:schemeClr val="accent3">
            <a:lumMod val="75000"/>
          </a:scheme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Prerequisite roles</a:t>
          </a:r>
        </a:p>
      </dgm:t>
    </dgm:pt>
    <dgm:pt modelId="{466F1949-9272-E24A-96DC-1F7131F2635E}" type="parTrans" cxnId="{04E48F82-E70D-2E47-8F4E-80E7B46EA2D6}">
      <dgm:prSet/>
      <dgm:spPr/>
      <dgm:t>
        <a:bodyPr/>
        <a:lstStyle/>
        <a:p>
          <a:endParaRPr lang="en-US"/>
        </a:p>
      </dgm:t>
    </dgm:pt>
    <dgm:pt modelId="{8C856208-87AD-4B49-8EED-0AE756830871}" type="sibTrans" cxnId="{04E48F82-E70D-2E47-8F4E-80E7B46EA2D6}">
      <dgm:prSet/>
      <dgm:spPr/>
      <dgm:t>
        <a:bodyPr/>
        <a:lstStyle/>
        <a:p>
          <a:endParaRPr lang="en-US"/>
        </a:p>
      </dgm:t>
    </dgm:pt>
    <dgm:pt modelId="{A35755F7-C086-624F-A232-56FBBCBC1040}">
      <dgm:prSet/>
      <dgm:spPr>
        <a:solidFill>
          <a:schemeClr val="accent3">
            <a:lumMod val="40000"/>
            <a:lumOff val="60000"/>
            <a:alpha val="90000"/>
          </a:schemeClr>
        </a:solidFill>
        <a:ln>
          <a:solidFill>
            <a:schemeClr val="accent3">
              <a:lumMod val="75000"/>
              <a:alpha val="90000"/>
            </a:schemeClr>
          </a:solidFill>
        </a:ln>
      </dgm:spPr>
      <dgm:t>
        <a:bodyPr/>
        <a:lstStyle/>
        <a:p>
          <a:r>
            <a:rPr lang="en-US" b="0" dirty="0">
              <a:latin typeface="+mj-lt"/>
            </a:rPr>
            <a:t>Dictates that a user can only be assigned to a particular role if it is already assigned to some other specified role</a:t>
          </a:r>
        </a:p>
      </dgm:t>
    </dgm:pt>
    <dgm:pt modelId="{179FFDAC-23EA-0548-9A1F-4850B08F435B}" type="parTrans" cxnId="{41EE83F9-34E1-E847-BD65-F5FB5B5E97D4}">
      <dgm:prSet/>
      <dgm:spPr/>
      <dgm:t>
        <a:bodyPr/>
        <a:lstStyle/>
        <a:p>
          <a:endParaRPr lang="en-US"/>
        </a:p>
      </dgm:t>
    </dgm:pt>
    <dgm:pt modelId="{D2DBA166-0F3E-6E4B-BFA7-30F72D19BC17}" type="sibTrans" cxnId="{41EE83F9-34E1-E847-BD65-F5FB5B5E97D4}">
      <dgm:prSet/>
      <dgm:spPr/>
      <dgm:t>
        <a:bodyPr/>
        <a:lstStyle/>
        <a:p>
          <a:endParaRPr lang="en-US"/>
        </a:p>
      </dgm:t>
    </dgm:pt>
    <dgm:pt modelId="{EDF5F04F-B34B-A74A-8353-72114DD4C7D6}" type="pres">
      <dgm:prSet presAssocID="{0F904322-39EC-6042-9F9D-01A70AD35C61}" presName="Name0" presStyleCnt="0">
        <dgm:presLayoutVars>
          <dgm:dir/>
          <dgm:animLvl val="lvl"/>
          <dgm:resizeHandles val="exact"/>
        </dgm:presLayoutVars>
      </dgm:prSet>
      <dgm:spPr/>
    </dgm:pt>
    <dgm:pt modelId="{B05B39D2-6CBC-224B-B9C0-C2772A9E985D}" type="pres">
      <dgm:prSet presAssocID="{66F9BAB8-8F0B-7641-96F0-8BF3668DC9F9}" presName="composite" presStyleCnt="0"/>
      <dgm:spPr/>
    </dgm:pt>
    <dgm:pt modelId="{B32932B0-E54B-8049-A28C-856DF35A5224}" type="pres">
      <dgm:prSet presAssocID="{66F9BAB8-8F0B-7641-96F0-8BF3668DC9F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3DA0312-6C14-794F-9450-42306B982A54}" type="pres">
      <dgm:prSet presAssocID="{66F9BAB8-8F0B-7641-96F0-8BF3668DC9F9}" presName="desTx" presStyleLbl="alignAccFollowNode1" presStyleIdx="0" presStyleCnt="3">
        <dgm:presLayoutVars>
          <dgm:bulletEnabled val="1"/>
        </dgm:presLayoutVars>
      </dgm:prSet>
      <dgm:spPr/>
    </dgm:pt>
    <dgm:pt modelId="{1B01D581-A8DD-E441-9889-18C8844DB963}" type="pres">
      <dgm:prSet presAssocID="{D50744AE-DD47-D14F-99DA-D0AF565D27A6}" presName="space" presStyleCnt="0"/>
      <dgm:spPr/>
    </dgm:pt>
    <dgm:pt modelId="{B9C4630A-6316-7F4E-B513-A39EB95FC725}" type="pres">
      <dgm:prSet presAssocID="{C0509ACD-9986-9049-ADCB-547C11F91FBE}" presName="composite" presStyleCnt="0"/>
      <dgm:spPr/>
    </dgm:pt>
    <dgm:pt modelId="{B4833B63-7C23-0748-AB00-48522DF48DC1}" type="pres">
      <dgm:prSet presAssocID="{C0509ACD-9986-9049-ADCB-547C11F91FB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3CA83575-2825-064D-9714-91CB3865778F}" type="pres">
      <dgm:prSet presAssocID="{C0509ACD-9986-9049-ADCB-547C11F91FBE}" presName="desTx" presStyleLbl="alignAccFollowNode1" presStyleIdx="1" presStyleCnt="3">
        <dgm:presLayoutVars>
          <dgm:bulletEnabled val="1"/>
        </dgm:presLayoutVars>
      </dgm:prSet>
      <dgm:spPr/>
    </dgm:pt>
    <dgm:pt modelId="{0D91590A-1F36-554E-A593-C3553CDD10D5}" type="pres">
      <dgm:prSet presAssocID="{542E846E-AB1F-3B44-B3FE-741187EBBAB5}" presName="space" presStyleCnt="0"/>
      <dgm:spPr/>
    </dgm:pt>
    <dgm:pt modelId="{4088F2B7-249C-C04C-A189-BC60A8AC04EF}" type="pres">
      <dgm:prSet presAssocID="{AF09F7CA-85BE-1347-BF0F-003075D836F4}" presName="composite" presStyleCnt="0"/>
      <dgm:spPr/>
    </dgm:pt>
    <dgm:pt modelId="{EC74B479-C31F-244B-B181-62591C6D9078}" type="pres">
      <dgm:prSet presAssocID="{AF09F7CA-85BE-1347-BF0F-003075D836F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058C3CE-5347-004C-9E78-C1CAA6CCCCF7}" type="pres">
      <dgm:prSet presAssocID="{AF09F7CA-85BE-1347-BF0F-003075D836F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A6C74002-18AB-6A4F-820C-AA08092503A1}" type="presOf" srcId="{80F96D22-4E7E-3341-A7D8-B487468A9175}" destId="{B3DA0312-6C14-794F-9450-42306B982A54}" srcOrd="0" destOrd="1" presId="urn:microsoft.com/office/officeart/2005/8/layout/hList1"/>
    <dgm:cxn modelId="{49CE8D12-7A4C-334C-B86D-9F9BBD34322A}" srcId="{0F904322-39EC-6042-9F9D-01A70AD35C61}" destId="{C0509ACD-9986-9049-ADCB-547C11F91FBE}" srcOrd="1" destOrd="0" parTransId="{E379AEC4-4AAC-D743-8673-0B767F06A143}" sibTransId="{542E846E-AB1F-3B44-B3FE-741187EBBAB5}"/>
    <dgm:cxn modelId="{98F54B1A-199D-C241-921C-6F76A0A4F4BE}" srcId="{66F9BAB8-8F0B-7641-96F0-8BF3668DC9F9}" destId="{80F96D22-4E7E-3341-A7D8-B487468A9175}" srcOrd="1" destOrd="0" parTransId="{D5B9D770-FF28-F94C-898F-E01487A668D3}" sibTransId="{E7868F60-A5B8-3146-81A6-6D8A0DF95A2D}"/>
    <dgm:cxn modelId="{DBC68239-FC45-9947-9747-91D6CAD5FC8C}" type="presOf" srcId="{0F904322-39EC-6042-9F9D-01A70AD35C61}" destId="{EDF5F04F-B34B-A74A-8353-72114DD4C7D6}" srcOrd="0" destOrd="0" presId="urn:microsoft.com/office/officeart/2005/8/layout/hList1"/>
    <dgm:cxn modelId="{5693443D-8166-D449-9828-65B8FFBF7E18}" srcId="{0F904322-39EC-6042-9F9D-01A70AD35C61}" destId="{66F9BAB8-8F0B-7641-96F0-8BF3668DC9F9}" srcOrd="0" destOrd="0" parTransId="{4971D6A8-308C-4148-B301-F525B4BDC91D}" sibTransId="{D50744AE-DD47-D14F-99DA-D0AF565D27A6}"/>
    <dgm:cxn modelId="{83C4E248-1AE0-0F44-BF68-361BBB754082}" srcId="{66F9BAB8-8F0B-7641-96F0-8BF3668DC9F9}" destId="{A15B77F0-62BA-3C4B-A5FB-EFD8E47D2F74}" srcOrd="0" destOrd="0" parTransId="{58A01062-36FA-574B-A934-B24773714BF5}" sibTransId="{28B41BB9-15FB-844A-B134-E60F10923B79}"/>
    <dgm:cxn modelId="{04E48F82-E70D-2E47-8F4E-80E7B46EA2D6}" srcId="{0F904322-39EC-6042-9F9D-01A70AD35C61}" destId="{AF09F7CA-85BE-1347-BF0F-003075D836F4}" srcOrd="2" destOrd="0" parTransId="{466F1949-9272-E24A-96DC-1F7131F2635E}" sibTransId="{8C856208-87AD-4B49-8EED-0AE756830871}"/>
    <dgm:cxn modelId="{16D0FD83-A774-3D46-8E44-90AF9F838E75}" type="presOf" srcId="{AF09F7CA-85BE-1347-BF0F-003075D836F4}" destId="{EC74B479-C31F-244B-B181-62591C6D9078}" srcOrd="0" destOrd="0" presId="urn:microsoft.com/office/officeart/2005/8/layout/hList1"/>
    <dgm:cxn modelId="{6B0C1793-E128-C141-9CED-6800B56367A1}" srcId="{C0509ACD-9986-9049-ADCB-547C11F91FBE}" destId="{823A41DA-598C-B741-82AA-2ABD13A8CFDB}" srcOrd="0" destOrd="0" parTransId="{E3237A07-1AAF-1D40-A58B-817FC572F1C6}" sibTransId="{147E531A-DBD3-E54A-A8D8-50FB50691D13}"/>
    <dgm:cxn modelId="{16C0B1A4-ADB3-7B40-8368-47E363A68FC1}" type="presOf" srcId="{C0509ACD-9986-9049-ADCB-547C11F91FBE}" destId="{B4833B63-7C23-0748-AB00-48522DF48DC1}" srcOrd="0" destOrd="0" presId="urn:microsoft.com/office/officeart/2005/8/layout/hList1"/>
    <dgm:cxn modelId="{59D10ACE-E807-3D41-8F32-553756812D51}" type="presOf" srcId="{A35755F7-C086-624F-A232-56FBBCBC1040}" destId="{E058C3CE-5347-004C-9E78-C1CAA6CCCCF7}" srcOrd="0" destOrd="0" presId="urn:microsoft.com/office/officeart/2005/8/layout/hList1"/>
    <dgm:cxn modelId="{2685A1D3-CDF2-434E-9950-1B5EF2A560A3}" type="presOf" srcId="{823A41DA-598C-B741-82AA-2ABD13A8CFDB}" destId="{3CA83575-2825-064D-9714-91CB3865778F}" srcOrd="0" destOrd="0" presId="urn:microsoft.com/office/officeart/2005/8/layout/hList1"/>
    <dgm:cxn modelId="{75B07FE0-7607-374B-B0E9-7E4FAAD5F038}" type="presOf" srcId="{66F9BAB8-8F0B-7641-96F0-8BF3668DC9F9}" destId="{B32932B0-E54B-8049-A28C-856DF35A5224}" srcOrd="0" destOrd="0" presId="urn:microsoft.com/office/officeart/2005/8/layout/hList1"/>
    <dgm:cxn modelId="{49857DF6-CD27-424C-9835-A1F61F2E5D13}" type="presOf" srcId="{A15B77F0-62BA-3C4B-A5FB-EFD8E47D2F74}" destId="{B3DA0312-6C14-794F-9450-42306B982A54}" srcOrd="0" destOrd="0" presId="urn:microsoft.com/office/officeart/2005/8/layout/hList1"/>
    <dgm:cxn modelId="{41EE83F9-34E1-E847-BD65-F5FB5B5E97D4}" srcId="{AF09F7CA-85BE-1347-BF0F-003075D836F4}" destId="{A35755F7-C086-624F-A232-56FBBCBC1040}" srcOrd="0" destOrd="0" parTransId="{179FFDAC-23EA-0548-9A1F-4850B08F435B}" sibTransId="{D2DBA166-0F3E-6E4B-BFA7-30F72D19BC17}"/>
    <dgm:cxn modelId="{9301B9F4-D09F-2D4B-BD18-EAEA96F330B2}" type="presParOf" srcId="{EDF5F04F-B34B-A74A-8353-72114DD4C7D6}" destId="{B05B39D2-6CBC-224B-B9C0-C2772A9E985D}" srcOrd="0" destOrd="0" presId="urn:microsoft.com/office/officeart/2005/8/layout/hList1"/>
    <dgm:cxn modelId="{42E50260-ED07-3D48-9A3B-2DB5C5E7DCA0}" type="presParOf" srcId="{B05B39D2-6CBC-224B-B9C0-C2772A9E985D}" destId="{B32932B0-E54B-8049-A28C-856DF35A5224}" srcOrd="0" destOrd="0" presId="urn:microsoft.com/office/officeart/2005/8/layout/hList1"/>
    <dgm:cxn modelId="{9F00BC32-A71D-1544-B1D0-B4B4F87CA8E1}" type="presParOf" srcId="{B05B39D2-6CBC-224B-B9C0-C2772A9E985D}" destId="{B3DA0312-6C14-794F-9450-42306B982A54}" srcOrd="1" destOrd="0" presId="urn:microsoft.com/office/officeart/2005/8/layout/hList1"/>
    <dgm:cxn modelId="{B9A0F1B2-6788-C34E-B21D-CCEDE72FD5DD}" type="presParOf" srcId="{EDF5F04F-B34B-A74A-8353-72114DD4C7D6}" destId="{1B01D581-A8DD-E441-9889-18C8844DB963}" srcOrd="1" destOrd="0" presId="urn:microsoft.com/office/officeart/2005/8/layout/hList1"/>
    <dgm:cxn modelId="{4E536594-E13C-3945-8023-0CFC220D9254}" type="presParOf" srcId="{EDF5F04F-B34B-A74A-8353-72114DD4C7D6}" destId="{B9C4630A-6316-7F4E-B513-A39EB95FC725}" srcOrd="2" destOrd="0" presId="urn:microsoft.com/office/officeart/2005/8/layout/hList1"/>
    <dgm:cxn modelId="{0FCC22E2-59E9-734A-A8E5-3031DC94C53F}" type="presParOf" srcId="{B9C4630A-6316-7F4E-B513-A39EB95FC725}" destId="{B4833B63-7C23-0748-AB00-48522DF48DC1}" srcOrd="0" destOrd="0" presId="urn:microsoft.com/office/officeart/2005/8/layout/hList1"/>
    <dgm:cxn modelId="{49FADAD8-62A9-444D-A702-44D1B893F9D6}" type="presParOf" srcId="{B9C4630A-6316-7F4E-B513-A39EB95FC725}" destId="{3CA83575-2825-064D-9714-91CB3865778F}" srcOrd="1" destOrd="0" presId="urn:microsoft.com/office/officeart/2005/8/layout/hList1"/>
    <dgm:cxn modelId="{CDDAA8A2-1E8F-7148-91D0-BA166A0AA576}" type="presParOf" srcId="{EDF5F04F-B34B-A74A-8353-72114DD4C7D6}" destId="{0D91590A-1F36-554E-A593-C3553CDD10D5}" srcOrd="3" destOrd="0" presId="urn:microsoft.com/office/officeart/2005/8/layout/hList1"/>
    <dgm:cxn modelId="{63DE86D2-75BF-F741-AA11-CE8307E7A0AF}" type="presParOf" srcId="{EDF5F04F-B34B-A74A-8353-72114DD4C7D6}" destId="{4088F2B7-249C-C04C-A189-BC60A8AC04EF}" srcOrd="4" destOrd="0" presId="urn:microsoft.com/office/officeart/2005/8/layout/hList1"/>
    <dgm:cxn modelId="{212B59B2-81E8-624A-B704-DF4E0868340A}" type="presParOf" srcId="{4088F2B7-249C-C04C-A189-BC60A8AC04EF}" destId="{EC74B479-C31F-244B-B181-62591C6D9078}" srcOrd="0" destOrd="0" presId="urn:microsoft.com/office/officeart/2005/8/layout/hList1"/>
    <dgm:cxn modelId="{4499EF79-24FF-5E45-BDC0-0393F92A39CF}" type="presParOf" srcId="{4088F2B7-249C-C04C-A189-BC60A8AC04EF}" destId="{E058C3CE-5347-004C-9E78-C1CAA6CCCCF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5D1C91-6B73-D64A-B23E-04566BC3748A}" type="doc">
      <dgm:prSet loTypeId="urn:microsoft.com/office/officeart/2005/8/layout/hList6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8A0D74-3C63-CF49-B3C5-FA471A6D594F}">
      <dgm:prSet/>
      <dgm:spPr>
        <a:solidFill>
          <a:schemeClr val="accent6"/>
        </a:solidFill>
      </dgm:spPr>
      <dgm:t>
        <a:bodyPr/>
        <a:lstStyle/>
        <a:p>
          <a:pPr rtl="0"/>
          <a:r>
            <a:rPr lang="en-US" b="0" dirty="0"/>
            <a:t>Can define authorizations that express conditions on properties of both the resource and the subject</a:t>
          </a:r>
        </a:p>
      </dgm:t>
    </dgm:pt>
    <dgm:pt modelId="{E64197CB-B392-C549-91F2-68AEFB5E867E}" type="parTrans" cxnId="{94FDF1FA-64C1-7740-A047-F289C0C42B9A}">
      <dgm:prSet/>
      <dgm:spPr/>
      <dgm:t>
        <a:bodyPr/>
        <a:lstStyle/>
        <a:p>
          <a:endParaRPr lang="en-US"/>
        </a:p>
      </dgm:t>
    </dgm:pt>
    <dgm:pt modelId="{8B3DFF98-38C6-D84C-964E-A1699ED1BD33}" type="sibTrans" cxnId="{94FDF1FA-64C1-7740-A047-F289C0C42B9A}">
      <dgm:prSet/>
      <dgm:spPr/>
      <dgm:t>
        <a:bodyPr/>
        <a:lstStyle/>
        <a:p>
          <a:endParaRPr lang="en-US"/>
        </a:p>
      </dgm:t>
    </dgm:pt>
    <dgm:pt modelId="{B0642AA6-6825-1443-BB0E-E9E172E85AF5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en-US" b="0" dirty="0"/>
            <a:t>Strength is its flexibility and expressive power</a:t>
          </a:r>
        </a:p>
      </dgm:t>
    </dgm:pt>
    <dgm:pt modelId="{D419AE9A-87B0-B940-8B52-17CFA2EA07EB}" type="parTrans" cxnId="{2A302559-F6F0-034C-B10A-9CB91D23B59F}">
      <dgm:prSet/>
      <dgm:spPr/>
      <dgm:t>
        <a:bodyPr/>
        <a:lstStyle/>
        <a:p>
          <a:endParaRPr lang="en-US"/>
        </a:p>
      </dgm:t>
    </dgm:pt>
    <dgm:pt modelId="{8FF73336-9C4E-5B4F-B7DA-AA8C87D7693A}" type="sibTrans" cxnId="{2A302559-F6F0-034C-B10A-9CB91D23B59F}">
      <dgm:prSet/>
      <dgm:spPr/>
      <dgm:t>
        <a:bodyPr/>
        <a:lstStyle/>
        <a:p>
          <a:endParaRPr lang="en-US"/>
        </a:p>
      </dgm:t>
    </dgm:pt>
    <dgm:pt modelId="{E10A8ADF-E3D7-DC4C-8004-5E13179118FF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pPr rtl="0"/>
          <a:r>
            <a:rPr lang="en-US" b="0" dirty="0"/>
            <a:t>Main obstacle to its adoption in real systems has been concern about the performance impact of evaluating predicates on both resource and user properties for each access</a:t>
          </a:r>
        </a:p>
      </dgm:t>
    </dgm:pt>
    <dgm:pt modelId="{ED5B44C8-1517-DA49-B07B-DBE64EB85312}" type="parTrans" cxnId="{ACFD75EE-DA87-0445-BC0F-CD765E7D086A}">
      <dgm:prSet/>
      <dgm:spPr/>
      <dgm:t>
        <a:bodyPr/>
        <a:lstStyle/>
        <a:p>
          <a:endParaRPr lang="en-US"/>
        </a:p>
      </dgm:t>
    </dgm:pt>
    <dgm:pt modelId="{48E8EA27-9619-384C-8500-B51C867F7F78}" type="sibTrans" cxnId="{ACFD75EE-DA87-0445-BC0F-CD765E7D086A}">
      <dgm:prSet/>
      <dgm:spPr/>
      <dgm:t>
        <a:bodyPr/>
        <a:lstStyle/>
        <a:p>
          <a:endParaRPr lang="en-US"/>
        </a:p>
      </dgm:t>
    </dgm:pt>
    <dgm:pt modelId="{44CFF86E-46B1-D448-B841-BA8682E66064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b="0" dirty="0"/>
            <a:t>Web services have been pioneering technologies through the introduction of the </a:t>
          </a:r>
          <a:r>
            <a:rPr lang="en-US" b="0" dirty="0" err="1"/>
            <a:t>eXtensible</a:t>
          </a:r>
          <a:r>
            <a:rPr lang="en-US" b="0" dirty="0"/>
            <a:t> Access Control Markup Language (XACML)</a:t>
          </a:r>
        </a:p>
      </dgm:t>
    </dgm:pt>
    <dgm:pt modelId="{1FBA5BB4-F812-9442-BC98-350FBE0343FF}" type="parTrans" cxnId="{229F71EC-F39C-E345-AEB4-5FFE20266042}">
      <dgm:prSet/>
      <dgm:spPr/>
      <dgm:t>
        <a:bodyPr/>
        <a:lstStyle/>
        <a:p>
          <a:endParaRPr lang="en-US"/>
        </a:p>
      </dgm:t>
    </dgm:pt>
    <dgm:pt modelId="{753E6DBF-8731-4A4C-9CAF-AF8F7F5C8A81}" type="sibTrans" cxnId="{229F71EC-F39C-E345-AEB4-5FFE20266042}">
      <dgm:prSet/>
      <dgm:spPr/>
      <dgm:t>
        <a:bodyPr/>
        <a:lstStyle/>
        <a:p>
          <a:endParaRPr lang="en-US"/>
        </a:p>
      </dgm:t>
    </dgm:pt>
    <dgm:pt modelId="{DCC605DC-5C83-1F4A-A3C7-A7FAAE618A5A}">
      <dgm:prSet/>
      <dgm:spPr>
        <a:solidFill>
          <a:schemeClr val="accent1"/>
        </a:solidFill>
      </dgm:spPr>
      <dgm:t>
        <a:bodyPr/>
        <a:lstStyle/>
        <a:p>
          <a:pPr rtl="0"/>
          <a:r>
            <a:rPr lang="en-US" b="0" dirty="0"/>
            <a:t>There is considerable interest in applying the model to cloud services</a:t>
          </a:r>
        </a:p>
      </dgm:t>
    </dgm:pt>
    <dgm:pt modelId="{E0B9C2BE-3F9C-CE48-8742-A2620F9DBD76}" type="parTrans" cxnId="{F5E42370-679B-F946-ACA9-AB4D2D3EC880}">
      <dgm:prSet/>
      <dgm:spPr/>
      <dgm:t>
        <a:bodyPr/>
        <a:lstStyle/>
        <a:p>
          <a:endParaRPr lang="en-US"/>
        </a:p>
      </dgm:t>
    </dgm:pt>
    <dgm:pt modelId="{BC17340B-46A3-8B4C-8F01-E178D4F1E4FC}" type="sibTrans" cxnId="{F5E42370-679B-F946-ACA9-AB4D2D3EC880}">
      <dgm:prSet/>
      <dgm:spPr/>
      <dgm:t>
        <a:bodyPr/>
        <a:lstStyle/>
        <a:p>
          <a:endParaRPr lang="en-US"/>
        </a:p>
      </dgm:t>
    </dgm:pt>
    <dgm:pt modelId="{47B96F38-26FC-BE41-A500-F5EB450121D8}" type="pres">
      <dgm:prSet presAssocID="{485D1C91-6B73-D64A-B23E-04566BC3748A}" presName="Name0" presStyleCnt="0">
        <dgm:presLayoutVars>
          <dgm:dir/>
          <dgm:resizeHandles val="exact"/>
        </dgm:presLayoutVars>
      </dgm:prSet>
      <dgm:spPr/>
    </dgm:pt>
    <dgm:pt modelId="{B0EB2FE9-FA50-DA46-8BBC-B613515C1146}" type="pres">
      <dgm:prSet presAssocID="{BB8A0D74-3C63-CF49-B3C5-FA471A6D594F}" presName="node" presStyleLbl="node1" presStyleIdx="0" presStyleCnt="5">
        <dgm:presLayoutVars>
          <dgm:bulletEnabled val="1"/>
        </dgm:presLayoutVars>
      </dgm:prSet>
      <dgm:spPr/>
    </dgm:pt>
    <dgm:pt modelId="{AF675EEB-8531-7D49-9839-3B0F6FE46557}" type="pres">
      <dgm:prSet presAssocID="{8B3DFF98-38C6-D84C-964E-A1699ED1BD33}" presName="sibTrans" presStyleCnt="0"/>
      <dgm:spPr/>
    </dgm:pt>
    <dgm:pt modelId="{07A3739F-938E-034F-916B-9F2DC8996AD9}" type="pres">
      <dgm:prSet presAssocID="{B0642AA6-6825-1443-BB0E-E9E172E85AF5}" presName="node" presStyleLbl="node1" presStyleIdx="1" presStyleCnt="5">
        <dgm:presLayoutVars>
          <dgm:bulletEnabled val="1"/>
        </dgm:presLayoutVars>
      </dgm:prSet>
      <dgm:spPr/>
    </dgm:pt>
    <dgm:pt modelId="{E0D553D2-004C-F14D-893A-EF0B8034AF1A}" type="pres">
      <dgm:prSet presAssocID="{8FF73336-9C4E-5B4F-B7DA-AA8C87D7693A}" presName="sibTrans" presStyleCnt="0"/>
      <dgm:spPr/>
    </dgm:pt>
    <dgm:pt modelId="{86BAC080-CAC7-334F-A47F-247284CF062D}" type="pres">
      <dgm:prSet presAssocID="{E10A8ADF-E3D7-DC4C-8004-5E13179118FF}" presName="node" presStyleLbl="node1" presStyleIdx="2" presStyleCnt="5">
        <dgm:presLayoutVars>
          <dgm:bulletEnabled val="1"/>
        </dgm:presLayoutVars>
      </dgm:prSet>
      <dgm:spPr/>
    </dgm:pt>
    <dgm:pt modelId="{17664B13-4517-3E4A-A970-A0B4CE78E22E}" type="pres">
      <dgm:prSet presAssocID="{48E8EA27-9619-384C-8500-B51C867F7F78}" presName="sibTrans" presStyleCnt="0"/>
      <dgm:spPr/>
    </dgm:pt>
    <dgm:pt modelId="{7366F1B3-F41D-704B-8414-15AA9C1F35CD}" type="pres">
      <dgm:prSet presAssocID="{44CFF86E-46B1-D448-B841-BA8682E66064}" presName="node" presStyleLbl="node1" presStyleIdx="3" presStyleCnt="5">
        <dgm:presLayoutVars>
          <dgm:bulletEnabled val="1"/>
        </dgm:presLayoutVars>
      </dgm:prSet>
      <dgm:spPr/>
    </dgm:pt>
    <dgm:pt modelId="{D26B4BB2-21EB-7746-8CE0-5F8EFC9171EC}" type="pres">
      <dgm:prSet presAssocID="{753E6DBF-8731-4A4C-9CAF-AF8F7F5C8A81}" presName="sibTrans" presStyleCnt="0"/>
      <dgm:spPr/>
    </dgm:pt>
    <dgm:pt modelId="{22319A17-68EB-5042-8692-CE160831B4F6}" type="pres">
      <dgm:prSet presAssocID="{DCC605DC-5C83-1F4A-A3C7-A7FAAE618A5A}" presName="node" presStyleLbl="node1" presStyleIdx="4" presStyleCnt="5">
        <dgm:presLayoutVars>
          <dgm:bulletEnabled val="1"/>
        </dgm:presLayoutVars>
      </dgm:prSet>
      <dgm:spPr/>
    </dgm:pt>
  </dgm:ptLst>
  <dgm:cxnLst>
    <dgm:cxn modelId="{5EDB3044-B21B-DE46-9842-9EEC413F3E97}" type="presOf" srcId="{E10A8ADF-E3D7-DC4C-8004-5E13179118FF}" destId="{86BAC080-CAC7-334F-A47F-247284CF062D}" srcOrd="0" destOrd="0" presId="urn:microsoft.com/office/officeart/2005/8/layout/hList6"/>
    <dgm:cxn modelId="{F5E42370-679B-F946-ACA9-AB4D2D3EC880}" srcId="{485D1C91-6B73-D64A-B23E-04566BC3748A}" destId="{DCC605DC-5C83-1F4A-A3C7-A7FAAE618A5A}" srcOrd="4" destOrd="0" parTransId="{E0B9C2BE-3F9C-CE48-8742-A2620F9DBD76}" sibTransId="{BC17340B-46A3-8B4C-8F01-E178D4F1E4FC}"/>
    <dgm:cxn modelId="{EDDEE550-A1DE-0E47-8548-735C9CDF46DF}" type="presOf" srcId="{DCC605DC-5C83-1F4A-A3C7-A7FAAE618A5A}" destId="{22319A17-68EB-5042-8692-CE160831B4F6}" srcOrd="0" destOrd="0" presId="urn:microsoft.com/office/officeart/2005/8/layout/hList6"/>
    <dgm:cxn modelId="{2A302559-F6F0-034C-B10A-9CB91D23B59F}" srcId="{485D1C91-6B73-D64A-B23E-04566BC3748A}" destId="{B0642AA6-6825-1443-BB0E-E9E172E85AF5}" srcOrd="1" destOrd="0" parTransId="{D419AE9A-87B0-B940-8B52-17CFA2EA07EB}" sibTransId="{8FF73336-9C4E-5B4F-B7DA-AA8C87D7693A}"/>
    <dgm:cxn modelId="{8B97F8B1-8F01-D845-A91C-3130951554C9}" type="presOf" srcId="{44CFF86E-46B1-D448-B841-BA8682E66064}" destId="{7366F1B3-F41D-704B-8414-15AA9C1F35CD}" srcOrd="0" destOrd="0" presId="urn:microsoft.com/office/officeart/2005/8/layout/hList6"/>
    <dgm:cxn modelId="{229F71EC-F39C-E345-AEB4-5FFE20266042}" srcId="{485D1C91-6B73-D64A-B23E-04566BC3748A}" destId="{44CFF86E-46B1-D448-B841-BA8682E66064}" srcOrd="3" destOrd="0" parTransId="{1FBA5BB4-F812-9442-BC98-350FBE0343FF}" sibTransId="{753E6DBF-8731-4A4C-9CAF-AF8F7F5C8A81}"/>
    <dgm:cxn modelId="{ACFD75EE-DA87-0445-BC0F-CD765E7D086A}" srcId="{485D1C91-6B73-D64A-B23E-04566BC3748A}" destId="{E10A8ADF-E3D7-DC4C-8004-5E13179118FF}" srcOrd="2" destOrd="0" parTransId="{ED5B44C8-1517-DA49-B07B-DBE64EB85312}" sibTransId="{48E8EA27-9619-384C-8500-B51C867F7F78}"/>
    <dgm:cxn modelId="{9A97CEEE-EFC0-C541-9852-DBB882C374D3}" type="presOf" srcId="{485D1C91-6B73-D64A-B23E-04566BC3748A}" destId="{47B96F38-26FC-BE41-A500-F5EB450121D8}" srcOrd="0" destOrd="0" presId="urn:microsoft.com/office/officeart/2005/8/layout/hList6"/>
    <dgm:cxn modelId="{E13A3FF1-9F05-2544-BC1A-F47D14EF1423}" type="presOf" srcId="{B0642AA6-6825-1443-BB0E-E9E172E85AF5}" destId="{07A3739F-938E-034F-916B-9F2DC8996AD9}" srcOrd="0" destOrd="0" presId="urn:microsoft.com/office/officeart/2005/8/layout/hList6"/>
    <dgm:cxn modelId="{94FDF1FA-64C1-7740-A047-F289C0C42B9A}" srcId="{485D1C91-6B73-D64A-B23E-04566BC3748A}" destId="{BB8A0D74-3C63-CF49-B3C5-FA471A6D594F}" srcOrd="0" destOrd="0" parTransId="{E64197CB-B392-C549-91F2-68AEFB5E867E}" sibTransId="{8B3DFF98-38C6-D84C-964E-A1699ED1BD33}"/>
    <dgm:cxn modelId="{6D598FFD-DB60-AB4D-8894-4595F3D616FE}" type="presOf" srcId="{BB8A0D74-3C63-CF49-B3C5-FA471A6D594F}" destId="{B0EB2FE9-FA50-DA46-8BBC-B613515C1146}" srcOrd="0" destOrd="0" presId="urn:microsoft.com/office/officeart/2005/8/layout/hList6"/>
    <dgm:cxn modelId="{39E31AAF-AC02-634A-85F8-F21CE84966CF}" type="presParOf" srcId="{47B96F38-26FC-BE41-A500-F5EB450121D8}" destId="{B0EB2FE9-FA50-DA46-8BBC-B613515C1146}" srcOrd="0" destOrd="0" presId="urn:microsoft.com/office/officeart/2005/8/layout/hList6"/>
    <dgm:cxn modelId="{8B6A6950-1152-CD4D-A83E-8D38F61DC1A8}" type="presParOf" srcId="{47B96F38-26FC-BE41-A500-F5EB450121D8}" destId="{AF675EEB-8531-7D49-9839-3B0F6FE46557}" srcOrd="1" destOrd="0" presId="urn:microsoft.com/office/officeart/2005/8/layout/hList6"/>
    <dgm:cxn modelId="{8434F2F3-F14E-374D-A5B5-E3DC841734F8}" type="presParOf" srcId="{47B96F38-26FC-BE41-A500-F5EB450121D8}" destId="{07A3739F-938E-034F-916B-9F2DC8996AD9}" srcOrd="2" destOrd="0" presId="urn:microsoft.com/office/officeart/2005/8/layout/hList6"/>
    <dgm:cxn modelId="{C5969EA4-36D4-6E43-974B-83EE26C6CDA0}" type="presParOf" srcId="{47B96F38-26FC-BE41-A500-F5EB450121D8}" destId="{E0D553D2-004C-F14D-893A-EF0B8034AF1A}" srcOrd="3" destOrd="0" presId="urn:microsoft.com/office/officeart/2005/8/layout/hList6"/>
    <dgm:cxn modelId="{90B83FB7-0564-834D-BF9B-79E68AAE0775}" type="presParOf" srcId="{47B96F38-26FC-BE41-A500-F5EB450121D8}" destId="{86BAC080-CAC7-334F-A47F-247284CF062D}" srcOrd="4" destOrd="0" presId="urn:microsoft.com/office/officeart/2005/8/layout/hList6"/>
    <dgm:cxn modelId="{70D55171-9240-854D-8C9D-E73A6AC5BB23}" type="presParOf" srcId="{47B96F38-26FC-BE41-A500-F5EB450121D8}" destId="{17664B13-4517-3E4A-A970-A0B4CE78E22E}" srcOrd="5" destOrd="0" presId="urn:microsoft.com/office/officeart/2005/8/layout/hList6"/>
    <dgm:cxn modelId="{811899E0-32AE-BD4B-9360-BDBDC1B72A04}" type="presParOf" srcId="{47B96F38-26FC-BE41-A500-F5EB450121D8}" destId="{7366F1B3-F41D-704B-8414-15AA9C1F35CD}" srcOrd="6" destOrd="0" presId="urn:microsoft.com/office/officeart/2005/8/layout/hList6"/>
    <dgm:cxn modelId="{BD0C8AA1-4262-0449-853C-4617841EC968}" type="presParOf" srcId="{47B96F38-26FC-BE41-A500-F5EB450121D8}" destId="{D26B4BB2-21EB-7746-8CE0-5F8EFC9171EC}" srcOrd="7" destOrd="0" presId="urn:microsoft.com/office/officeart/2005/8/layout/hList6"/>
    <dgm:cxn modelId="{CE202DEC-DF4A-9A42-BD90-D743E6F138B0}" type="presParOf" srcId="{47B96F38-26FC-BE41-A500-F5EB450121D8}" destId="{22319A17-68EB-5042-8692-CE160831B4F6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26DE38-2859-234E-A384-CD35DA059009}">
      <dsp:nvSpPr>
        <dsp:cNvPr id="0" name=""/>
        <dsp:cNvSpPr/>
      </dsp:nvSpPr>
      <dsp:spPr>
        <a:xfrm>
          <a:off x="1004" y="355370"/>
          <a:ext cx="2350740" cy="117537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Subject</a:t>
          </a:r>
        </a:p>
      </dsp:txBody>
      <dsp:txXfrm>
        <a:off x="35429" y="389795"/>
        <a:ext cx="2281890" cy="1106520"/>
      </dsp:txXfrm>
    </dsp:sp>
    <dsp:sp modelId="{4D9BCE03-01E7-8442-869B-F522DB954724}">
      <dsp:nvSpPr>
        <dsp:cNvPr id="0" name=""/>
        <dsp:cNvSpPr/>
      </dsp:nvSpPr>
      <dsp:spPr>
        <a:xfrm>
          <a:off x="236078" y="1530740"/>
          <a:ext cx="235074" cy="88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27"/>
              </a:lnTo>
              <a:lnTo>
                <a:pt x="235074" y="881527"/>
              </a:lnTo>
            </a:path>
          </a:pathLst>
        </a:custGeom>
        <a:noFill/>
        <a:ln w="9525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C5A4C9-84B9-8D4B-ABB0-8B751FEFC374}">
      <dsp:nvSpPr>
        <dsp:cNvPr id="0" name=""/>
        <dsp:cNvSpPr/>
      </dsp:nvSpPr>
      <dsp:spPr>
        <a:xfrm>
          <a:off x="471152" y="1824582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+mj-lt"/>
            </a:rPr>
            <a:t>An entity capable of accessing </a:t>
          </a:r>
          <a:r>
            <a:rPr lang="en-US" sz="1100" b="1" kern="1200" dirty="0">
              <a:latin typeface="+mj-lt"/>
            </a:rPr>
            <a:t>objects</a:t>
          </a:r>
        </a:p>
      </dsp:txBody>
      <dsp:txXfrm>
        <a:off x="505577" y="1859007"/>
        <a:ext cx="1811742" cy="1106520"/>
      </dsp:txXfrm>
    </dsp:sp>
    <dsp:sp modelId="{69A672A6-2F67-DE42-BA13-99F6E1FB1730}">
      <dsp:nvSpPr>
        <dsp:cNvPr id="0" name=""/>
        <dsp:cNvSpPr/>
      </dsp:nvSpPr>
      <dsp:spPr>
        <a:xfrm>
          <a:off x="236078" y="1530740"/>
          <a:ext cx="235074" cy="2350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0740"/>
              </a:lnTo>
              <a:lnTo>
                <a:pt x="235074" y="2350740"/>
              </a:lnTo>
            </a:path>
          </a:pathLst>
        </a:custGeom>
        <a:noFill/>
        <a:ln w="9525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0C771B-DDE4-6B47-B4DC-008564CEE0E5}">
      <dsp:nvSpPr>
        <dsp:cNvPr id="0" name=""/>
        <dsp:cNvSpPr/>
      </dsp:nvSpPr>
      <dsp:spPr>
        <a:xfrm>
          <a:off x="471152" y="3293795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+mj-lt"/>
            </a:rPr>
            <a:t>Three classes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>
              <a:latin typeface="+mj-lt"/>
            </a:rPr>
            <a:t>Owner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>
              <a:latin typeface="+mj-lt"/>
            </a:rPr>
            <a:t>Group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>
              <a:latin typeface="+mj-lt"/>
            </a:rPr>
            <a:t>World </a:t>
          </a:r>
        </a:p>
      </dsp:txBody>
      <dsp:txXfrm>
        <a:off x="505577" y="3328220"/>
        <a:ext cx="1811742" cy="1106520"/>
      </dsp:txXfrm>
    </dsp:sp>
    <dsp:sp modelId="{48B88BE4-134C-C84A-B477-DFC03883A819}">
      <dsp:nvSpPr>
        <dsp:cNvPr id="0" name=""/>
        <dsp:cNvSpPr/>
      </dsp:nvSpPr>
      <dsp:spPr>
        <a:xfrm>
          <a:off x="2939429" y="355370"/>
          <a:ext cx="2350740" cy="1175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Object</a:t>
          </a:r>
        </a:p>
      </dsp:txBody>
      <dsp:txXfrm>
        <a:off x="2973854" y="389795"/>
        <a:ext cx="2281890" cy="1106520"/>
      </dsp:txXfrm>
    </dsp:sp>
    <dsp:sp modelId="{33D72060-E235-0E41-8D2F-EB3C45D4CE02}">
      <dsp:nvSpPr>
        <dsp:cNvPr id="0" name=""/>
        <dsp:cNvSpPr/>
      </dsp:nvSpPr>
      <dsp:spPr>
        <a:xfrm>
          <a:off x="3174503" y="1530740"/>
          <a:ext cx="235074" cy="88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27"/>
              </a:lnTo>
              <a:lnTo>
                <a:pt x="235074" y="881527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6F0E16-4B1A-404A-9518-54A090B1A22D}">
      <dsp:nvSpPr>
        <dsp:cNvPr id="0" name=""/>
        <dsp:cNvSpPr/>
      </dsp:nvSpPr>
      <dsp:spPr>
        <a:xfrm>
          <a:off x="3409577" y="1824582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+mj-lt"/>
            </a:rPr>
            <a:t>A resource to which access is controlled</a:t>
          </a:r>
        </a:p>
      </dsp:txBody>
      <dsp:txXfrm>
        <a:off x="3444002" y="1859007"/>
        <a:ext cx="1811742" cy="1106520"/>
      </dsp:txXfrm>
    </dsp:sp>
    <dsp:sp modelId="{04BFF2C1-8F72-EE47-AEC2-0DD134469338}">
      <dsp:nvSpPr>
        <dsp:cNvPr id="0" name=""/>
        <dsp:cNvSpPr/>
      </dsp:nvSpPr>
      <dsp:spPr>
        <a:xfrm>
          <a:off x="3174503" y="1530740"/>
          <a:ext cx="235074" cy="2350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0740"/>
              </a:lnTo>
              <a:lnTo>
                <a:pt x="235074" y="235074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41BC7C-E317-FA4D-AC23-8C55E05F4D0E}">
      <dsp:nvSpPr>
        <dsp:cNvPr id="0" name=""/>
        <dsp:cNvSpPr/>
      </dsp:nvSpPr>
      <dsp:spPr>
        <a:xfrm>
          <a:off x="3409577" y="3293795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+mj-lt"/>
            </a:rPr>
            <a:t>Entity used to contain and/or receive information</a:t>
          </a:r>
        </a:p>
      </dsp:txBody>
      <dsp:txXfrm>
        <a:off x="3444002" y="3328220"/>
        <a:ext cx="1811742" cy="1106520"/>
      </dsp:txXfrm>
    </dsp:sp>
    <dsp:sp modelId="{D5A2FB43-E767-9348-8AA1-AA50D365A6F3}">
      <dsp:nvSpPr>
        <dsp:cNvPr id="0" name=""/>
        <dsp:cNvSpPr/>
      </dsp:nvSpPr>
      <dsp:spPr>
        <a:xfrm>
          <a:off x="5877855" y="355370"/>
          <a:ext cx="2350740" cy="1175370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Access right</a:t>
          </a:r>
        </a:p>
      </dsp:txBody>
      <dsp:txXfrm>
        <a:off x="5912280" y="389795"/>
        <a:ext cx="2281890" cy="1106520"/>
      </dsp:txXfrm>
    </dsp:sp>
    <dsp:sp modelId="{6D843FA0-C694-9346-AC8A-DE12C2286F40}">
      <dsp:nvSpPr>
        <dsp:cNvPr id="0" name=""/>
        <dsp:cNvSpPr/>
      </dsp:nvSpPr>
      <dsp:spPr>
        <a:xfrm>
          <a:off x="6112929" y="1530740"/>
          <a:ext cx="235074" cy="88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27"/>
              </a:lnTo>
              <a:lnTo>
                <a:pt x="235074" y="881527"/>
              </a:lnTo>
            </a:path>
          </a:pathLst>
        </a:custGeom>
        <a:noFill/>
        <a:ln w="952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A0F7E4-7B09-0B49-8B79-15F8D9840480}">
      <dsp:nvSpPr>
        <dsp:cNvPr id="0" name=""/>
        <dsp:cNvSpPr/>
      </dsp:nvSpPr>
      <dsp:spPr>
        <a:xfrm>
          <a:off x="6348003" y="1824582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+mj-lt"/>
              <a:cs typeface="Palatino Linotype (Body)"/>
            </a:rPr>
            <a:t>Describes the way in which a subject may access an object</a:t>
          </a:r>
        </a:p>
      </dsp:txBody>
      <dsp:txXfrm>
        <a:off x="6382428" y="1859007"/>
        <a:ext cx="1811742" cy="1106520"/>
      </dsp:txXfrm>
    </dsp:sp>
    <dsp:sp modelId="{422975D2-FB83-5A4F-AF43-C42608220E05}">
      <dsp:nvSpPr>
        <dsp:cNvPr id="0" name=""/>
        <dsp:cNvSpPr/>
      </dsp:nvSpPr>
      <dsp:spPr>
        <a:xfrm>
          <a:off x="6112929" y="1530740"/>
          <a:ext cx="235074" cy="2350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0740"/>
              </a:lnTo>
              <a:lnTo>
                <a:pt x="235074" y="2350740"/>
              </a:lnTo>
            </a:path>
          </a:pathLst>
        </a:custGeom>
        <a:noFill/>
        <a:ln w="952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306691-4486-5547-9EE1-B6477D677FF6}">
      <dsp:nvSpPr>
        <dsp:cNvPr id="0" name=""/>
        <dsp:cNvSpPr/>
      </dsp:nvSpPr>
      <dsp:spPr>
        <a:xfrm>
          <a:off x="6348003" y="3293795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t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+mj-lt"/>
              <a:cs typeface="Palatino Linotype (Body)"/>
            </a:rPr>
            <a:t>Could include:</a:t>
          </a: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b="1" kern="1200" dirty="0">
              <a:latin typeface="+mj-lt"/>
              <a:cs typeface="Palatino Linotype (Body)"/>
            </a:rPr>
            <a:t>Read</a:t>
          </a: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b="1" kern="1200" dirty="0">
              <a:latin typeface="+mj-lt"/>
              <a:cs typeface="Palatino Linotype (Body)"/>
            </a:rPr>
            <a:t>Write</a:t>
          </a: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b="1" kern="1200" dirty="0">
              <a:latin typeface="+mj-lt"/>
              <a:cs typeface="Palatino Linotype (Body)"/>
            </a:rPr>
            <a:t>Execute</a:t>
          </a: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b="1" kern="1200" dirty="0">
              <a:latin typeface="+mj-lt"/>
              <a:cs typeface="Palatino Linotype (Body)"/>
            </a:rPr>
            <a:t>Delete</a:t>
          </a: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b="1" kern="1200" dirty="0">
              <a:latin typeface="+mj-lt"/>
              <a:cs typeface="Palatino Linotype (Body)"/>
            </a:rPr>
            <a:t>Create</a:t>
          </a: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b="1" kern="1200" dirty="0">
              <a:latin typeface="+mj-lt"/>
            </a:rPr>
            <a:t>Search </a:t>
          </a:r>
        </a:p>
      </dsp:txBody>
      <dsp:txXfrm>
        <a:off x="6382428" y="3328220"/>
        <a:ext cx="1811742" cy="11065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0F589-FB7D-AE40-91C3-EF8F0AE4FB5B}">
      <dsp:nvSpPr>
        <dsp:cNvPr id="0" name=""/>
        <dsp:cNvSpPr/>
      </dsp:nvSpPr>
      <dsp:spPr>
        <a:xfrm>
          <a:off x="0" y="375117"/>
          <a:ext cx="8229600" cy="3105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54076" rIns="638708" bIns="120904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 dirty="0"/>
            <a:t>Control structures with key information needed for a particular file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 dirty="0"/>
            <a:t>Several file names may be associated with a single inode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 dirty="0"/>
            <a:t>An active inode is associated with exactly one file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 dirty="0"/>
            <a:t>File attributes, permissions and control information are sorted in the inode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 dirty="0"/>
            <a:t>On the disk there is an inode table, or inode list, that contains the inodes of all the files in the file system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 dirty="0"/>
            <a:t>When a file is opened its inode is brought into main memory and stored in a memory resident inode table</a:t>
          </a:r>
        </a:p>
      </dsp:txBody>
      <dsp:txXfrm>
        <a:off x="0" y="375117"/>
        <a:ext cx="8229600" cy="3105900"/>
      </dsp:txXfrm>
    </dsp:sp>
    <dsp:sp modelId="{A300F435-BF69-6D48-B4C7-25A75E09DAFA}">
      <dsp:nvSpPr>
        <dsp:cNvPr id="0" name=""/>
        <dsp:cNvSpPr/>
      </dsp:nvSpPr>
      <dsp:spPr>
        <a:xfrm>
          <a:off x="411480" y="4151"/>
          <a:ext cx="5913148" cy="621885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solidFill>
                <a:schemeClr val="tx1"/>
              </a:solidFill>
              <a:effectLst/>
            </a:rPr>
            <a:t>UNIX files are administered using inodes (index nodes)</a:t>
          </a:r>
        </a:p>
      </dsp:txBody>
      <dsp:txXfrm>
        <a:off x="441838" y="34509"/>
        <a:ext cx="5852432" cy="561169"/>
      </dsp:txXfrm>
    </dsp:sp>
    <dsp:sp modelId="{D2FB927B-1775-CB43-8C6A-C758B2886B47}">
      <dsp:nvSpPr>
        <dsp:cNvPr id="0" name=""/>
        <dsp:cNvSpPr/>
      </dsp:nvSpPr>
      <dsp:spPr>
        <a:xfrm>
          <a:off x="0" y="3980823"/>
          <a:ext cx="8229600" cy="1044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54076" rIns="638708" bIns="120904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 dirty="0"/>
            <a:t>May contain files and/or other directories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 dirty="0"/>
            <a:t>Contains file names plus pointers to associated inodes</a:t>
          </a:r>
        </a:p>
      </dsp:txBody>
      <dsp:txXfrm>
        <a:off x="0" y="3980823"/>
        <a:ext cx="8229600" cy="1044225"/>
      </dsp:txXfrm>
    </dsp:sp>
    <dsp:sp modelId="{C664E035-1912-A64C-AD28-0FDE8073FC5D}">
      <dsp:nvSpPr>
        <dsp:cNvPr id="0" name=""/>
        <dsp:cNvSpPr/>
      </dsp:nvSpPr>
      <dsp:spPr>
        <a:xfrm>
          <a:off x="411480" y="3572817"/>
          <a:ext cx="5913148" cy="658925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  <a:effectLst/>
            </a:rPr>
            <a:t>Directories are structured in a hierarchical tree</a:t>
          </a:r>
        </a:p>
      </dsp:txBody>
      <dsp:txXfrm>
        <a:off x="443646" y="3604983"/>
        <a:ext cx="5848816" cy="5945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932B0-E54B-8049-A28C-856DF35A5224}">
      <dsp:nvSpPr>
        <dsp:cNvPr id="0" name=""/>
        <dsp:cNvSpPr/>
      </dsp:nvSpPr>
      <dsp:spPr>
        <a:xfrm>
          <a:off x="2309" y="149486"/>
          <a:ext cx="2252067" cy="714216"/>
        </a:xfrm>
        <a:prstGeom prst="rect">
          <a:avLst/>
        </a:prstGeom>
        <a:solidFill>
          <a:schemeClr val="accent5">
            <a:lumMod val="75000"/>
          </a:schemeClr>
        </a:solidFill>
        <a:ln w="9525" cap="flat" cmpd="sng" algn="ctr">
          <a:solidFill>
            <a:schemeClr val="accent5">
              <a:lumMod val="7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solidFill>
                <a:schemeClr val="tx1"/>
              </a:solidFill>
            </a:rPr>
            <a:t>Mutually exclusive roles</a:t>
          </a:r>
        </a:p>
      </dsp:txBody>
      <dsp:txXfrm>
        <a:off x="2309" y="149486"/>
        <a:ext cx="2252067" cy="714216"/>
      </dsp:txXfrm>
    </dsp:sp>
    <dsp:sp modelId="{B3DA0312-6C14-794F-9450-42306B982A54}">
      <dsp:nvSpPr>
        <dsp:cNvPr id="0" name=""/>
        <dsp:cNvSpPr/>
      </dsp:nvSpPr>
      <dsp:spPr>
        <a:xfrm>
          <a:off x="2309" y="863703"/>
          <a:ext cx="2252067" cy="1806210"/>
        </a:xfrm>
        <a:prstGeom prst="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9525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kern="1200" dirty="0">
              <a:latin typeface="+mj-lt"/>
            </a:rPr>
            <a:t>A user can only be assigned to one role in the set (either during a session or statically)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kern="1200" dirty="0">
              <a:latin typeface="+mj-lt"/>
            </a:rPr>
            <a:t>Any permission (access right) can be granted to only one role in the set</a:t>
          </a:r>
        </a:p>
      </dsp:txBody>
      <dsp:txXfrm>
        <a:off x="2309" y="863703"/>
        <a:ext cx="2252067" cy="1806210"/>
      </dsp:txXfrm>
    </dsp:sp>
    <dsp:sp modelId="{B4833B63-7C23-0748-AB00-48522DF48DC1}">
      <dsp:nvSpPr>
        <dsp:cNvPr id="0" name=""/>
        <dsp:cNvSpPr/>
      </dsp:nvSpPr>
      <dsp:spPr>
        <a:xfrm>
          <a:off x="2569666" y="149486"/>
          <a:ext cx="2252067" cy="714216"/>
        </a:xfrm>
        <a:prstGeom prst="rect">
          <a:avLst/>
        </a:prstGeom>
        <a:solidFill>
          <a:schemeClr val="accent1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Cardinality</a:t>
          </a:r>
        </a:p>
      </dsp:txBody>
      <dsp:txXfrm>
        <a:off x="2569666" y="149486"/>
        <a:ext cx="2252067" cy="714216"/>
      </dsp:txXfrm>
    </dsp:sp>
    <dsp:sp modelId="{3CA83575-2825-064D-9714-91CB3865778F}">
      <dsp:nvSpPr>
        <dsp:cNvPr id="0" name=""/>
        <dsp:cNvSpPr/>
      </dsp:nvSpPr>
      <dsp:spPr>
        <a:xfrm>
          <a:off x="2569666" y="863703"/>
          <a:ext cx="2252067" cy="18062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kern="1200" dirty="0">
              <a:latin typeface="+mj-lt"/>
            </a:rPr>
            <a:t>Setting a maximum number with respect to roles</a:t>
          </a:r>
        </a:p>
      </dsp:txBody>
      <dsp:txXfrm>
        <a:off x="2569666" y="863703"/>
        <a:ext cx="2252067" cy="1806210"/>
      </dsp:txXfrm>
    </dsp:sp>
    <dsp:sp modelId="{EC74B479-C31F-244B-B181-62591C6D9078}">
      <dsp:nvSpPr>
        <dsp:cNvPr id="0" name=""/>
        <dsp:cNvSpPr/>
      </dsp:nvSpPr>
      <dsp:spPr>
        <a:xfrm>
          <a:off x="5137022" y="149486"/>
          <a:ext cx="2252067" cy="714216"/>
        </a:xfrm>
        <a:prstGeom prst="rect">
          <a:avLst/>
        </a:prstGeom>
        <a:solidFill>
          <a:schemeClr val="accent3">
            <a:lumMod val="75000"/>
          </a:schemeClr>
        </a:solidFill>
        <a:ln w="9525" cap="flat" cmpd="sng" algn="ctr">
          <a:solidFill>
            <a:schemeClr val="accent3">
              <a:lumMod val="7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Prerequisite roles</a:t>
          </a:r>
        </a:p>
      </dsp:txBody>
      <dsp:txXfrm>
        <a:off x="5137022" y="149486"/>
        <a:ext cx="2252067" cy="714216"/>
      </dsp:txXfrm>
    </dsp:sp>
    <dsp:sp modelId="{E058C3CE-5347-004C-9E78-C1CAA6CCCCF7}">
      <dsp:nvSpPr>
        <dsp:cNvPr id="0" name=""/>
        <dsp:cNvSpPr/>
      </dsp:nvSpPr>
      <dsp:spPr>
        <a:xfrm>
          <a:off x="5137022" y="863703"/>
          <a:ext cx="2252067" cy="1806210"/>
        </a:xfrm>
        <a:prstGeom prst="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9525" cap="flat" cmpd="sng" algn="ctr">
          <a:solidFill>
            <a:schemeClr val="accent3">
              <a:lumMod val="75000"/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kern="1200" dirty="0">
              <a:latin typeface="+mj-lt"/>
            </a:rPr>
            <a:t>Dictates that a user can only be assigned to a particular role if it is already assigned to some other specified role</a:t>
          </a:r>
        </a:p>
      </dsp:txBody>
      <dsp:txXfrm>
        <a:off x="5137022" y="863703"/>
        <a:ext cx="2252067" cy="18062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EB2FE9-FA50-DA46-8BBC-B613515C1146}">
      <dsp:nvSpPr>
        <dsp:cNvPr id="0" name=""/>
        <dsp:cNvSpPr/>
      </dsp:nvSpPr>
      <dsp:spPr>
        <a:xfrm rot="16200000">
          <a:off x="-1646604" y="1651024"/>
          <a:ext cx="4853136" cy="1551086"/>
        </a:xfrm>
        <a:prstGeom prst="flowChartManualOperation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9035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Can define authorizations that express conditions on properties of both the resource and the subject</a:t>
          </a:r>
        </a:p>
      </dsp:txBody>
      <dsp:txXfrm rot="5400000">
        <a:off x="4421" y="970626"/>
        <a:ext cx="1551086" cy="2911882"/>
      </dsp:txXfrm>
    </dsp:sp>
    <dsp:sp modelId="{07A3739F-938E-034F-916B-9F2DC8996AD9}">
      <dsp:nvSpPr>
        <dsp:cNvPr id="0" name=""/>
        <dsp:cNvSpPr/>
      </dsp:nvSpPr>
      <dsp:spPr>
        <a:xfrm rot="16200000">
          <a:off x="20813" y="1651024"/>
          <a:ext cx="4853136" cy="1551086"/>
        </a:xfrm>
        <a:prstGeom prst="flowChartManualOperation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9035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Strength is its flexibility and expressive power</a:t>
          </a:r>
        </a:p>
      </dsp:txBody>
      <dsp:txXfrm rot="5400000">
        <a:off x="1671838" y="970626"/>
        <a:ext cx="1551086" cy="2911882"/>
      </dsp:txXfrm>
    </dsp:sp>
    <dsp:sp modelId="{86BAC080-CAC7-334F-A47F-247284CF062D}">
      <dsp:nvSpPr>
        <dsp:cNvPr id="0" name=""/>
        <dsp:cNvSpPr/>
      </dsp:nvSpPr>
      <dsp:spPr>
        <a:xfrm rot="16200000">
          <a:off x="1688232" y="1651024"/>
          <a:ext cx="4853136" cy="1551086"/>
        </a:xfrm>
        <a:prstGeom prst="flowChartManualOperati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9035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Main obstacle to its adoption in real systems has been concern about the performance impact of evaluating predicates on both resource and user properties for each access</a:t>
          </a:r>
        </a:p>
      </dsp:txBody>
      <dsp:txXfrm rot="5400000">
        <a:off x="3339257" y="970626"/>
        <a:ext cx="1551086" cy="2911882"/>
      </dsp:txXfrm>
    </dsp:sp>
    <dsp:sp modelId="{7366F1B3-F41D-704B-8414-15AA9C1F35CD}">
      <dsp:nvSpPr>
        <dsp:cNvPr id="0" name=""/>
        <dsp:cNvSpPr/>
      </dsp:nvSpPr>
      <dsp:spPr>
        <a:xfrm rot="16200000">
          <a:off x="3355650" y="1651024"/>
          <a:ext cx="4853136" cy="1551086"/>
        </a:xfrm>
        <a:prstGeom prst="flowChartManualOperation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9035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Web services have been pioneering technologies through the introduction of the </a:t>
          </a:r>
          <a:r>
            <a:rPr lang="en-US" sz="1400" b="0" kern="1200" dirty="0" err="1"/>
            <a:t>eXtensible</a:t>
          </a:r>
          <a:r>
            <a:rPr lang="en-US" sz="1400" b="0" kern="1200" dirty="0"/>
            <a:t> Access Control Markup Language (XACML)</a:t>
          </a:r>
        </a:p>
      </dsp:txBody>
      <dsp:txXfrm rot="5400000">
        <a:off x="5006675" y="970626"/>
        <a:ext cx="1551086" cy="2911882"/>
      </dsp:txXfrm>
    </dsp:sp>
    <dsp:sp modelId="{22319A17-68EB-5042-8692-CE160831B4F6}">
      <dsp:nvSpPr>
        <dsp:cNvPr id="0" name=""/>
        <dsp:cNvSpPr/>
      </dsp:nvSpPr>
      <dsp:spPr>
        <a:xfrm rot="16200000">
          <a:off x="5023068" y="1651024"/>
          <a:ext cx="4853136" cy="1551086"/>
        </a:xfrm>
        <a:prstGeom prst="flowChartManualOperation">
          <a:avLst/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9035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There is considerable interest in applying the model to cloud services</a:t>
          </a:r>
        </a:p>
      </dsp:txBody>
      <dsp:txXfrm rot="5400000">
        <a:off x="6674093" y="970626"/>
        <a:ext cx="1551086" cy="2911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02T21:21:12.3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02T21:23:17.6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02T21:21:14.3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02T21:21:15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02T21:21:15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02T21:23:17.6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02T21:21:12.3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02T21:21:14.3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02T21:21:15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5-02T21:21:15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0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0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0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0" charset="0"/>
              </a:defRPr>
            </a:lvl1pPr>
          </a:lstStyle>
          <a:p>
            <a:pPr>
              <a:defRPr/>
            </a:pPr>
            <a:fld id="{BC221936-9DC6-B542-A2DE-31D02E6D4A6C}" type="slidenum">
              <a:rPr lang="en-AU"/>
              <a:pPr>
                <a:defRPr/>
              </a:pPr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382573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F4857B-3A9C-8643-9AF1-AC1CA37E0998}" type="slidenum">
              <a:rPr lang="en-AU"/>
              <a:pPr/>
              <a:t>5</a:t>
            </a:fld>
            <a:endParaRPr lang="en-AU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imes New Roman" pitchFamily="-11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9177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649F41-39D2-F340-A303-8C3F4C4DEFAF}" type="slidenum">
              <a:rPr lang="en-AU"/>
              <a:pPr/>
              <a:t>57</a:t>
            </a:fld>
            <a:endParaRPr lang="en-A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="0" dirty="0">
              <a:latin typeface="Times New Roman" pitchFamily="-11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4085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DF8C41-3BFB-F64C-8B25-9E4CED5AC456}" type="slidenum">
              <a:rPr lang="en-AU" smtClean="0"/>
              <a:pPr/>
              <a:t>64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41687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b="0" dirty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59C725-448F-BC4C-B553-22F2D8231C1B}" type="slidenum">
              <a:rPr lang="en-AU" smtClean="0"/>
              <a:pPr/>
              <a:t>65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38806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48793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221936-9DC6-B542-A2DE-31D02E6D4A6C}" type="slidenum">
              <a:rPr lang="en-AU" smtClean="0"/>
              <a:pPr>
                <a:defRPr/>
              </a:pPr>
              <a:t>70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42718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13694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0104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162190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142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CFD300-D60F-46EE-BB16-B5664F15B6CD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279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AF8046-0263-F74C-BDB1-E6E78A850B0B}" type="slidenum">
              <a:rPr lang="en-AU">
                <a:solidFill>
                  <a:srgbClr val="000000"/>
                </a:solidFill>
              </a:rPr>
              <a:pPr/>
              <a:t>82</a:t>
            </a:fld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206852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itchFamily="-107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07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66C1E7-2ED8-B84B-84CD-65BD503AEB24}" type="slidenum">
              <a:rPr lang="en-AU"/>
              <a:pPr/>
              <a:t>6</a:t>
            </a:fld>
            <a:endParaRPr lang="en-AU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="0" dirty="0">
              <a:latin typeface="Times New Roman" pitchFamily="-11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929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5AE10B-731F-454E-AB91-B3EBC9873E80}" type="slidenum">
              <a:rPr lang="en-AU"/>
              <a:pPr/>
              <a:t>7</a:t>
            </a:fld>
            <a:endParaRPr lang="en-AU"/>
          </a:p>
        </p:txBody>
      </p:sp>
      <p:sp>
        <p:nvSpPr>
          <p:cNvPr id="3072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="0" dirty="0">
              <a:latin typeface="Times New Roman" pitchFamily="-11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409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14C2E1-BAD4-EA46-979D-98A2EFA16B69}" type="slidenum">
              <a:rPr lang="en-AU"/>
              <a:pPr/>
              <a:t>9</a:t>
            </a:fld>
            <a:endParaRPr lang="en-AU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="0" dirty="0">
              <a:latin typeface="Times New Roman" pitchFamily="-11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43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45BEE5-BE34-414C-8050-C0784EA8AB5A}" type="slidenum">
              <a:rPr lang="en-AU"/>
              <a:pPr/>
              <a:t>10</a:t>
            </a:fld>
            <a:endParaRPr lang="en-A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="0" dirty="0">
              <a:latin typeface="Times New Roman" pitchFamily="-11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758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D62295-61F3-9B40-BD37-2A1F76C50832}" type="slidenum">
              <a:rPr lang="en-AU"/>
              <a:pPr/>
              <a:t>12</a:t>
            </a:fld>
            <a:endParaRPr lang="en-AU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673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EDC8F6-94FD-5C41-8C23-2D1DC82F879F}" type="slidenum">
              <a:rPr lang="en-AU"/>
              <a:pPr/>
              <a:t>24</a:t>
            </a:fld>
            <a:endParaRPr lang="en-AU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 New Roman" pitchFamily="-11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811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E95A25-94A8-43D3-84C0-9D75887D6CC0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600450"/>
          </a:xfrm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4714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956733-D204-F043-B906-6E8D7274E70C}" type="slidenum">
              <a:rPr lang="en-AU"/>
              <a:pPr/>
              <a:t>56</a:t>
            </a:fld>
            <a:endParaRPr lang="en-AU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 New Roman" pitchFamily="-11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422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6B9344-A600-C44C-BFF3-F262E2EAB853}" type="slidenum">
              <a:rPr lang="en-US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7B68-3A81-2E4B-BA12-F5A493E24C50}" type="slidenum">
              <a:rPr lang="en-US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B32E-5D81-2D4F-8CC9-49749ECC7299}" type="slidenum">
              <a:rPr lang="en-US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intropage_pr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91034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8CDB6E-65B2-4542-950F-702C1EC3E7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788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C938D7-7394-405B-9948-7313337685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8150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011AC6-2DC6-4F25-A673-BB84C6B7C9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9674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4836E0-91EC-4358-9929-1868149CEE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9422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9B62DF-928E-425F-B5D6-376C4F3289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23066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4C13C4-4D34-4A60-85FA-08B1284E36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0087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6C9FC-DA22-1F47-8722-58727A1D436E}" type="slidenum">
              <a:rPr lang="en-US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80C645-CBE8-4D89-9436-B467F4281B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6243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CB48D2-87FE-4057-BF48-D40ECD70EB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2279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1B37E1-BCDA-4776-A397-1425CBA7F0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98152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448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448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F73B7D-103C-4541-9009-33E6FAAA06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0349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EF822B-9915-49CB-8146-36A2B0D140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83821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intropage_pr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6533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163AF6-BC54-4D77-8417-66C67C5F6B9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31578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C395BC-F9AF-4E43-9F87-097C617D89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76949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EE2D7C-A445-41FB-9040-B0549EA04D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28134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F61B5E-5C4D-4B87-AC7B-873861E2C9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105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927A-0526-144F-9580-37ABB5A1E7E2}" type="slidenum">
              <a:rPr lang="en-US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Palatino Linotype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428161-8962-4577-AB5E-6D098D8412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96136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C8577F-D40B-4F1B-872D-C10A11206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53995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D51E04-30C1-4FD3-B503-47F13252E8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12385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62D594-92AC-4355-8C43-E07A25C5EF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24961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CBCA59-FD3D-4D97-B6A1-336D7D9C4F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38393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448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448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C79842-274B-4840-BBBC-A301FBAC64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36265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77FAFB-46B6-41CF-916B-CCCEA7EAEB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39302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 + image">
  <p:cSld name="Title + 1 column + imag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218926" y="-12899"/>
            <a:ext cx="5276875" cy="6889433"/>
          </a:xfrm>
          <a:custGeom>
            <a:avLst/>
            <a:gdLst/>
            <a:ahLst/>
            <a:cxnLst/>
            <a:rect l="l" t="t" r="r" b="b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20" name="Google Shape;20;p4"/>
          <p:cNvSpPr/>
          <p:nvPr/>
        </p:nvSpPr>
        <p:spPr>
          <a:xfrm>
            <a:off x="-9674" y="-12899"/>
            <a:ext cx="5276875" cy="6889433"/>
          </a:xfrm>
          <a:custGeom>
            <a:avLst/>
            <a:gdLst/>
            <a:ahLst/>
            <a:cxnLst/>
            <a:rect l="l" t="t" r="r" b="b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838309" y="2410533"/>
            <a:ext cx="3148200" cy="64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838250" y="3225800"/>
            <a:ext cx="3148200" cy="300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43227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 smtClea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57897"/>
      </p:ext>
    </p:extLst>
  </p:cSld>
  <p:clrMapOvr>
    <a:masterClrMapping/>
  </p:clrMapOvr>
  <p:transition>
    <p:fade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big image">
  <p:cSld name="Title + big imag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209250" y="-12899"/>
            <a:ext cx="3076750" cy="6889433"/>
          </a:xfrm>
          <a:custGeom>
            <a:avLst/>
            <a:gdLst/>
            <a:ahLst/>
            <a:cxnLst/>
            <a:rect l="l" t="t" r="r" b="b"/>
            <a:pathLst>
              <a:path w="123070" h="206683" extrusionOk="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26" name="Google Shape;26;p5"/>
          <p:cNvSpPr/>
          <p:nvPr/>
        </p:nvSpPr>
        <p:spPr>
          <a:xfrm>
            <a:off x="-19350" y="-12899"/>
            <a:ext cx="3076750" cy="6889433"/>
          </a:xfrm>
          <a:custGeom>
            <a:avLst/>
            <a:gdLst/>
            <a:ahLst/>
            <a:cxnLst/>
            <a:rect l="l" t="t" r="r" b="b"/>
            <a:pathLst>
              <a:path w="123070" h="206683" extrusionOk="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609704" y="5489167"/>
            <a:ext cx="1609800" cy="64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543227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 smtClea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864145"/>
      </p:ext>
    </p:extLst>
  </p:cSld>
  <p:clrMapOvr>
    <a:masterClrMapping/>
  </p:clrMapOvr>
  <p:transition>
    <p:fade thruBlk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 + 1 colum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/>
          <p:nvPr/>
        </p:nvSpPr>
        <p:spPr>
          <a:xfrm>
            <a:off x="228601" y="-13915"/>
            <a:ext cx="8229315" cy="6885849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7" name="Google Shape;37;p7"/>
          <p:cNvSpPr/>
          <p:nvPr/>
        </p:nvSpPr>
        <p:spPr>
          <a:xfrm>
            <a:off x="1" y="-13915"/>
            <a:ext cx="8229315" cy="6885849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838350" y="1191333"/>
            <a:ext cx="5324100" cy="64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838250" y="2006600"/>
            <a:ext cx="5324100" cy="300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543227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 smtClea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259604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F91A-7C92-3743-8A2E-356816C55239}" type="slidenum">
              <a:rPr lang="en-US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2 columns" type="twoColTx">
  <p:cSld name="Title + 2 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228601" y="-13915"/>
            <a:ext cx="8229315" cy="6885849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43" name="Google Shape;43;p8"/>
          <p:cNvSpPr/>
          <p:nvPr/>
        </p:nvSpPr>
        <p:spPr>
          <a:xfrm>
            <a:off x="1" y="-13915"/>
            <a:ext cx="8229315" cy="6885849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841000" y="1292933"/>
            <a:ext cx="4801500" cy="546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1"/>
          </p:nvPr>
        </p:nvSpPr>
        <p:spPr>
          <a:xfrm>
            <a:off x="841001" y="2104033"/>
            <a:ext cx="2671800" cy="3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2"/>
          </p:nvPr>
        </p:nvSpPr>
        <p:spPr>
          <a:xfrm>
            <a:off x="3673842" y="2104033"/>
            <a:ext cx="2671800" cy="324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543227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 smtClea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78928"/>
      </p:ext>
    </p:extLst>
  </p:cSld>
  <p:clrMapOvr>
    <a:masterClrMapping/>
  </p:clrMapOvr>
  <p:transition>
    <p:fade thruBlk="1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228601" y="-13915"/>
            <a:ext cx="8229315" cy="6885849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8" name="Google Shape;58;p10"/>
          <p:cNvSpPr/>
          <p:nvPr/>
        </p:nvSpPr>
        <p:spPr>
          <a:xfrm>
            <a:off x="1" y="-13915"/>
            <a:ext cx="8229315" cy="6885849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841000" y="1292933"/>
            <a:ext cx="4801500" cy="546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543227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 smtClea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210993"/>
      </p:ext>
    </p:extLst>
  </p:cSld>
  <p:clrMapOvr>
    <a:masterClrMapping/>
  </p:clrMapOvr>
  <p:transition>
    <p:fade thruBlk="1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/>
          <p:nvPr/>
        </p:nvSpPr>
        <p:spPr>
          <a:xfrm>
            <a:off x="228601" y="-13915"/>
            <a:ext cx="8229315" cy="6885849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63" name="Google Shape;63;p11"/>
          <p:cNvSpPr/>
          <p:nvPr/>
        </p:nvSpPr>
        <p:spPr>
          <a:xfrm>
            <a:off x="1" y="-13915"/>
            <a:ext cx="8229315" cy="6885849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41000" y="5367067"/>
            <a:ext cx="7845900" cy="692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543227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 smtClea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373782"/>
      </p:ext>
    </p:extLst>
  </p:cSld>
  <p:clrMapOvr>
    <a:masterClrMapping/>
  </p:clrMapOvr>
  <p:transition>
    <p:fade thruBlk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/>
          <p:nvPr/>
        </p:nvSpPr>
        <p:spPr>
          <a:xfrm>
            <a:off x="228601" y="-13915"/>
            <a:ext cx="8229315" cy="6885849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68" name="Google Shape;68;p12"/>
          <p:cNvSpPr/>
          <p:nvPr/>
        </p:nvSpPr>
        <p:spPr>
          <a:xfrm>
            <a:off x="1" y="-13915"/>
            <a:ext cx="8229315" cy="6885849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9" name="Google Shape;69;p12"/>
          <p:cNvSpPr txBox="1">
            <a:spLocks noGrp="1"/>
          </p:cNvSpPr>
          <p:nvPr>
            <p:ph type="sldNum" idx="12"/>
          </p:nvPr>
        </p:nvSpPr>
        <p:spPr>
          <a:xfrm>
            <a:off x="8543227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 smtClea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319578"/>
      </p:ext>
    </p:extLst>
  </p:cSld>
  <p:clrMapOvr>
    <a:masterClrMapping/>
  </p:clrMapOvr>
  <p:transition>
    <p:fade thruBlk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mpty">
  <p:cSld name="Empt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543227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 smtClea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355539"/>
      </p:ext>
    </p:extLst>
  </p:cSld>
  <p:clrMapOvr>
    <a:masterClrMapping/>
  </p:clrMapOvr>
  <p:transition>
    <p:fade thruBlk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n-US" sz="1400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80074" y="6407944"/>
            <a:ext cx="2350681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en-US" sz="1400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fld id="{6206583B-F0F3-4F43-8121-8D6119C5A180}" type="slidenum">
              <a:rPr lang="en-US" kern="0" smtClea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59078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38ACE-DA34-475D-BD54-74AAF588970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15524-0778-4B7A-A492-18947C2328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918683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38ACE-DA34-475D-BD54-74AAF588970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15524-0778-4B7A-A492-18947C2328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3986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38ACE-DA34-475D-BD54-74AAF588970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15524-0778-4B7A-A492-18947C2328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51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38ACE-DA34-475D-BD54-74AAF588970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15524-0778-4B7A-A492-18947C2328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942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529B3-313B-4E43-B940-6E980F955EE2}" type="slidenum">
              <a:rPr lang="en-US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38ACE-DA34-475D-BD54-74AAF588970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15524-0778-4B7A-A492-18947C2328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6974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38ACE-DA34-475D-BD54-74AAF588970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15524-0778-4B7A-A492-18947C2328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3223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38ACE-DA34-475D-BD54-74AAF588970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15524-0778-4B7A-A492-18947C2328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5028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38ACE-DA34-475D-BD54-74AAF588970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15524-0778-4B7A-A492-18947C2328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57142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38ACE-DA34-475D-BD54-74AAF588970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15524-0778-4B7A-A492-18947C2328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13134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38ACE-DA34-475D-BD54-74AAF588970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15524-0778-4B7A-A492-18947C2328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63219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38ACE-DA34-475D-BD54-74AAF588970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15524-0778-4B7A-A492-18947C2328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300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E093F-740F-2B40-9952-A828B8BE9ABC}" type="slidenum">
              <a:rPr lang="en-US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BA6F-B221-4442-B3E0-4DE91DDD2916}" type="slidenum">
              <a:rPr lang="en-US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3DB47-CF9E-3940-A66D-FFE81C46DA24}" type="slidenum">
              <a:rPr lang="en-US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43092-C6C6-4F4E-AC3B-C3372C3BCD24}" type="slidenum">
              <a:rPr lang="en-US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855AEC4-77F9-F44E-AF10-D517C4B655CE}" type="slidenum">
              <a:rPr lang="en-US" smtClean="0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Palatino Linotype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9600"/>
            <a:ext cx="8229600" cy="80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solidFill>
                  <a:srgbClr val="5F5F5F"/>
                </a:solidFill>
              </a:defRPr>
            </a:lvl1pPr>
          </a:lstStyle>
          <a:p>
            <a:fld id="{C1F471E7-7C96-46F6-87BD-09A25AAD10E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0" name="Text Box 7"/>
          <p:cNvSpPr txBox="1">
            <a:spLocks noChangeArrowheads="1"/>
          </p:cNvSpPr>
          <p:nvPr/>
        </p:nvSpPr>
        <p:spPr bwMode="auto">
          <a:xfrm>
            <a:off x="4876800" y="98425"/>
            <a:ext cx="419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i="1">
                <a:solidFill>
                  <a:srgbClr val="FF3300"/>
                </a:solidFill>
                <a:latin typeface="Arial" pitchFamily="34" charset="0"/>
              </a:defRPr>
            </a:lvl1pPr>
            <a:lvl2pPr marL="742950" indent="-285750" eaLnBrk="0" hangingPunct="0">
              <a:defRPr sz="3600" i="1">
                <a:solidFill>
                  <a:srgbClr val="FF3300"/>
                </a:solidFill>
                <a:latin typeface="Arial" pitchFamily="34" charset="0"/>
              </a:defRPr>
            </a:lvl2pPr>
            <a:lvl3pPr marL="1143000" indent="-228600" eaLnBrk="0" hangingPunct="0">
              <a:defRPr sz="3600" i="1">
                <a:solidFill>
                  <a:srgbClr val="FF3300"/>
                </a:solidFill>
                <a:latin typeface="Arial" pitchFamily="34" charset="0"/>
              </a:defRPr>
            </a:lvl3pPr>
            <a:lvl4pPr marL="1600200" indent="-228600" eaLnBrk="0" hangingPunct="0">
              <a:defRPr sz="3600" i="1">
                <a:solidFill>
                  <a:srgbClr val="FF3300"/>
                </a:solidFill>
                <a:latin typeface="Arial" pitchFamily="34" charset="0"/>
              </a:defRPr>
            </a:lvl4pPr>
            <a:lvl5pPr marL="2057400" indent="-228600" eaLnBrk="0" hangingPunct="0">
              <a:defRPr sz="3600" i="1">
                <a:solidFill>
                  <a:srgbClr val="FF3300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1800" b="1" i="0">
                <a:solidFill>
                  <a:schemeClr val="bg1"/>
                </a:solidFill>
              </a:rPr>
              <a:t>Security Models</a:t>
            </a:r>
          </a:p>
        </p:txBody>
      </p:sp>
    </p:spTree>
    <p:extLst>
      <p:ext uri="{BB962C8B-B14F-4D97-AF65-F5344CB8AC3E}">
        <p14:creationId xmlns:p14="http://schemas.microsoft.com/office/powerpoint/2010/main" val="1087430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9600"/>
            <a:ext cx="8229600" cy="80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solidFill>
                  <a:srgbClr val="5F5F5F"/>
                </a:solidFill>
              </a:defRPr>
            </a:lvl1pPr>
          </a:lstStyle>
          <a:p>
            <a:fld id="{33EB640E-7223-4A2D-A4D1-F238B6F0B5B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0" name="Text Box 7"/>
          <p:cNvSpPr txBox="1">
            <a:spLocks noChangeArrowheads="1"/>
          </p:cNvSpPr>
          <p:nvPr/>
        </p:nvSpPr>
        <p:spPr bwMode="auto">
          <a:xfrm>
            <a:off x="4876800" y="98425"/>
            <a:ext cx="419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i="1">
                <a:solidFill>
                  <a:srgbClr val="FF3300"/>
                </a:solidFill>
                <a:latin typeface="Arial" pitchFamily="34" charset="0"/>
              </a:defRPr>
            </a:lvl1pPr>
            <a:lvl2pPr marL="742950" indent="-285750" eaLnBrk="0" hangingPunct="0">
              <a:defRPr sz="3600" i="1">
                <a:solidFill>
                  <a:srgbClr val="FF3300"/>
                </a:solidFill>
                <a:latin typeface="Arial" pitchFamily="34" charset="0"/>
              </a:defRPr>
            </a:lvl2pPr>
            <a:lvl3pPr marL="1143000" indent="-228600" eaLnBrk="0" hangingPunct="0">
              <a:defRPr sz="3600" i="1">
                <a:solidFill>
                  <a:srgbClr val="FF3300"/>
                </a:solidFill>
                <a:latin typeface="Arial" pitchFamily="34" charset="0"/>
              </a:defRPr>
            </a:lvl3pPr>
            <a:lvl4pPr marL="1600200" indent="-228600" eaLnBrk="0" hangingPunct="0">
              <a:defRPr sz="3600" i="1">
                <a:solidFill>
                  <a:srgbClr val="FF3300"/>
                </a:solidFill>
                <a:latin typeface="Arial" pitchFamily="34" charset="0"/>
              </a:defRPr>
            </a:lvl4pPr>
            <a:lvl5pPr marL="2057400" indent="-228600" eaLnBrk="0" hangingPunct="0">
              <a:defRPr sz="3600" i="1">
                <a:solidFill>
                  <a:srgbClr val="FF3300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1800" b="1" i="0">
                <a:solidFill>
                  <a:schemeClr val="bg1"/>
                </a:solidFill>
              </a:rPr>
              <a:t>Security Models</a:t>
            </a:r>
          </a:p>
        </p:txBody>
      </p:sp>
    </p:spTree>
    <p:extLst>
      <p:ext uri="{BB962C8B-B14F-4D97-AF65-F5344CB8AC3E}">
        <p14:creationId xmlns:p14="http://schemas.microsoft.com/office/powerpoint/2010/main" val="252871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1">
                <a:lumMod val="5000"/>
                <a:lumOff val="95000"/>
                <a:alpha val="0"/>
              </a:schemeClr>
            </a:gs>
            <a:gs pos="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988133"/>
            <a:ext cx="5185200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Montserrat" panose="00000500000000000000"/>
              <a:buNone/>
              <a:defRPr sz="2400" b="1">
                <a:solidFill>
                  <a:srgbClr val="999999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Montserrat" panose="00000500000000000000"/>
              <a:buNone/>
              <a:defRPr sz="2400" b="1">
                <a:solidFill>
                  <a:srgbClr val="999999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Montserrat" panose="00000500000000000000"/>
              <a:buNone/>
              <a:defRPr sz="2400" b="1">
                <a:solidFill>
                  <a:srgbClr val="999999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Montserrat" panose="00000500000000000000"/>
              <a:buNone/>
              <a:defRPr sz="2400" b="1">
                <a:solidFill>
                  <a:srgbClr val="999999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Montserrat" panose="00000500000000000000"/>
              <a:buNone/>
              <a:defRPr sz="2400" b="1">
                <a:solidFill>
                  <a:srgbClr val="999999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Montserrat" panose="00000500000000000000"/>
              <a:buNone/>
              <a:defRPr sz="2400" b="1">
                <a:solidFill>
                  <a:srgbClr val="999999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Montserrat" panose="00000500000000000000"/>
              <a:buNone/>
              <a:defRPr sz="2400" b="1">
                <a:solidFill>
                  <a:srgbClr val="999999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Montserrat" panose="00000500000000000000"/>
              <a:buNone/>
              <a:defRPr sz="2400" b="1">
                <a:solidFill>
                  <a:srgbClr val="999999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Montserrat" panose="00000500000000000000"/>
              <a:buNone/>
              <a:defRPr sz="2400" b="1">
                <a:solidFill>
                  <a:srgbClr val="999999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803400"/>
            <a:ext cx="5185200" cy="3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Karla"/>
              <a:buChar char="▸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Karla"/>
              <a:buChar char="▹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Karla"/>
              <a:buChar char="▹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Karla"/>
              <a:buChar char="●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Karla"/>
              <a:buChar char="○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Karla"/>
              <a:buChar char="■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Karla"/>
              <a:buChar char="●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Karla"/>
              <a:buChar char="○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Karla"/>
              <a:buChar char="■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43227" y="6333135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chemeClr val="tx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 algn="r">
              <a:buNone/>
              <a:defRPr sz="1300" b="1">
                <a:solidFill>
                  <a:srgbClr val="FFFFFF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 algn="r">
              <a:buNone/>
              <a:defRPr sz="1300" b="1">
                <a:solidFill>
                  <a:srgbClr val="FFFFFF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 algn="r">
              <a:buNone/>
              <a:defRPr sz="1300" b="1">
                <a:solidFill>
                  <a:srgbClr val="FFFFFF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 algn="r">
              <a:buNone/>
              <a:defRPr sz="1300" b="1">
                <a:solidFill>
                  <a:srgbClr val="FFFFFF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 algn="r">
              <a:buNone/>
              <a:defRPr sz="1300" b="1">
                <a:solidFill>
                  <a:srgbClr val="FFFFFF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 algn="r">
              <a:buNone/>
              <a:defRPr sz="1300" b="1">
                <a:solidFill>
                  <a:srgbClr val="FFFFFF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 algn="r">
              <a:buNone/>
              <a:defRPr sz="1300" b="1">
                <a:solidFill>
                  <a:srgbClr val="FFFFFF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 algn="r">
              <a:buNone/>
              <a:defRPr sz="1300" b="1">
                <a:solidFill>
                  <a:srgbClr val="FFFFFF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0364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38ACE-DA34-475D-BD54-74AAF588970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15524-0778-4B7A-A492-18947C2328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336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6" Type="http://schemas.openxmlformats.org/officeDocument/2006/relationships/customXml" Target="../ink/ink4.xml"/><Relationship Id="rId25" Type="http://schemas.openxmlformats.org/officeDocument/2006/relationships/customXml" Target="../ink/ink3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4.xml"/><Relationship Id="rId24" Type="http://schemas.openxmlformats.org/officeDocument/2006/relationships/customXml" Target="../ink/ink2.xml"/><Relationship Id="rId23" Type="http://schemas.openxmlformats.org/officeDocument/2006/relationships/image" Target="../media/image24.png"/><Relationship Id="rId27" Type="http://schemas.openxmlformats.org/officeDocument/2006/relationships/customXml" Target="../ink/ink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6" Type="http://schemas.openxmlformats.org/officeDocument/2006/relationships/customXml" Target="../ink/ink9.xml"/><Relationship Id="rId25" Type="http://schemas.openxmlformats.org/officeDocument/2006/relationships/customXml" Target="../ink/ink8.xml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14.xml"/><Relationship Id="rId24" Type="http://schemas.openxmlformats.org/officeDocument/2006/relationships/customXml" Target="../ink/ink7.xml"/><Relationship Id="rId23" Type="http://schemas.openxmlformats.org/officeDocument/2006/relationships/image" Target="../media/image24.png"/><Relationship Id="rId27" Type="http://schemas.openxmlformats.org/officeDocument/2006/relationships/customXml" Target="../ink/ink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44958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Usable Security and Privacy (CS60081)</a:t>
            </a:r>
            <a:br>
              <a:rPr lang="en-US" b="1" dirty="0"/>
            </a:br>
            <a:r>
              <a:rPr lang="en-US" sz="4000" dirty="0">
                <a:solidFill>
                  <a:schemeClr val="tx1"/>
                </a:solidFill>
              </a:rPr>
              <a:t>Autumn 2026-27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/>
              <a:t>Shamik Sural</a:t>
            </a:r>
            <a:br>
              <a:rPr lang="en-US" b="1" dirty="0"/>
            </a:br>
            <a:r>
              <a:rPr lang="en-US" b="1" dirty="0"/>
              <a:t>Lecture 4: Access Control</a:t>
            </a:r>
            <a:br>
              <a:rPr lang="en-US" b="1" dirty="0"/>
            </a:br>
            <a:br>
              <a:rPr lang="en-US" dirty="0"/>
            </a:br>
            <a:r>
              <a:rPr lang="en-US" sz="3100" dirty="0"/>
              <a:t>shamik@cse.iitkgp.ac.in/shamik.sural@gmail.com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243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600200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US" sz="430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</a:rPr>
              <a:t>Discretionary </a:t>
            </a:r>
            <a:r>
              <a:rPr kumimoji="1" lang="en-GB" sz="430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</a:rPr>
              <a:t>Access Control (DAC) </a:t>
            </a:r>
            <a:endParaRPr kumimoji="1" lang="en-US" sz="4300" dirty="0">
              <a:solidFill>
                <a:schemeClr val="accent6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252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68085"/>
            <a:ext cx="8229600" cy="4683968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ct val="120000"/>
              <a:defRPr/>
            </a:pPr>
            <a:r>
              <a:rPr lang="en-US" dirty="0">
                <a:effectLst>
                  <a:outerShdw blurRad="38100" dist="38100" dir="2700000" algn="tl">
                    <a:srgbClr val="0064E2"/>
                  </a:outerShdw>
                </a:effectLst>
              </a:rPr>
              <a:t>Scheme in which an entity may be granted access rights that permit the entity, by its own violation, to enable another entity to access </a:t>
            </a:r>
            <a:r>
              <a:rPr lang="en-US">
                <a:effectLst>
                  <a:outerShdw blurRad="38100" dist="38100" dir="2700000" algn="tl">
                    <a:srgbClr val="0064E2"/>
                  </a:outerShdw>
                </a:effectLst>
              </a:rPr>
              <a:t>some resource</a:t>
            </a:r>
            <a:endParaRPr lang="en-US" dirty="0">
              <a:effectLst>
                <a:outerShdw blurRad="38100" dist="38100" dir="2700000" algn="tl">
                  <a:srgbClr val="0064E2"/>
                </a:outerShdw>
              </a:effectLst>
            </a:endParaRPr>
          </a:p>
          <a:p>
            <a:pPr marL="342900" lvl="1" indent="-342900">
              <a:buSzPct val="120000"/>
              <a:buFont typeface="Arial" pitchFamily="34" charset="0"/>
              <a:buChar char="•"/>
              <a:defRPr/>
            </a:pPr>
            <a:r>
              <a:rPr lang="en-US" sz="2400" dirty="0">
                <a:effectLst>
                  <a:outerShdw blurRad="38100" dist="38100" dir="2700000" algn="tl">
                    <a:srgbClr val="0064E2"/>
                  </a:outerShdw>
                </a:effectLst>
              </a:rPr>
              <a:t>Often provided using an access matrix</a:t>
            </a:r>
          </a:p>
          <a:p>
            <a:pPr marL="1028700" lvl="3" indent="-342900" eaLnBrk="1" hangingPunct="1">
              <a:defRPr/>
            </a:pPr>
            <a:r>
              <a:rPr lang="en-US" sz="2000" dirty="0">
                <a:effectLst>
                  <a:outerShdw blurRad="38100" dist="38100" dir="2700000" algn="tl">
                    <a:srgbClr val="0064E2"/>
                  </a:outerShdw>
                </a:effectLst>
              </a:rPr>
              <a:t>One dimension consists of identified subjects that may attempt data access to the resources</a:t>
            </a:r>
          </a:p>
          <a:p>
            <a:pPr marL="1028700" lvl="3" indent="-342900" eaLnBrk="1" hangingPunct="1">
              <a:defRPr/>
            </a:pPr>
            <a:r>
              <a:rPr lang="en-US" sz="2000" dirty="0">
                <a:effectLst>
                  <a:outerShdw blurRad="38100" dist="38100" dir="2700000" algn="tl">
                    <a:srgbClr val="0064E2"/>
                  </a:outerShdw>
                </a:effectLst>
              </a:rPr>
              <a:t>The other dimension lists the objects that may be accessed</a:t>
            </a:r>
          </a:p>
          <a:p>
            <a:pPr marL="342900" lvl="1" indent="-342900">
              <a:buSzPct val="120000"/>
              <a:buFont typeface="Arial" pitchFamily="34" charset="0"/>
              <a:buChar char="•"/>
              <a:defRPr/>
            </a:pPr>
            <a:r>
              <a:rPr lang="en-US" sz="2400" dirty="0">
                <a:effectLst>
                  <a:outerShdw blurRad="38100" dist="38100" dir="2700000" algn="tl">
                    <a:srgbClr val="0064E2"/>
                  </a:outerShdw>
                </a:effectLst>
              </a:rPr>
              <a:t>Each entry in the matrix indicates the access rights of a particular subject for a particular object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100">
                <a:solidFill>
                  <a:srgbClr val="000000"/>
                </a:solidFill>
                <a:latin typeface="Arial" panose="020B0604020202020204" pitchFamily="34" charset="0"/>
              </a:rPr>
              <a:t>Discretionary Access Control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sz="1800" dirty="0">
                <a:cs typeface="Times New Roman" panose="02020603050405020304" pitchFamily="18" charset="0"/>
              </a:rPr>
              <a:t>Mechanisms are discretionary in that they allow subjects to grant other subjects authorization to access their objects at their discretion</a:t>
            </a:r>
            <a:endParaRPr lang="en-US" altLang="en-US" sz="1800" dirty="0"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80000"/>
              </a:lnSpc>
              <a:buClr>
                <a:srgbClr val="000000"/>
              </a:buClr>
            </a:pPr>
            <a:r>
              <a:rPr lang="en-US" altLang="en-US" sz="1500" dirty="0">
                <a:cs typeface="Times New Roman" panose="02020603050405020304" pitchFamily="18" charset="0"/>
              </a:rPr>
              <a:t>Users can protect what they own</a:t>
            </a:r>
          </a:p>
          <a:p>
            <a:pPr lvl="1" eaLnBrk="1" hangingPunct="1">
              <a:lnSpc>
                <a:spcPct val="80000"/>
              </a:lnSpc>
              <a:buClr>
                <a:srgbClr val="000000"/>
              </a:buClr>
            </a:pPr>
            <a:r>
              <a:rPr lang="en-US" altLang="en-US" sz="1500" dirty="0">
                <a:cs typeface="Times New Roman" panose="02020603050405020304" pitchFamily="18" charset="0"/>
              </a:rPr>
              <a:t>Owner may grant access to other users</a:t>
            </a:r>
          </a:p>
          <a:p>
            <a:pPr lvl="1" eaLnBrk="1" hangingPunct="1">
              <a:lnSpc>
                <a:spcPct val="80000"/>
              </a:lnSpc>
              <a:buFontTx/>
              <a:buChar char="•"/>
            </a:pPr>
            <a:r>
              <a:rPr lang="en-US" altLang="en-US" sz="1500" dirty="0">
                <a:cs typeface="Times New Roman" panose="02020603050405020304" pitchFamily="18" charset="0"/>
              </a:rPr>
              <a:t>Allows access rights to be propagated from one subject to another (Possession of an access right by a subject is sufficient to allow access to the object)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1800" dirty="0">
                <a:cs typeface="Times New Roman" panose="02020603050405020304" pitchFamily="18" charset="0"/>
              </a:rPr>
              <a:t>Govern the access of subjects to objects on the basis of subjects' identity, objects’ identity and permissions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1800" dirty="0">
                <a:cs typeface="Times New Roman" panose="02020603050405020304" pitchFamily="18" charset="0"/>
              </a:rPr>
              <a:t>Access request is submitted to the system, the access control mechanism verifies whether there is a permission authorizing the access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800" dirty="0"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SzPct val="70000"/>
            </a:pPr>
            <a:r>
              <a:rPr lang="en-US" altLang="en-US" sz="1800" dirty="0">
                <a:cs typeface="Times New Roman" panose="02020603050405020304" pitchFamily="18" charset="0"/>
              </a:rPr>
              <a:t>Suitable for most commercial systems</a:t>
            </a: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SzPct val="70000"/>
            </a:pPr>
            <a:r>
              <a:rPr lang="en-US" altLang="en-US" sz="1800" dirty="0">
                <a:cs typeface="Times New Roman" panose="02020603050405020304" pitchFamily="18" charset="0"/>
              </a:rPr>
              <a:t>The mechanisms are adequate for most honest users but cannot withstand sophisticated attacks from malicious users (for example, vulnerable to Trojan Horse attacks)</a:t>
            </a:r>
          </a:p>
        </p:txBody>
      </p:sp>
    </p:spTree>
    <p:extLst>
      <p:ext uri="{BB962C8B-B14F-4D97-AF65-F5344CB8AC3E}">
        <p14:creationId xmlns:p14="http://schemas.microsoft.com/office/powerpoint/2010/main" val="3200200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2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2" t="2002" r="35292" b="63463"/>
          <a:stretch/>
        </p:blipFill>
        <p:spPr>
          <a:xfrm>
            <a:off x="179512" y="764705"/>
            <a:ext cx="8820472" cy="4968552"/>
          </a:xfrm>
          <a:prstGeom prst="rect">
            <a:avLst/>
          </a:prstGeom>
          <a:solidFill>
            <a:schemeClr val="tx1"/>
          </a:solidFill>
        </p:spPr>
      </p:pic>
    </p:spTree>
  </p:cSld>
  <p:clrMapOvr>
    <a:masterClrMapping/>
  </p:clrMapOvr>
  <p:transition spd="med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687388"/>
            <a:ext cx="8697912" cy="1042987"/>
          </a:xfrm>
          <a:noFill/>
        </p:spPr>
        <p:txBody>
          <a:bodyPr lIns="0" tIns="0" rIns="0" bIns="0" anchor="ctr"/>
          <a:lstStyle/>
          <a:p>
            <a:pPr marL="0" indent="0" algn="ctr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300" dirty="0">
                <a:solidFill>
                  <a:srgbClr val="000000"/>
                </a:solidFill>
                <a:latin typeface="Arial" panose="020B0604020202020204" pitchFamily="34" charset="0"/>
              </a:rPr>
              <a:t>Access Control Matrix Model</a:t>
            </a:r>
            <a:r>
              <a:rPr lang="en-US" altLang="en-US" sz="33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34148" name="AutoShape 4"/>
          <p:cNvSpPr>
            <a:spLocks noChangeArrowheads="1"/>
          </p:cNvSpPr>
          <p:nvPr/>
        </p:nvSpPr>
        <p:spPr bwMode="auto">
          <a:xfrm flipV="1">
            <a:off x="2652713" y="4386263"/>
            <a:ext cx="3635375" cy="1743075"/>
          </a:xfrm>
          <a:prstGeom prst="roundRect">
            <a:avLst>
              <a:gd name="adj" fmla="val 0"/>
            </a:avLst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2662238" y="4395788"/>
            <a:ext cx="942975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3582988" y="4395788"/>
            <a:ext cx="927100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54" name="Text Box 7"/>
          <p:cNvSpPr txBox="1">
            <a:spLocks noChangeArrowheads="1"/>
          </p:cNvSpPr>
          <p:nvPr/>
        </p:nvSpPr>
        <p:spPr bwMode="auto">
          <a:xfrm>
            <a:off x="4487863" y="4395788"/>
            <a:ext cx="927100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F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55" name="Text Box 8"/>
          <p:cNvSpPr txBox="1">
            <a:spLocks noChangeArrowheads="1"/>
          </p:cNvSpPr>
          <p:nvPr/>
        </p:nvSpPr>
        <p:spPr bwMode="auto">
          <a:xfrm>
            <a:off x="5392738" y="4395788"/>
            <a:ext cx="927100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56" name="Text Box 9"/>
          <p:cNvSpPr txBox="1">
            <a:spLocks noChangeArrowheads="1"/>
          </p:cNvSpPr>
          <p:nvPr/>
        </p:nvSpPr>
        <p:spPr bwMode="auto">
          <a:xfrm>
            <a:off x="2662238" y="4654550"/>
            <a:ext cx="942975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U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57" name="Text Box 10"/>
          <p:cNvSpPr txBox="1">
            <a:spLocks noChangeArrowheads="1"/>
          </p:cNvSpPr>
          <p:nvPr/>
        </p:nvSpPr>
        <p:spPr bwMode="auto">
          <a:xfrm>
            <a:off x="3582988" y="4654550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58" name="Text Box 11"/>
          <p:cNvSpPr txBox="1">
            <a:spLocks noChangeArrowheads="1"/>
          </p:cNvSpPr>
          <p:nvPr/>
        </p:nvSpPr>
        <p:spPr bwMode="auto">
          <a:xfrm>
            <a:off x="4487863" y="4654550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r,w,own</a:t>
            </a: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59" name="Text Box 12"/>
          <p:cNvSpPr txBox="1">
            <a:spLocks noChangeArrowheads="1"/>
          </p:cNvSpPr>
          <p:nvPr/>
        </p:nvSpPr>
        <p:spPr bwMode="auto">
          <a:xfrm>
            <a:off x="5392738" y="4654550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60" name="Text Box 13"/>
          <p:cNvSpPr txBox="1">
            <a:spLocks noChangeArrowheads="1"/>
          </p:cNvSpPr>
          <p:nvPr/>
        </p:nvSpPr>
        <p:spPr bwMode="auto">
          <a:xfrm>
            <a:off x="2662238" y="5149850"/>
            <a:ext cx="942975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V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61" name="Text Box 14"/>
          <p:cNvSpPr txBox="1">
            <a:spLocks noChangeArrowheads="1"/>
          </p:cNvSpPr>
          <p:nvPr/>
        </p:nvSpPr>
        <p:spPr bwMode="auto">
          <a:xfrm>
            <a:off x="3582988" y="5149850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62" name="Text Box 15"/>
          <p:cNvSpPr txBox="1">
            <a:spLocks noChangeArrowheads="1"/>
          </p:cNvSpPr>
          <p:nvPr/>
        </p:nvSpPr>
        <p:spPr bwMode="auto">
          <a:xfrm>
            <a:off x="4487863" y="5149850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63" name="Text Box 16"/>
          <p:cNvSpPr txBox="1">
            <a:spLocks noChangeArrowheads="1"/>
          </p:cNvSpPr>
          <p:nvPr/>
        </p:nvSpPr>
        <p:spPr bwMode="auto">
          <a:xfrm>
            <a:off x="5392738" y="5149850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64" name="Text Box 17"/>
          <p:cNvSpPr txBox="1">
            <a:spLocks noChangeArrowheads="1"/>
          </p:cNvSpPr>
          <p:nvPr/>
        </p:nvSpPr>
        <p:spPr bwMode="auto">
          <a:xfrm>
            <a:off x="2662238" y="5645150"/>
            <a:ext cx="942975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65" name="Text Box 18"/>
          <p:cNvSpPr txBox="1">
            <a:spLocks noChangeArrowheads="1"/>
          </p:cNvSpPr>
          <p:nvPr/>
        </p:nvSpPr>
        <p:spPr bwMode="auto">
          <a:xfrm>
            <a:off x="3582988" y="5645150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r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66675" marR="0" lvl="0" indent="-66675" algn="r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66" name="Text Box 19"/>
          <p:cNvSpPr txBox="1">
            <a:spLocks noChangeArrowheads="1"/>
          </p:cNvSpPr>
          <p:nvPr/>
        </p:nvSpPr>
        <p:spPr bwMode="auto">
          <a:xfrm>
            <a:off x="4487863" y="5645150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67" name="Text Box 20"/>
          <p:cNvSpPr txBox="1">
            <a:spLocks noChangeArrowheads="1"/>
          </p:cNvSpPr>
          <p:nvPr/>
        </p:nvSpPr>
        <p:spPr bwMode="auto">
          <a:xfrm>
            <a:off x="5392738" y="5645150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68" name="Text Box 21"/>
          <p:cNvSpPr txBox="1">
            <a:spLocks noChangeArrowheads="1"/>
          </p:cNvSpPr>
          <p:nvPr/>
        </p:nvSpPr>
        <p:spPr bwMode="auto">
          <a:xfrm>
            <a:off x="2078038" y="4202113"/>
            <a:ext cx="136525" cy="205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7669" name="Text Box 22"/>
          <p:cNvSpPr txBox="1">
            <a:spLocks noChangeArrowheads="1"/>
          </p:cNvSpPr>
          <p:nvPr/>
        </p:nvSpPr>
        <p:spPr bwMode="auto">
          <a:xfrm>
            <a:off x="3213100" y="4006850"/>
            <a:ext cx="3198813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 u b  j e c t  s  and O b j e c t s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4167" name="Line 23"/>
          <p:cNvSpPr>
            <a:spLocks noChangeShapeType="1"/>
          </p:cNvSpPr>
          <p:nvPr/>
        </p:nvSpPr>
        <p:spPr bwMode="auto">
          <a:xfrm>
            <a:off x="6127750" y="4125913"/>
            <a:ext cx="544513" cy="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4168" name="Line 24"/>
          <p:cNvSpPr>
            <a:spLocks noChangeShapeType="1"/>
          </p:cNvSpPr>
          <p:nvPr/>
        </p:nvSpPr>
        <p:spPr bwMode="auto">
          <a:xfrm flipH="1">
            <a:off x="2570163" y="4089400"/>
            <a:ext cx="709612" cy="1905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672" name="Rectangle 25"/>
          <p:cNvSpPr>
            <a:spLocks noChangeArrowheads="1"/>
          </p:cNvSpPr>
          <p:nvPr/>
        </p:nvSpPr>
        <p:spPr bwMode="auto">
          <a:xfrm>
            <a:off x="831850" y="1612900"/>
            <a:ext cx="7134225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defTabSz="8207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8207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8207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8207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Basic Abstractions</a:t>
            </a:r>
          </a:p>
          <a:p>
            <a:pPr marL="409575" marR="0" lvl="1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Subjects</a:t>
            </a:r>
          </a:p>
          <a:p>
            <a:pPr marL="409575" marR="0" lvl="1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Objects</a:t>
            </a:r>
          </a:p>
          <a:p>
            <a:pPr marL="409575" marR="0" lvl="1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Rights</a:t>
            </a:r>
          </a:p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 rights in a cell specify the access of the subject (row) to the object (column)</a:t>
            </a:r>
            <a:endParaRPr kumimoji="0" lang="en-US" altLang="en-US" sz="2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4170" name="Line 26"/>
          <p:cNvSpPr>
            <a:spLocks noChangeShapeType="1"/>
          </p:cNvSpPr>
          <p:nvPr/>
        </p:nvSpPr>
        <p:spPr bwMode="auto">
          <a:xfrm flipH="1" flipV="1">
            <a:off x="5056188" y="5245100"/>
            <a:ext cx="1317625" cy="127635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674" name="Text Box 27"/>
          <p:cNvSpPr txBox="1">
            <a:spLocks noChangeArrowheads="1"/>
          </p:cNvSpPr>
          <p:nvPr/>
        </p:nvSpPr>
        <p:spPr bwMode="auto">
          <a:xfrm>
            <a:off x="6373813" y="6184900"/>
            <a:ext cx="18573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03188" indent="30638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12763" indent="307975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rights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89951"/>
      </p:ext>
    </p:extLst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517525"/>
            <a:ext cx="8185150" cy="1095375"/>
          </a:xfrm>
          <a:noFill/>
        </p:spPr>
        <p:txBody>
          <a:bodyPr lIns="0" tIns="0" rIns="0" bIns="0" anchor="ctr"/>
          <a:lstStyle/>
          <a:p>
            <a:pPr marL="0" indent="0" algn="ctr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300">
                <a:solidFill>
                  <a:srgbClr val="000000"/>
                </a:solidFill>
                <a:latin typeface="Arial" panose="020B0604020202020204" pitchFamily="34" charset="0"/>
              </a:rPr>
              <a:t>Propagation of Access - Total Discretion</a:t>
            </a:r>
            <a:endParaRPr lang="en-US" altLang="en-US"/>
          </a:p>
        </p:txBody>
      </p:sp>
      <p:sp>
        <p:nvSpPr>
          <p:cNvPr id="135172" name="AutoShape 4"/>
          <p:cNvSpPr>
            <a:spLocks noChangeArrowheads="1"/>
          </p:cNvSpPr>
          <p:nvPr/>
        </p:nvSpPr>
        <p:spPr bwMode="auto">
          <a:xfrm flipV="1">
            <a:off x="2514600" y="2732088"/>
            <a:ext cx="3635375" cy="1743075"/>
          </a:xfrm>
          <a:prstGeom prst="roundRect">
            <a:avLst>
              <a:gd name="adj" fmla="val 0"/>
            </a:avLst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2524125" y="2741613"/>
            <a:ext cx="942975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3444875" y="2741613"/>
            <a:ext cx="927100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78" name="Text Box 7"/>
          <p:cNvSpPr txBox="1">
            <a:spLocks noChangeArrowheads="1"/>
          </p:cNvSpPr>
          <p:nvPr/>
        </p:nvSpPr>
        <p:spPr bwMode="auto">
          <a:xfrm>
            <a:off x="4349750" y="2741613"/>
            <a:ext cx="927100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F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79" name="Text Box 8"/>
          <p:cNvSpPr txBox="1">
            <a:spLocks noChangeArrowheads="1"/>
          </p:cNvSpPr>
          <p:nvPr/>
        </p:nvSpPr>
        <p:spPr bwMode="auto">
          <a:xfrm>
            <a:off x="5254625" y="2741613"/>
            <a:ext cx="927100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80" name="Text Box 9"/>
          <p:cNvSpPr txBox="1">
            <a:spLocks noChangeArrowheads="1"/>
          </p:cNvSpPr>
          <p:nvPr/>
        </p:nvSpPr>
        <p:spPr bwMode="auto">
          <a:xfrm>
            <a:off x="2524125" y="3000375"/>
            <a:ext cx="942975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U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81" name="Text Box 10"/>
          <p:cNvSpPr txBox="1">
            <a:spLocks noChangeArrowheads="1"/>
          </p:cNvSpPr>
          <p:nvPr/>
        </p:nvSpPr>
        <p:spPr bwMode="auto">
          <a:xfrm>
            <a:off x="3444875" y="3000375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82" name="Text Box 11"/>
          <p:cNvSpPr txBox="1">
            <a:spLocks noChangeArrowheads="1"/>
          </p:cNvSpPr>
          <p:nvPr/>
        </p:nvSpPr>
        <p:spPr bwMode="auto">
          <a:xfrm>
            <a:off x="4349750" y="3000375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r,w,own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83" name="Text Box 12"/>
          <p:cNvSpPr txBox="1">
            <a:spLocks noChangeArrowheads="1"/>
          </p:cNvSpPr>
          <p:nvPr/>
        </p:nvSpPr>
        <p:spPr bwMode="auto">
          <a:xfrm>
            <a:off x="5254625" y="3000375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84" name="Text Box 13"/>
          <p:cNvSpPr txBox="1">
            <a:spLocks noChangeArrowheads="1"/>
          </p:cNvSpPr>
          <p:nvPr/>
        </p:nvSpPr>
        <p:spPr bwMode="auto">
          <a:xfrm>
            <a:off x="2524125" y="3494088"/>
            <a:ext cx="942975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V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85" name="Text Box 14"/>
          <p:cNvSpPr txBox="1">
            <a:spLocks noChangeArrowheads="1"/>
          </p:cNvSpPr>
          <p:nvPr/>
        </p:nvSpPr>
        <p:spPr bwMode="auto">
          <a:xfrm>
            <a:off x="3444875" y="3494088"/>
            <a:ext cx="927100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86" name="Text Box 15"/>
          <p:cNvSpPr txBox="1">
            <a:spLocks noChangeArrowheads="1"/>
          </p:cNvSpPr>
          <p:nvPr/>
        </p:nvSpPr>
        <p:spPr bwMode="auto">
          <a:xfrm>
            <a:off x="4349750" y="3494088"/>
            <a:ext cx="927100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r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87" name="Text Box 16"/>
          <p:cNvSpPr txBox="1">
            <a:spLocks noChangeArrowheads="1"/>
          </p:cNvSpPr>
          <p:nvPr/>
        </p:nvSpPr>
        <p:spPr bwMode="auto">
          <a:xfrm>
            <a:off x="5254625" y="3494088"/>
            <a:ext cx="927100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88" name="Text Box 17"/>
          <p:cNvSpPr txBox="1">
            <a:spLocks noChangeArrowheads="1"/>
          </p:cNvSpPr>
          <p:nvPr/>
        </p:nvSpPr>
        <p:spPr bwMode="auto">
          <a:xfrm>
            <a:off x="2524125" y="3990975"/>
            <a:ext cx="942975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89" name="Text Box 18"/>
          <p:cNvSpPr txBox="1">
            <a:spLocks noChangeArrowheads="1"/>
          </p:cNvSpPr>
          <p:nvPr/>
        </p:nvSpPr>
        <p:spPr bwMode="auto">
          <a:xfrm>
            <a:off x="3444875" y="3990975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r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66675" marR="0" lvl="0" indent="-66675" algn="r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90" name="Text Box 19"/>
          <p:cNvSpPr txBox="1">
            <a:spLocks noChangeArrowheads="1"/>
          </p:cNvSpPr>
          <p:nvPr/>
        </p:nvSpPr>
        <p:spPr bwMode="auto">
          <a:xfrm>
            <a:off x="4349750" y="3990975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91" name="Text Box 20"/>
          <p:cNvSpPr txBox="1">
            <a:spLocks noChangeArrowheads="1"/>
          </p:cNvSpPr>
          <p:nvPr/>
        </p:nvSpPr>
        <p:spPr bwMode="auto">
          <a:xfrm>
            <a:off x="5254625" y="3990975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92" name="Text Box 21"/>
          <p:cNvSpPr txBox="1">
            <a:spLocks noChangeArrowheads="1"/>
          </p:cNvSpPr>
          <p:nvPr/>
        </p:nvSpPr>
        <p:spPr bwMode="auto">
          <a:xfrm>
            <a:off x="1939925" y="2547938"/>
            <a:ext cx="134938" cy="205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8693" name="Text Box 22"/>
          <p:cNvSpPr txBox="1">
            <a:spLocks noChangeArrowheads="1"/>
          </p:cNvSpPr>
          <p:nvPr/>
        </p:nvSpPr>
        <p:spPr bwMode="auto">
          <a:xfrm>
            <a:off x="3073400" y="2352675"/>
            <a:ext cx="3200400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 u b  j e c t  s  and O b j e c t s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5191" name="Line 23"/>
          <p:cNvSpPr>
            <a:spLocks noChangeShapeType="1"/>
          </p:cNvSpPr>
          <p:nvPr/>
        </p:nvSpPr>
        <p:spPr bwMode="auto">
          <a:xfrm>
            <a:off x="5989638" y="2471738"/>
            <a:ext cx="542925" cy="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5192" name="Line 24"/>
          <p:cNvSpPr>
            <a:spLocks noChangeShapeType="1"/>
          </p:cNvSpPr>
          <p:nvPr/>
        </p:nvSpPr>
        <p:spPr bwMode="auto">
          <a:xfrm flipH="1">
            <a:off x="2432050" y="2435225"/>
            <a:ext cx="709613" cy="1905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5193" name="Line 25"/>
          <p:cNvSpPr>
            <a:spLocks noChangeShapeType="1"/>
          </p:cNvSpPr>
          <p:nvPr/>
        </p:nvSpPr>
        <p:spPr bwMode="auto">
          <a:xfrm flipH="1" flipV="1">
            <a:off x="4806950" y="3751263"/>
            <a:ext cx="1316038" cy="1277937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697" name="Text Box 26"/>
          <p:cNvSpPr txBox="1">
            <a:spLocks noChangeArrowheads="1"/>
          </p:cNvSpPr>
          <p:nvPr/>
        </p:nvSpPr>
        <p:spPr bwMode="auto">
          <a:xfrm>
            <a:off x="6096000" y="5176838"/>
            <a:ext cx="1858963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03188" indent="30638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12763" indent="307975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rights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628414"/>
      </p:ext>
    </p:extLst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517525"/>
            <a:ext cx="8964612" cy="1166813"/>
          </a:xfrm>
          <a:noFill/>
        </p:spPr>
        <p:txBody>
          <a:bodyPr lIns="0" tIns="0" rIns="0" bIns="0" anchor="ctr"/>
          <a:lstStyle/>
          <a:p>
            <a:pPr marL="0" indent="0" algn="ctr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300">
                <a:solidFill>
                  <a:srgbClr val="000000"/>
                </a:solidFill>
                <a:latin typeface="Arial" panose="020B0604020202020204" pitchFamily="34" charset="0"/>
              </a:rPr>
              <a:t>Propagation of Access - Copy Flag</a:t>
            </a:r>
            <a:endParaRPr lang="en-US" altLang="en-US"/>
          </a:p>
        </p:txBody>
      </p:sp>
      <p:sp>
        <p:nvSpPr>
          <p:cNvPr id="136196" name="AutoShape 4"/>
          <p:cNvSpPr>
            <a:spLocks noChangeArrowheads="1"/>
          </p:cNvSpPr>
          <p:nvPr/>
        </p:nvSpPr>
        <p:spPr bwMode="auto">
          <a:xfrm flipV="1">
            <a:off x="2763838" y="2946400"/>
            <a:ext cx="3635375" cy="1744663"/>
          </a:xfrm>
          <a:prstGeom prst="roundRect">
            <a:avLst>
              <a:gd name="adj" fmla="val 0"/>
            </a:avLst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700" name="Text Box 5"/>
          <p:cNvSpPr txBox="1">
            <a:spLocks noChangeArrowheads="1"/>
          </p:cNvSpPr>
          <p:nvPr/>
        </p:nvSpPr>
        <p:spPr bwMode="auto">
          <a:xfrm>
            <a:off x="2773363" y="2957513"/>
            <a:ext cx="942975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01" name="Text Box 6"/>
          <p:cNvSpPr txBox="1">
            <a:spLocks noChangeArrowheads="1"/>
          </p:cNvSpPr>
          <p:nvPr/>
        </p:nvSpPr>
        <p:spPr bwMode="auto">
          <a:xfrm>
            <a:off x="3694113" y="2957513"/>
            <a:ext cx="927100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02" name="Text Box 7"/>
          <p:cNvSpPr txBox="1">
            <a:spLocks noChangeArrowheads="1"/>
          </p:cNvSpPr>
          <p:nvPr/>
        </p:nvSpPr>
        <p:spPr bwMode="auto">
          <a:xfrm>
            <a:off x="4598988" y="2957513"/>
            <a:ext cx="927100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F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03" name="Text Box 8"/>
          <p:cNvSpPr txBox="1">
            <a:spLocks noChangeArrowheads="1"/>
          </p:cNvSpPr>
          <p:nvPr/>
        </p:nvSpPr>
        <p:spPr bwMode="auto">
          <a:xfrm>
            <a:off x="5503863" y="2957513"/>
            <a:ext cx="927100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04" name="Text Box 9"/>
          <p:cNvSpPr txBox="1">
            <a:spLocks noChangeArrowheads="1"/>
          </p:cNvSpPr>
          <p:nvPr/>
        </p:nvSpPr>
        <p:spPr bwMode="auto">
          <a:xfrm>
            <a:off x="2773363" y="3216275"/>
            <a:ext cx="942975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U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05" name="Text Box 10"/>
          <p:cNvSpPr txBox="1">
            <a:spLocks noChangeArrowheads="1"/>
          </p:cNvSpPr>
          <p:nvPr/>
        </p:nvSpPr>
        <p:spPr bwMode="auto">
          <a:xfrm>
            <a:off x="3694113" y="3216275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06" name="Text Box 11"/>
          <p:cNvSpPr txBox="1">
            <a:spLocks noChangeArrowheads="1"/>
          </p:cNvSpPr>
          <p:nvPr/>
        </p:nvSpPr>
        <p:spPr bwMode="auto">
          <a:xfrm>
            <a:off x="4598988" y="3216275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rc, wc, own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07" name="Text Box 12"/>
          <p:cNvSpPr txBox="1">
            <a:spLocks noChangeArrowheads="1"/>
          </p:cNvSpPr>
          <p:nvPr/>
        </p:nvSpPr>
        <p:spPr bwMode="auto">
          <a:xfrm>
            <a:off x="5503863" y="3216275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08" name="Text Box 13"/>
          <p:cNvSpPr txBox="1">
            <a:spLocks noChangeArrowheads="1"/>
          </p:cNvSpPr>
          <p:nvPr/>
        </p:nvSpPr>
        <p:spPr bwMode="auto">
          <a:xfrm>
            <a:off x="2773363" y="3709988"/>
            <a:ext cx="942975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V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09" name="Text Box 14"/>
          <p:cNvSpPr txBox="1">
            <a:spLocks noChangeArrowheads="1"/>
          </p:cNvSpPr>
          <p:nvPr/>
        </p:nvSpPr>
        <p:spPr bwMode="auto">
          <a:xfrm>
            <a:off x="3694113" y="3709988"/>
            <a:ext cx="927100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10" name="Text Box 15"/>
          <p:cNvSpPr txBox="1">
            <a:spLocks noChangeArrowheads="1"/>
          </p:cNvSpPr>
          <p:nvPr/>
        </p:nvSpPr>
        <p:spPr bwMode="auto">
          <a:xfrm>
            <a:off x="4598988" y="3709988"/>
            <a:ext cx="927100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rc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11" name="Text Box 16"/>
          <p:cNvSpPr txBox="1">
            <a:spLocks noChangeArrowheads="1"/>
          </p:cNvSpPr>
          <p:nvPr/>
        </p:nvSpPr>
        <p:spPr bwMode="auto">
          <a:xfrm>
            <a:off x="5503863" y="3709988"/>
            <a:ext cx="927100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12" name="Text Box 17"/>
          <p:cNvSpPr txBox="1">
            <a:spLocks noChangeArrowheads="1"/>
          </p:cNvSpPr>
          <p:nvPr/>
        </p:nvSpPr>
        <p:spPr bwMode="auto">
          <a:xfrm>
            <a:off x="2773363" y="4206875"/>
            <a:ext cx="942975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W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13" name="Text Box 18"/>
          <p:cNvSpPr txBox="1">
            <a:spLocks noChangeArrowheads="1"/>
          </p:cNvSpPr>
          <p:nvPr/>
        </p:nvSpPr>
        <p:spPr bwMode="auto">
          <a:xfrm>
            <a:off x="3694113" y="4206875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r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66675" marR="0" lvl="0" indent="-66675" algn="r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14" name="Text Box 19"/>
          <p:cNvSpPr txBox="1">
            <a:spLocks noChangeArrowheads="1"/>
          </p:cNvSpPr>
          <p:nvPr/>
        </p:nvSpPr>
        <p:spPr bwMode="auto">
          <a:xfrm>
            <a:off x="4598988" y="4206875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r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15" name="Text Box 20"/>
          <p:cNvSpPr txBox="1">
            <a:spLocks noChangeArrowheads="1"/>
          </p:cNvSpPr>
          <p:nvPr/>
        </p:nvSpPr>
        <p:spPr bwMode="auto">
          <a:xfrm>
            <a:off x="5503863" y="4206875"/>
            <a:ext cx="927100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16" name="Text Box 21"/>
          <p:cNvSpPr txBox="1">
            <a:spLocks noChangeArrowheads="1"/>
          </p:cNvSpPr>
          <p:nvPr/>
        </p:nvSpPr>
        <p:spPr bwMode="auto">
          <a:xfrm>
            <a:off x="2189163" y="2763838"/>
            <a:ext cx="136525" cy="205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9717" name="Text Box 22"/>
          <p:cNvSpPr txBox="1">
            <a:spLocks noChangeArrowheads="1"/>
          </p:cNvSpPr>
          <p:nvPr/>
        </p:nvSpPr>
        <p:spPr bwMode="auto">
          <a:xfrm>
            <a:off x="3324225" y="2568575"/>
            <a:ext cx="3198813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 u b  j e c t  s  and O b j e c t s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6215" name="Line 23"/>
          <p:cNvSpPr>
            <a:spLocks noChangeShapeType="1"/>
          </p:cNvSpPr>
          <p:nvPr/>
        </p:nvSpPr>
        <p:spPr bwMode="auto">
          <a:xfrm>
            <a:off x="6238875" y="2687638"/>
            <a:ext cx="544513" cy="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6216" name="Line 24"/>
          <p:cNvSpPr>
            <a:spLocks noChangeShapeType="1"/>
          </p:cNvSpPr>
          <p:nvPr/>
        </p:nvSpPr>
        <p:spPr bwMode="auto">
          <a:xfrm flipH="1">
            <a:off x="2681288" y="2651125"/>
            <a:ext cx="709612" cy="1905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799466"/>
      </p:ext>
    </p:extLst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625475"/>
            <a:ext cx="8697912" cy="1165225"/>
          </a:xfrm>
          <a:noFill/>
        </p:spPr>
        <p:txBody>
          <a:bodyPr lIns="0" tIns="0" rIns="0" bIns="0" anchor="ctr"/>
          <a:lstStyle/>
          <a:p>
            <a:pPr marL="0" indent="0" algn="ctr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300">
                <a:solidFill>
                  <a:srgbClr val="000000"/>
                </a:solidFill>
                <a:latin typeface="Arial" panose="020B0604020202020204" pitchFamily="34" charset="0"/>
              </a:rPr>
              <a:t>Propagation of Access - Constrained Discretion</a:t>
            </a:r>
            <a:endParaRPr lang="en-US" altLang="en-US"/>
          </a:p>
        </p:txBody>
      </p:sp>
      <p:sp>
        <p:nvSpPr>
          <p:cNvPr id="137220" name="AutoShape 4"/>
          <p:cNvSpPr>
            <a:spLocks noChangeArrowheads="1"/>
          </p:cNvSpPr>
          <p:nvPr/>
        </p:nvSpPr>
        <p:spPr bwMode="auto">
          <a:xfrm flipV="1">
            <a:off x="1044575" y="2260600"/>
            <a:ext cx="3635375" cy="1744663"/>
          </a:xfrm>
          <a:prstGeom prst="roundRect">
            <a:avLst>
              <a:gd name="adj" fmla="val 0"/>
            </a:avLst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1055688" y="2271713"/>
            <a:ext cx="941387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1976438" y="2271713"/>
            <a:ext cx="925512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F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26" name="Text Box 7"/>
          <p:cNvSpPr txBox="1">
            <a:spLocks noChangeArrowheads="1"/>
          </p:cNvSpPr>
          <p:nvPr/>
        </p:nvSpPr>
        <p:spPr bwMode="auto">
          <a:xfrm>
            <a:off x="2881313" y="2271713"/>
            <a:ext cx="925512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V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27" name="Text Box 8"/>
          <p:cNvSpPr txBox="1">
            <a:spLocks noChangeArrowheads="1"/>
          </p:cNvSpPr>
          <p:nvPr/>
        </p:nvSpPr>
        <p:spPr bwMode="auto">
          <a:xfrm>
            <a:off x="3786188" y="2271713"/>
            <a:ext cx="925512" cy="23812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W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28" name="Text Box 9"/>
          <p:cNvSpPr txBox="1">
            <a:spLocks noChangeArrowheads="1"/>
          </p:cNvSpPr>
          <p:nvPr/>
        </p:nvSpPr>
        <p:spPr bwMode="auto">
          <a:xfrm>
            <a:off x="1055688" y="2530475"/>
            <a:ext cx="941387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U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29" name="Text Box 10"/>
          <p:cNvSpPr txBox="1">
            <a:spLocks noChangeArrowheads="1"/>
          </p:cNvSpPr>
          <p:nvPr/>
        </p:nvSpPr>
        <p:spPr bwMode="auto">
          <a:xfrm>
            <a:off x="1976438" y="2530475"/>
            <a:ext cx="925512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rc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</a:t>
            </a:r>
          </a:p>
        </p:txBody>
      </p:sp>
      <p:sp>
        <p:nvSpPr>
          <p:cNvPr id="30730" name="Text Box 11"/>
          <p:cNvSpPr txBox="1">
            <a:spLocks noChangeArrowheads="1"/>
          </p:cNvSpPr>
          <p:nvPr/>
        </p:nvSpPr>
        <p:spPr bwMode="auto">
          <a:xfrm>
            <a:off x="2881313" y="2530475"/>
            <a:ext cx="925512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g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31" name="Text Box 12"/>
          <p:cNvSpPr txBox="1">
            <a:spLocks noChangeArrowheads="1"/>
          </p:cNvSpPr>
          <p:nvPr/>
        </p:nvSpPr>
        <p:spPr bwMode="auto">
          <a:xfrm>
            <a:off x="3786188" y="2530475"/>
            <a:ext cx="925512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32" name="Text Box 13"/>
          <p:cNvSpPr txBox="1">
            <a:spLocks noChangeArrowheads="1"/>
          </p:cNvSpPr>
          <p:nvPr/>
        </p:nvSpPr>
        <p:spPr bwMode="auto">
          <a:xfrm>
            <a:off x="1055688" y="3025775"/>
            <a:ext cx="941387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V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33" name="Text Box 14"/>
          <p:cNvSpPr txBox="1">
            <a:spLocks noChangeArrowheads="1"/>
          </p:cNvSpPr>
          <p:nvPr/>
        </p:nvSpPr>
        <p:spPr bwMode="auto">
          <a:xfrm>
            <a:off x="1976438" y="3025775"/>
            <a:ext cx="925512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34" name="Text Box 15"/>
          <p:cNvSpPr txBox="1">
            <a:spLocks noChangeArrowheads="1"/>
          </p:cNvSpPr>
          <p:nvPr/>
        </p:nvSpPr>
        <p:spPr bwMode="auto">
          <a:xfrm>
            <a:off x="2881313" y="3025775"/>
            <a:ext cx="925512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35" name="Text Box 16"/>
          <p:cNvSpPr txBox="1">
            <a:spLocks noChangeArrowheads="1"/>
          </p:cNvSpPr>
          <p:nvPr/>
        </p:nvSpPr>
        <p:spPr bwMode="auto">
          <a:xfrm>
            <a:off x="3786188" y="3025775"/>
            <a:ext cx="925512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36" name="Text Box 17"/>
          <p:cNvSpPr txBox="1">
            <a:spLocks noChangeArrowheads="1"/>
          </p:cNvSpPr>
          <p:nvPr/>
        </p:nvSpPr>
        <p:spPr bwMode="auto">
          <a:xfrm>
            <a:off x="1055688" y="3519488"/>
            <a:ext cx="941387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W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37" name="Text Box 18"/>
          <p:cNvSpPr txBox="1">
            <a:spLocks noChangeArrowheads="1"/>
          </p:cNvSpPr>
          <p:nvPr/>
        </p:nvSpPr>
        <p:spPr bwMode="auto">
          <a:xfrm>
            <a:off x="1976438" y="3519488"/>
            <a:ext cx="925512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r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66675" marR="0" lvl="0" indent="-66675" algn="r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38" name="Text Box 19"/>
          <p:cNvSpPr txBox="1">
            <a:spLocks noChangeArrowheads="1"/>
          </p:cNvSpPr>
          <p:nvPr/>
        </p:nvSpPr>
        <p:spPr bwMode="auto">
          <a:xfrm>
            <a:off x="2881313" y="3519488"/>
            <a:ext cx="925512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39" name="Text Box 20"/>
          <p:cNvSpPr txBox="1">
            <a:spLocks noChangeArrowheads="1"/>
          </p:cNvSpPr>
          <p:nvPr/>
        </p:nvSpPr>
        <p:spPr bwMode="auto">
          <a:xfrm>
            <a:off x="3786188" y="3519488"/>
            <a:ext cx="925512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40" name="Text Box 21"/>
          <p:cNvSpPr txBox="1">
            <a:spLocks noChangeArrowheads="1"/>
          </p:cNvSpPr>
          <p:nvPr/>
        </p:nvSpPr>
        <p:spPr bwMode="auto">
          <a:xfrm>
            <a:off x="469900" y="2078038"/>
            <a:ext cx="136525" cy="205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41" name="Text Box 22"/>
          <p:cNvSpPr txBox="1">
            <a:spLocks noChangeArrowheads="1"/>
          </p:cNvSpPr>
          <p:nvPr/>
        </p:nvSpPr>
        <p:spPr bwMode="auto">
          <a:xfrm>
            <a:off x="1604963" y="1884363"/>
            <a:ext cx="319881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 u b  j e c t  s  and O b j e c t s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7239" name="Line 23"/>
          <p:cNvSpPr>
            <a:spLocks noChangeShapeType="1"/>
          </p:cNvSpPr>
          <p:nvPr/>
        </p:nvSpPr>
        <p:spPr bwMode="auto">
          <a:xfrm>
            <a:off x="4518025" y="2003425"/>
            <a:ext cx="546100" cy="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7240" name="Line 24"/>
          <p:cNvSpPr>
            <a:spLocks noChangeShapeType="1"/>
          </p:cNvSpPr>
          <p:nvPr/>
        </p:nvSpPr>
        <p:spPr bwMode="auto">
          <a:xfrm flipH="1">
            <a:off x="962025" y="1965325"/>
            <a:ext cx="711200" cy="17463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7241" name="AutoShape 25"/>
          <p:cNvSpPr>
            <a:spLocks noChangeArrowheads="1"/>
          </p:cNvSpPr>
          <p:nvPr/>
        </p:nvSpPr>
        <p:spPr bwMode="auto">
          <a:xfrm flipV="1">
            <a:off x="4627563" y="4597400"/>
            <a:ext cx="3635375" cy="1744663"/>
          </a:xfrm>
          <a:prstGeom prst="roundRect">
            <a:avLst>
              <a:gd name="adj" fmla="val 0"/>
            </a:avLst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45" name="Text Box 26"/>
          <p:cNvSpPr txBox="1">
            <a:spLocks noChangeArrowheads="1"/>
          </p:cNvSpPr>
          <p:nvPr/>
        </p:nvSpPr>
        <p:spPr bwMode="auto">
          <a:xfrm>
            <a:off x="4638675" y="4608513"/>
            <a:ext cx="941388" cy="236537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46" name="Text Box 27"/>
          <p:cNvSpPr txBox="1">
            <a:spLocks noChangeArrowheads="1"/>
          </p:cNvSpPr>
          <p:nvPr/>
        </p:nvSpPr>
        <p:spPr bwMode="auto">
          <a:xfrm>
            <a:off x="5559425" y="4608513"/>
            <a:ext cx="925513" cy="236537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F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47" name="Text Box 28"/>
          <p:cNvSpPr txBox="1">
            <a:spLocks noChangeArrowheads="1"/>
          </p:cNvSpPr>
          <p:nvPr/>
        </p:nvSpPr>
        <p:spPr bwMode="auto">
          <a:xfrm>
            <a:off x="6464300" y="4608513"/>
            <a:ext cx="925513" cy="236537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V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48" name="Text Box 29"/>
          <p:cNvSpPr txBox="1">
            <a:spLocks noChangeArrowheads="1"/>
          </p:cNvSpPr>
          <p:nvPr/>
        </p:nvSpPr>
        <p:spPr bwMode="auto">
          <a:xfrm>
            <a:off x="7369175" y="4608513"/>
            <a:ext cx="925513" cy="236537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W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49" name="Text Box 30"/>
          <p:cNvSpPr txBox="1">
            <a:spLocks noChangeArrowheads="1"/>
          </p:cNvSpPr>
          <p:nvPr/>
        </p:nvSpPr>
        <p:spPr bwMode="auto">
          <a:xfrm>
            <a:off x="4638675" y="4865688"/>
            <a:ext cx="941388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U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50" name="Text Box 31"/>
          <p:cNvSpPr txBox="1">
            <a:spLocks noChangeArrowheads="1"/>
          </p:cNvSpPr>
          <p:nvPr/>
        </p:nvSpPr>
        <p:spPr bwMode="auto">
          <a:xfrm>
            <a:off x="5559425" y="4865688"/>
            <a:ext cx="925513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rc</a:t>
            </a:r>
          </a:p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51" name="Text Box 32"/>
          <p:cNvSpPr txBox="1">
            <a:spLocks noChangeArrowheads="1"/>
          </p:cNvSpPr>
          <p:nvPr/>
        </p:nvSpPr>
        <p:spPr bwMode="auto">
          <a:xfrm>
            <a:off x="6464300" y="4865688"/>
            <a:ext cx="925513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g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52" name="Text Box 33"/>
          <p:cNvSpPr txBox="1">
            <a:spLocks noChangeArrowheads="1"/>
          </p:cNvSpPr>
          <p:nvPr/>
        </p:nvSpPr>
        <p:spPr bwMode="auto">
          <a:xfrm>
            <a:off x="7369175" y="4865688"/>
            <a:ext cx="925513" cy="474662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53" name="Text Box 34"/>
          <p:cNvSpPr txBox="1">
            <a:spLocks noChangeArrowheads="1"/>
          </p:cNvSpPr>
          <p:nvPr/>
        </p:nvSpPr>
        <p:spPr bwMode="auto">
          <a:xfrm>
            <a:off x="4638675" y="5362575"/>
            <a:ext cx="941388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V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54" name="Text Box 35"/>
          <p:cNvSpPr txBox="1">
            <a:spLocks noChangeArrowheads="1"/>
          </p:cNvSpPr>
          <p:nvPr/>
        </p:nvSpPr>
        <p:spPr bwMode="auto">
          <a:xfrm>
            <a:off x="5559425" y="5362575"/>
            <a:ext cx="925513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r</a:t>
            </a:r>
          </a:p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55" name="Text Box 36"/>
          <p:cNvSpPr txBox="1">
            <a:spLocks noChangeArrowheads="1"/>
          </p:cNvSpPr>
          <p:nvPr/>
        </p:nvSpPr>
        <p:spPr bwMode="auto">
          <a:xfrm>
            <a:off x="6464300" y="5362575"/>
            <a:ext cx="925513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56" name="Text Box 37"/>
          <p:cNvSpPr txBox="1">
            <a:spLocks noChangeArrowheads="1"/>
          </p:cNvSpPr>
          <p:nvPr/>
        </p:nvSpPr>
        <p:spPr bwMode="auto">
          <a:xfrm>
            <a:off x="7369175" y="5362575"/>
            <a:ext cx="925513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57" name="Text Box 38"/>
          <p:cNvSpPr txBox="1">
            <a:spLocks noChangeArrowheads="1"/>
          </p:cNvSpPr>
          <p:nvPr/>
        </p:nvSpPr>
        <p:spPr bwMode="auto">
          <a:xfrm>
            <a:off x="4638675" y="5857875"/>
            <a:ext cx="941388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W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58" name="Text Box 39"/>
          <p:cNvSpPr txBox="1">
            <a:spLocks noChangeArrowheads="1"/>
          </p:cNvSpPr>
          <p:nvPr/>
        </p:nvSpPr>
        <p:spPr bwMode="auto">
          <a:xfrm>
            <a:off x="5559425" y="5857875"/>
            <a:ext cx="925513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r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66675" marR="0" lvl="0" indent="-66675" algn="r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59" name="Text Box 40"/>
          <p:cNvSpPr txBox="1">
            <a:spLocks noChangeArrowheads="1"/>
          </p:cNvSpPr>
          <p:nvPr/>
        </p:nvSpPr>
        <p:spPr bwMode="auto">
          <a:xfrm>
            <a:off x="6464300" y="5857875"/>
            <a:ext cx="925513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60" name="Text Box 41"/>
          <p:cNvSpPr txBox="1">
            <a:spLocks noChangeArrowheads="1"/>
          </p:cNvSpPr>
          <p:nvPr/>
        </p:nvSpPr>
        <p:spPr bwMode="auto">
          <a:xfrm>
            <a:off x="7369175" y="5857875"/>
            <a:ext cx="925513" cy="473075"/>
          </a:xfrm>
          <a:prstGeom prst="rect">
            <a:avLst/>
          </a:prstGeom>
          <a:solidFill>
            <a:srgbClr val="00FFFF"/>
          </a:solidFill>
          <a:ln w="18653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66675" indent="-66675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66675" marR="0" lvl="0" indent="-66675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0416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61" name="Text Box 42"/>
          <p:cNvSpPr txBox="1">
            <a:spLocks noChangeArrowheads="1"/>
          </p:cNvSpPr>
          <p:nvPr/>
        </p:nvSpPr>
        <p:spPr bwMode="auto">
          <a:xfrm>
            <a:off x="4054475" y="4414838"/>
            <a:ext cx="134938" cy="205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762" name="Text Box 43"/>
          <p:cNvSpPr txBox="1">
            <a:spLocks noChangeArrowheads="1"/>
          </p:cNvSpPr>
          <p:nvPr/>
        </p:nvSpPr>
        <p:spPr bwMode="auto">
          <a:xfrm>
            <a:off x="5187950" y="4221163"/>
            <a:ext cx="3200400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 u b  j e c t  s  and O b j e c t s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7260" name="Line 44"/>
          <p:cNvSpPr>
            <a:spLocks noChangeShapeType="1"/>
          </p:cNvSpPr>
          <p:nvPr/>
        </p:nvSpPr>
        <p:spPr bwMode="auto">
          <a:xfrm>
            <a:off x="8102600" y="4340225"/>
            <a:ext cx="544513" cy="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7261" name="Line 45"/>
          <p:cNvSpPr>
            <a:spLocks noChangeShapeType="1"/>
          </p:cNvSpPr>
          <p:nvPr/>
        </p:nvSpPr>
        <p:spPr bwMode="auto">
          <a:xfrm flipH="1">
            <a:off x="4546600" y="4302125"/>
            <a:ext cx="709613" cy="1905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284107"/>
      </p:ext>
    </p:extLst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04813" y="687388"/>
            <a:ext cx="8697912" cy="1042987"/>
          </a:xfrm>
          <a:noFill/>
        </p:spPr>
        <p:txBody>
          <a:bodyPr lIns="0" tIns="0" rIns="0" bIns="0" anchor="ctr"/>
          <a:lstStyle/>
          <a:p>
            <a:pPr marL="0" indent="0" algn="ctr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300">
                <a:solidFill>
                  <a:srgbClr val="000000"/>
                </a:solidFill>
                <a:latin typeface="Arial" panose="020B0604020202020204" pitchFamily="34" charset="0"/>
              </a:rPr>
              <a:t>Model Implementation</a:t>
            </a:r>
            <a:endParaRPr lang="en-US" altLang="en-US"/>
          </a:p>
        </p:txBody>
      </p:sp>
      <p:sp>
        <p:nvSpPr>
          <p:cNvPr id="53251" name="Text Box 5"/>
          <p:cNvSpPr txBox="1">
            <a:spLocks noChangeArrowheads="1"/>
          </p:cNvSpPr>
          <p:nvPr/>
        </p:nvSpPr>
        <p:spPr bwMode="auto">
          <a:xfrm>
            <a:off x="769938" y="1576388"/>
            <a:ext cx="7751762" cy="473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88913" indent="-188913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35013" indent="-32543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471613" indent="-633413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574800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76400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1336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908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480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5052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Access Control List (ACL)</a:t>
            </a:r>
          </a:p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Capability list</a:t>
            </a:r>
          </a:p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relation</a:t>
            </a:r>
          </a:p>
        </p:txBody>
      </p:sp>
    </p:spTree>
    <p:extLst>
      <p:ext uri="{BB962C8B-B14F-4D97-AF65-F5344CB8AC3E}">
        <p14:creationId xmlns:p14="http://schemas.microsoft.com/office/powerpoint/2010/main" val="2793978313"/>
      </p:ext>
    </p:extLst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Access Control Structures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24000"/>
            <a:ext cx="7086600" cy="2362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800"/>
              <a:t>	</a:t>
            </a:r>
            <a:r>
              <a:rPr lang="en-US" altLang="en-US" sz="1800" i="1"/>
              <a:t>Access Control Matrix.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800"/>
              <a:t>		- </a:t>
            </a:r>
            <a:r>
              <a:rPr lang="en-US" altLang="en-US" sz="1800" i="1"/>
              <a:t>S: </a:t>
            </a:r>
            <a:r>
              <a:rPr lang="en-US" altLang="en-US" sz="1800"/>
              <a:t>set of subjects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800"/>
              <a:t>   		- </a:t>
            </a:r>
            <a:r>
              <a:rPr lang="en-US" altLang="en-US" sz="1800" i="1"/>
              <a:t>O: </a:t>
            </a:r>
            <a:r>
              <a:rPr lang="en-US" altLang="en-US" sz="1800"/>
              <a:t>set of objects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800"/>
              <a:t>   		- </a:t>
            </a:r>
            <a:r>
              <a:rPr lang="en-US" altLang="en-US" sz="1800" i="1"/>
              <a:t>A:</a:t>
            </a:r>
            <a:r>
              <a:rPr lang="en-US" altLang="en-US" sz="1800"/>
              <a:t>set of access modes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800"/>
              <a:t>	An access control matrix </a:t>
            </a:r>
            <a:r>
              <a:rPr lang="en-US" altLang="en-US" sz="1800" i="1"/>
              <a:t>M </a:t>
            </a:r>
            <a:r>
              <a:rPr lang="en-US" altLang="en-US" sz="1800"/>
              <a:t>on </a:t>
            </a:r>
            <a:r>
              <a:rPr lang="en-US" altLang="en-US" sz="1800" i="1"/>
              <a:t>S, O, </a:t>
            </a:r>
            <a:r>
              <a:rPr lang="en-US" altLang="en-US" sz="1800"/>
              <a:t>and </a:t>
            </a:r>
            <a:r>
              <a:rPr lang="en-US" altLang="en-US" sz="1800" i="1"/>
              <a:t>A </a:t>
            </a:r>
            <a:r>
              <a:rPr lang="en-US" altLang="en-US" sz="1800"/>
              <a:t>is defined as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800" i="1"/>
              <a:t>			M </a:t>
            </a:r>
            <a:r>
              <a:rPr lang="en-US" altLang="en-US" sz="1800"/>
              <a:t>= (</a:t>
            </a:r>
            <a:r>
              <a:rPr lang="en-US" altLang="en-US" sz="1800" i="1"/>
              <a:t>M</a:t>
            </a:r>
            <a:r>
              <a:rPr lang="en-US" altLang="en-US" sz="1800" i="1" baseline="-25000"/>
              <a:t>so</a:t>
            </a:r>
            <a:r>
              <a:rPr lang="en-US" altLang="en-US" sz="1800"/>
              <a:t>)</a:t>
            </a:r>
            <a:r>
              <a:rPr lang="en-US" altLang="en-US" sz="1800" i="1" baseline="-25000"/>
              <a:t>s </a:t>
            </a:r>
            <a:r>
              <a:rPr lang="en-US" altLang="en-US" sz="2000" baseline="-25000">
                <a:latin typeface="Symbol" panose="05050102010706020507" pitchFamily="18" charset="2"/>
              </a:rPr>
              <a:t>Î</a:t>
            </a:r>
            <a:r>
              <a:rPr lang="en-US" altLang="en-US" sz="1800" i="1" baseline="-25000"/>
              <a:t> S, o</a:t>
            </a:r>
            <a:r>
              <a:rPr lang="en-US" altLang="en-US" sz="2000" baseline="-25000">
                <a:latin typeface="Symbol" panose="05050102010706020507" pitchFamily="18" charset="2"/>
              </a:rPr>
              <a:t>Î</a:t>
            </a:r>
            <a:r>
              <a:rPr lang="en-US" altLang="en-US" sz="1800" i="1" baseline="-25000"/>
              <a:t> O </a:t>
            </a:r>
            <a:r>
              <a:rPr lang="en-US" altLang="en-US" sz="1800"/>
              <a:t> with  </a:t>
            </a:r>
            <a:r>
              <a:rPr lang="en-US" altLang="en-US" sz="1800" i="1"/>
              <a:t>M</a:t>
            </a:r>
            <a:r>
              <a:rPr lang="en-US" altLang="en-US" sz="1800" i="1" baseline="-25000"/>
              <a:t>so </a:t>
            </a:r>
            <a:r>
              <a:rPr lang="en-US" altLang="en-US" sz="1800">
                <a:latin typeface="Symbol" panose="05050102010706020507" pitchFamily="18" charset="2"/>
              </a:rPr>
              <a:t>Ì </a:t>
            </a:r>
            <a:r>
              <a:rPr lang="en-US" altLang="en-US" sz="1800" i="1"/>
              <a:t>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500" i="1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800" i="1"/>
              <a:t>	</a:t>
            </a:r>
            <a:r>
              <a:rPr lang="en-US" altLang="en-US" sz="1800"/>
              <a:t>The entry </a:t>
            </a:r>
            <a:r>
              <a:rPr lang="en-US" altLang="en-US" sz="1800" i="1"/>
              <a:t>M</a:t>
            </a:r>
            <a:r>
              <a:rPr lang="en-US" altLang="en-US" sz="1800" i="1" baseline="-25000"/>
              <a:t>so</a:t>
            </a:r>
            <a:r>
              <a:rPr lang="en-US" altLang="en-US" sz="1800"/>
              <a:t> specifies the set of access operations subject </a:t>
            </a:r>
            <a:r>
              <a:rPr lang="en-US" altLang="en-US" sz="1800" i="1"/>
              <a:t>s </a:t>
            </a:r>
            <a:r>
              <a:rPr lang="en-US" altLang="en-US" sz="1800"/>
              <a:t>can perform on object </a:t>
            </a:r>
            <a:r>
              <a:rPr lang="en-US" altLang="en-US" sz="1800" i="1"/>
              <a:t>o.</a:t>
            </a:r>
          </a:p>
        </p:txBody>
      </p:sp>
      <p:graphicFrame>
        <p:nvGraphicFramePr>
          <p:cNvPr id="331827" name="Group 51"/>
          <p:cNvGraphicFramePr>
            <a:graphicFrameLocks noGrp="1"/>
          </p:cNvGraphicFramePr>
          <p:nvPr>
            <p:ph sz="half" idx="2"/>
          </p:nvPr>
        </p:nvGraphicFramePr>
        <p:xfrm>
          <a:off x="762000" y="4419600"/>
          <a:ext cx="7696200" cy="2020888"/>
        </p:xfrm>
        <a:graphic>
          <a:graphicData uri="http://schemas.openxmlformats.org/drawingml/2006/table">
            <a:tbl>
              <a:tblPr/>
              <a:tblGrid>
                <a:gridCol w="128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5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9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8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35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29" marR="91429"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bill.doc</a:t>
                      </a:r>
                    </a:p>
                  </a:txBody>
                  <a:tcPr marL="91429" marR="91429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edit.exe</a:t>
                      </a:r>
                    </a:p>
                  </a:txBody>
                  <a:tcPr marL="91429" marR="91429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fun.dir</a:t>
                      </a:r>
                    </a:p>
                  </a:txBody>
                  <a:tcPr marL="91429" marR="91429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306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Alice</a:t>
                      </a:r>
                    </a:p>
                  </a:txBody>
                  <a:tcPr marL="91429" marR="91429"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</a:t>
                      </a:r>
                    </a:p>
                  </a:txBody>
                  <a:tcPr marL="91429" marR="91429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{execute}</a:t>
                      </a:r>
                    </a:p>
                  </a:txBody>
                  <a:tcPr marL="91429" marR="91429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{execute, read}</a:t>
                      </a:r>
                    </a:p>
                  </a:txBody>
                  <a:tcPr marL="91429" marR="91429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147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Bill</a:t>
                      </a:r>
                    </a:p>
                  </a:txBody>
                  <a:tcPr marL="91429" marR="91429"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{read, write}</a:t>
                      </a:r>
                    </a:p>
                  </a:txBody>
                  <a:tcPr marL="91429" marR="91429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- </a:t>
                      </a:r>
                    </a:p>
                  </a:txBody>
                  <a:tcPr marL="91429" marR="91429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{execute, read, write}</a:t>
                      </a:r>
                    </a:p>
                  </a:txBody>
                  <a:tcPr marL="91429" marR="91429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390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 sz="2600"/>
              <a:t>Access Control Structures</a:t>
            </a:r>
            <a:br>
              <a:rPr lang="en-US" altLang="en-US" sz="2600"/>
            </a:br>
            <a:r>
              <a:rPr lang="en-US" altLang="en-US" sz="1900"/>
              <a:t>Access Control Lists and Capabilities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7467600" cy="4114800"/>
          </a:xfrm>
        </p:spPr>
        <p:txBody>
          <a:bodyPr/>
          <a:lstStyle/>
          <a:p>
            <a:pPr eaLnBrk="1" hangingPunct="1"/>
            <a:r>
              <a:rPr lang="en-US" altLang="en-US" dirty="0"/>
              <a:t>Directly implementing access control matrices is quite inefficient, because in most cases these matrices are sparse</a:t>
            </a:r>
          </a:p>
          <a:p>
            <a:pPr eaLnBrk="1" hangingPunct="1"/>
            <a:r>
              <a:rPr lang="en-US" altLang="en-US" dirty="0"/>
              <a:t>Therefore two main implementations have been developed</a:t>
            </a:r>
          </a:p>
          <a:p>
            <a:pPr lvl="1" eaLnBrk="1" hangingPunct="1"/>
            <a:r>
              <a:rPr lang="en-US" altLang="en-US" dirty="0"/>
              <a:t>Access control lists</a:t>
            </a:r>
          </a:p>
          <a:p>
            <a:pPr lvl="2" eaLnBrk="1" hangingPunct="1"/>
            <a:r>
              <a:rPr lang="en-US" altLang="en-US" dirty="0"/>
              <a:t>Used in DBMS and Operating Systems</a:t>
            </a:r>
          </a:p>
          <a:p>
            <a:pPr lvl="1" eaLnBrk="1" hangingPunct="1"/>
            <a:r>
              <a:rPr lang="en-US" altLang="en-US" dirty="0"/>
              <a:t>Capability Lists</a:t>
            </a:r>
          </a:p>
        </p:txBody>
      </p:sp>
    </p:spTree>
    <p:extLst>
      <p:ext uri="{BB962C8B-B14F-4D97-AF65-F5344CB8AC3E}">
        <p14:creationId xmlns:p14="http://schemas.microsoft.com/office/powerpoint/2010/main" val="3702025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8" y="201613"/>
            <a:ext cx="7570787" cy="1223962"/>
          </a:xfrm>
        </p:spPr>
        <p:txBody>
          <a:bodyPr/>
          <a:lstStyle/>
          <a:p>
            <a:pPr eaLnBrk="1" hangingPunct="1"/>
            <a:r>
              <a:rPr lang="en-US" altLang="en-US"/>
              <a:t>Security Models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4188" y="1344613"/>
            <a:ext cx="7593012" cy="4598987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000" dirty="0"/>
              <a:t>Access Control Fundamentals</a:t>
            </a:r>
          </a:p>
          <a:p>
            <a:pPr eaLnBrk="1" hangingPunct="1">
              <a:defRPr/>
            </a:pPr>
            <a:r>
              <a:rPr lang="en-US" altLang="en-US" sz="2000" dirty="0"/>
              <a:t>Security Models/Policies</a:t>
            </a:r>
          </a:p>
          <a:p>
            <a:pPr lvl="1" eaLnBrk="1" hangingPunct="1">
              <a:defRPr/>
            </a:pPr>
            <a:r>
              <a:rPr lang="en-US" altLang="en-US" sz="1600" dirty="0"/>
              <a:t>Discretionary Access Control (DAC)</a:t>
            </a:r>
          </a:p>
          <a:p>
            <a:pPr lvl="1" eaLnBrk="1" hangingPunct="1">
              <a:defRPr/>
            </a:pPr>
            <a:r>
              <a:rPr lang="en-US" altLang="en-US" sz="1600" dirty="0"/>
              <a:t>Mandatory Access Control (MAC)</a:t>
            </a:r>
          </a:p>
          <a:p>
            <a:pPr lvl="1" eaLnBrk="1" hangingPunct="1">
              <a:defRPr/>
            </a:pPr>
            <a:r>
              <a:rPr lang="en-US" altLang="en-US" sz="1600" dirty="0"/>
              <a:t>Chinese Wall Security Policy</a:t>
            </a:r>
          </a:p>
          <a:p>
            <a:pPr lvl="1" eaLnBrk="1" hangingPunct="1">
              <a:defRPr/>
            </a:pPr>
            <a:r>
              <a:rPr lang="en-US" altLang="en-US" sz="1600" dirty="0"/>
              <a:t>Role-based Access Control (RBAC)</a:t>
            </a:r>
          </a:p>
          <a:p>
            <a:pPr lvl="1" eaLnBrk="1" hangingPunct="1">
              <a:defRPr/>
            </a:pPr>
            <a:r>
              <a:rPr lang="en-US" altLang="en-US" sz="1600" dirty="0"/>
              <a:t>Attribute-based Access Control (ABAC)</a:t>
            </a:r>
          </a:p>
          <a:p>
            <a:pPr marL="457200" lvl="1" indent="0" eaLnBrk="1" hangingPunct="1">
              <a:buFontTx/>
              <a:buNone/>
              <a:defRPr/>
            </a:pPr>
            <a:endParaRPr lang="en-US" altLang="en-US" sz="1600" dirty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4502150" y="1277938"/>
            <a:ext cx="5611813" cy="524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/>
          <a:lstStyle>
            <a:lvl1pPr marL="342900" indent="-3429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34858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04813" y="687388"/>
            <a:ext cx="8697912" cy="1042987"/>
          </a:xfrm>
          <a:noFill/>
        </p:spPr>
        <p:txBody>
          <a:bodyPr lIns="0" tIns="0" rIns="0" bIns="0" anchor="ctr"/>
          <a:lstStyle/>
          <a:p>
            <a:pPr marL="0" indent="0" algn="ctr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4000"/>
              <a:t>Access Control Lists</a:t>
            </a:r>
          </a:p>
        </p:txBody>
      </p:sp>
      <p:sp>
        <p:nvSpPr>
          <p:cNvPr id="56323" name="Text Box 5"/>
          <p:cNvSpPr txBox="1">
            <a:spLocks noChangeArrowheads="1"/>
          </p:cNvSpPr>
          <p:nvPr/>
        </p:nvSpPr>
        <p:spPr bwMode="auto">
          <a:xfrm>
            <a:off x="2216150" y="2420938"/>
            <a:ext cx="969963" cy="141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03188" indent="30638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12763" indent="307975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U:r 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U:w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U:own  </a:t>
            </a:r>
          </a:p>
        </p:txBody>
      </p:sp>
      <p:sp>
        <p:nvSpPr>
          <p:cNvPr id="169990" name="AutoShape 6"/>
          <p:cNvSpPr>
            <a:spLocks noChangeArrowheads="1"/>
          </p:cNvSpPr>
          <p:nvPr/>
        </p:nvSpPr>
        <p:spPr bwMode="auto">
          <a:xfrm flipV="1">
            <a:off x="3544888" y="2286000"/>
            <a:ext cx="1235075" cy="1344613"/>
          </a:xfrm>
          <a:prstGeom prst="roundRect">
            <a:avLst>
              <a:gd name="adj" fmla="val 0"/>
            </a:avLst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325" name="Text Box 7"/>
          <p:cNvSpPr txBox="1">
            <a:spLocks noChangeArrowheads="1"/>
          </p:cNvSpPr>
          <p:nvPr/>
        </p:nvSpPr>
        <p:spPr bwMode="auto">
          <a:xfrm>
            <a:off x="3683000" y="2017713"/>
            <a:ext cx="1858963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03188" indent="30638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12763" indent="307975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G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U:r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V:r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V:w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V:own  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6326" name="Text Box 8"/>
          <p:cNvSpPr txBox="1">
            <a:spLocks noChangeArrowheads="1"/>
          </p:cNvSpPr>
          <p:nvPr/>
        </p:nvSpPr>
        <p:spPr bwMode="auto">
          <a:xfrm>
            <a:off x="692150" y="4102100"/>
            <a:ext cx="7620000" cy="2063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88913" indent="-188913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35013" indent="-32543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471613" indent="-633413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574800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76400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1336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908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480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5052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Each column of the matrix is stored with the object</a:t>
            </a:r>
          </a:p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corresponding to that column</a:t>
            </a:r>
          </a:p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Expensive to find the list of all objects that can be accessed by a specific subject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9993" name="AutoShape 9"/>
          <p:cNvSpPr>
            <a:spLocks noChangeArrowheads="1"/>
          </p:cNvSpPr>
          <p:nvPr/>
        </p:nvSpPr>
        <p:spPr bwMode="auto">
          <a:xfrm flipV="1">
            <a:off x="2078038" y="2286000"/>
            <a:ext cx="1235075" cy="1344613"/>
          </a:xfrm>
          <a:prstGeom prst="roundRect">
            <a:avLst>
              <a:gd name="adj" fmla="val 0"/>
            </a:avLst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328" name="Rectangle 10"/>
          <p:cNvSpPr>
            <a:spLocks noChangeArrowheads="1"/>
          </p:cNvSpPr>
          <p:nvPr/>
        </p:nvSpPr>
        <p:spPr bwMode="auto">
          <a:xfrm>
            <a:off x="2078038" y="1882775"/>
            <a:ext cx="630237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8207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8207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8207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8207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</a:t>
            </a:r>
            <a:r>
              <a:rPr kumimoji="0" lang="en-US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52110917"/>
      </p:ext>
    </p:extLst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Capability Lists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000" dirty="0">
                <a:latin typeface="Arial" panose="020B0604020202020204" pitchFamily="34" charset="0"/>
              </a:rPr>
              <a:t>Each column of the access matrix is stored with the objects corresponding to that column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Expensive to find the list of all subjects who can gain access to a specific object</a:t>
            </a:r>
          </a:p>
        </p:txBody>
      </p:sp>
      <p:sp>
        <p:nvSpPr>
          <p:cNvPr id="171012" name="AutoShape 4"/>
          <p:cNvSpPr>
            <a:spLocks noChangeArrowheads="1"/>
          </p:cNvSpPr>
          <p:nvPr/>
        </p:nvSpPr>
        <p:spPr bwMode="auto">
          <a:xfrm flipV="1">
            <a:off x="2355850" y="4033838"/>
            <a:ext cx="3116263" cy="604837"/>
          </a:xfrm>
          <a:prstGeom prst="roundRect">
            <a:avLst>
              <a:gd name="adj" fmla="val 0"/>
            </a:avLst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1524000" y="4168775"/>
            <a:ext cx="401796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8207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8207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8207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8207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8207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U        </a:t>
            </a:r>
            <a:r>
              <a:rPr kumimoji="0" lang="en-US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F/r, F/w, F/own, G/r</a:t>
            </a:r>
            <a:endParaRPr kumimoji="0" lang="en-US" altLang="en-US" sz="2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</a:p>
        </p:txBody>
      </p:sp>
      <p:sp>
        <p:nvSpPr>
          <p:cNvPr id="171014" name="AutoShape 6"/>
          <p:cNvSpPr>
            <a:spLocks noChangeArrowheads="1"/>
          </p:cNvSpPr>
          <p:nvPr/>
        </p:nvSpPr>
        <p:spPr bwMode="auto">
          <a:xfrm flipV="1">
            <a:off x="2355850" y="4773613"/>
            <a:ext cx="3116263" cy="604837"/>
          </a:xfrm>
          <a:prstGeom prst="roundRect">
            <a:avLst>
              <a:gd name="adj" fmla="val 0"/>
            </a:avLst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1524000" y="4908550"/>
            <a:ext cx="401796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8207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8207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8207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8207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8207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V        </a:t>
            </a:r>
            <a:r>
              <a:rPr kumimoji="0" lang="en-US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G/r, G/w, G/own</a:t>
            </a:r>
          </a:p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00332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Relations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1288"/>
            <a:ext cx="9144000" cy="3902075"/>
          </a:xfrm>
        </p:spPr>
        <p:txBody>
          <a:bodyPr/>
          <a:lstStyle/>
          <a:p>
            <a:pPr lvl="1" eaLnBrk="1" hangingPunct="1">
              <a:buClr>
                <a:srgbClr val="000000"/>
              </a:buClr>
              <a:buSzPct val="70000"/>
            </a:pPr>
            <a:r>
              <a:rPr lang="en-US" altLang="en-US" sz="1900" dirty="0">
                <a:solidFill>
                  <a:srgbClr val="000000"/>
                </a:solidFill>
                <a:latin typeface="Arial" panose="020B0604020202020204" pitchFamily="34" charset="0"/>
              </a:rPr>
              <a:t>A table with fields</a:t>
            </a:r>
          </a:p>
          <a:p>
            <a:pPr lvl="1" eaLnBrk="1" hangingPunct="1">
              <a:buClr>
                <a:srgbClr val="000000"/>
              </a:buClr>
              <a:buSzPct val="70000"/>
            </a:pP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Not possible to store in main memory because number of subjects(objects) is typically large </a:t>
            </a:r>
          </a:p>
          <a:p>
            <a:pPr lvl="1" eaLnBrk="1" hangingPunct="1">
              <a:buClr>
                <a:srgbClr val="000000"/>
              </a:buClr>
              <a:buSzPct val="70000"/>
            </a:pP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Inefficient to store privileges on public documents</a:t>
            </a:r>
          </a:p>
          <a:p>
            <a:pPr lvl="1" eaLnBrk="1" hangingPunct="1">
              <a:buClr>
                <a:srgbClr val="000000"/>
              </a:buClr>
              <a:buSzPct val="70000"/>
            </a:pP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Can find neither all the objects that can be accessed by a subject, nor all subjects that are allowed to access an object</a:t>
            </a:r>
          </a:p>
          <a:p>
            <a:pPr eaLnBrk="1" hangingPunct="1"/>
            <a:endParaRPr lang="en-US" altLang="en-US" sz="2000" dirty="0"/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2493963" y="3832225"/>
            <a:ext cx="4887912" cy="265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8207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8207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8207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8207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Subject	      Access          Object</a:t>
            </a:r>
          </a:p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U 		 r		F</a:t>
            </a:r>
          </a:p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U		 w 		F</a:t>
            </a:r>
          </a:p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U 		own		F</a:t>
            </a:r>
          </a:p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U 		r 		G</a:t>
            </a:r>
          </a:p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V 		r 		G</a:t>
            </a:r>
          </a:p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V 		w 		G</a:t>
            </a:r>
          </a:p>
          <a:p>
            <a:pPr marL="0" marR="0" lvl="0" indent="0" algn="l" defTabSz="8207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V 		own 		G</a:t>
            </a:r>
          </a:p>
        </p:txBody>
      </p:sp>
    </p:spTree>
    <p:extLst>
      <p:ext uri="{BB962C8B-B14F-4D97-AF65-F5344CB8AC3E}">
        <p14:creationId xmlns:p14="http://schemas.microsoft.com/office/powerpoint/2010/main" val="2214087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ACLs versus Capabilities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925" y="1612900"/>
            <a:ext cx="8174038" cy="4624412"/>
          </a:xfrm>
        </p:spPr>
        <p:txBody>
          <a:bodyPr/>
          <a:lstStyle/>
          <a:p>
            <a:pPr eaLnBrk="1" hangingPunct="1"/>
            <a:r>
              <a:rPr lang="en-US" altLang="en-US" sz="2400" dirty="0">
                <a:latin typeface="Arial" panose="020B0604020202020204" pitchFamily="34" charset="0"/>
              </a:rPr>
              <a:t>Access Review and Revocation</a:t>
            </a:r>
          </a:p>
          <a:p>
            <a:pPr lvl="1" eaLnBrk="1" hangingPunct="1"/>
            <a:r>
              <a:rPr lang="en-US" altLang="en-US" dirty="0">
                <a:latin typeface="Arial" panose="020B0604020202020204" pitchFamily="34" charset="0"/>
              </a:rPr>
              <a:t>ACLs provide for superior access review and revocation on a per-object basis</a:t>
            </a:r>
          </a:p>
          <a:p>
            <a:pPr lvl="1" eaLnBrk="1" hangingPunct="1"/>
            <a:r>
              <a:rPr lang="en-US" altLang="en-US" dirty="0">
                <a:latin typeface="Arial" panose="020B0604020202020204" pitchFamily="34" charset="0"/>
              </a:rPr>
              <a:t>Capabilities provide for superior access review and revocation on a per-subject basis</a:t>
            </a:r>
          </a:p>
          <a:p>
            <a:pPr eaLnBrk="1" hangingPunct="1"/>
            <a:r>
              <a:rPr lang="en-US" altLang="en-US" sz="2400" dirty="0">
                <a:latin typeface="Arial" panose="020B0604020202020204" pitchFamily="34" charset="0"/>
              </a:rPr>
              <a:t>The per-object basis usually wins out so most operating systems protect files by means of ACLs</a:t>
            </a:r>
          </a:p>
          <a:p>
            <a:pPr eaLnBrk="1" hangingPunct="1"/>
            <a:r>
              <a:rPr lang="en-US" altLang="en-US" sz="2400" dirty="0">
                <a:latin typeface="Arial" panose="020B0604020202020204" pitchFamily="34" charset="0"/>
              </a:rPr>
              <a:t>Many operating systems use an abbreviated form of ACLs with just three entries</a:t>
            </a:r>
          </a:p>
          <a:p>
            <a:pPr lvl="1" eaLnBrk="1" hangingPunct="1"/>
            <a:r>
              <a:rPr lang="en-US" altLang="en-US" dirty="0">
                <a:latin typeface="Arial" panose="020B0604020202020204" pitchFamily="34" charset="0"/>
              </a:rPr>
              <a:t>owner</a:t>
            </a:r>
          </a:p>
          <a:p>
            <a:pPr lvl="1" eaLnBrk="1" hangingPunct="1"/>
            <a:r>
              <a:rPr lang="en-US" altLang="en-US" dirty="0">
                <a:latin typeface="Arial" panose="020B0604020202020204" pitchFamily="34" charset="0"/>
              </a:rPr>
              <a:t>group</a:t>
            </a:r>
          </a:p>
          <a:p>
            <a:pPr lvl="1" eaLnBrk="1" hangingPunct="1"/>
            <a:r>
              <a:rPr lang="en-US" altLang="en-US" dirty="0">
                <a:latin typeface="Arial" panose="020B0604020202020204" pitchFamily="34" charset="0"/>
              </a:rPr>
              <a:t>other</a:t>
            </a:r>
          </a:p>
        </p:txBody>
      </p:sp>
    </p:spTree>
    <p:extLst>
      <p:ext uri="{BB962C8B-B14F-4D97-AF65-F5344CB8AC3E}">
        <p14:creationId xmlns:p14="http://schemas.microsoft.com/office/powerpoint/2010/main" val="378515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" charset="-128"/>
                <a:cs typeface="ＭＳ Ｐゴシック" pitchFamily="-1" charset="-128"/>
              </a:rPr>
              <a:t>UNIX File </a:t>
            </a:r>
            <a:r>
              <a:rPr kumimoji="1" lang="en-GB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" charset="-128"/>
                <a:cs typeface="ＭＳ Ｐゴシック" pitchFamily="-1" charset="-128"/>
              </a:rPr>
              <a:t>Access Control</a:t>
            </a:r>
            <a:endParaRPr kumimoji="1" lang="en-US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-1" charset="-128"/>
              <a:cs typeface="ＭＳ Ｐゴシック" pitchFamily="-1" charset="-12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8482259"/>
              </p:ext>
            </p:extLst>
          </p:nvPr>
        </p:nvGraphicFramePr>
        <p:xfrm>
          <a:off x="457200" y="16002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8132" name="TextBox 4"/>
          <p:cNvSpPr txBox="1">
            <a:spLocks noChangeArrowheads="1"/>
          </p:cNvSpPr>
          <p:nvPr/>
        </p:nvSpPr>
        <p:spPr bwMode="auto">
          <a:xfrm>
            <a:off x="9013825" y="403225"/>
            <a:ext cx="1857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DAC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8" y="1524000"/>
            <a:ext cx="8228012" cy="4533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Advantages: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Flexibility in terms of policy specification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Supported by all OS and DBMS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Inherent Weaknesses of DAC: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No information flow 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Unrestricted DAC allows information from an object which can be read by a subject to be written to any other object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Suppose our users are trusted not to do this deliberately. It is still possible for Trojan Horses to copy information from one object to another.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A Trojan Horse is rogue software installed, perhaps unwittingly, by duly authorized users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A Trojan Horse does what a user expects it to do, but in addition exploits the user's legitimate privileges to cause a security breach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15322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100">
                <a:solidFill>
                  <a:srgbClr val="000000"/>
                </a:solidFill>
                <a:latin typeface="Arial" panose="020B0604020202020204" pitchFamily="34" charset="0"/>
              </a:rPr>
              <a:t>Mandatory Access Control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000" dirty="0">
                <a:latin typeface="Arial" panose="020B0604020202020204" pitchFamily="34" charset="0"/>
              </a:rPr>
              <a:t>Mandatory access controls (MAC) restrict the access of subjects to objects on the basis of security labels</a:t>
            </a:r>
            <a:endParaRPr lang="en-US" altLang="en-US" dirty="0"/>
          </a:p>
          <a:p>
            <a:pPr eaLnBrk="1" hangingPunct="1">
              <a:buClr>
                <a:srgbClr val="000000"/>
              </a:buClr>
              <a:buSzPct val="70000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Assign security level to all data </a:t>
            </a:r>
          </a:p>
          <a:p>
            <a:pPr eaLnBrk="1" hangingPunct="1">
              <a:buClr>
                <a:srgbClr val="000000"/>
              </a:buClr>
              <a:buSzPct val="70000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Assign security clearance to each user</a:t>
            </a:r>
          </a:p>
          <a:p>
            <a:pPr eaLnBrk="1" hangingPunct="1">
              <a:buClr>
                <a:srgbClr val="000000"/>
              </a:buClr>
              <a:buSzPct val="70000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The system must make sure that all users have access to only those data for which they have a clearance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33806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1950" y="627063"/>
            <a:ext cx="8696325" cy="1042987"/>
          </a:xfrm>
          <a:noFill/>
        </p:spPr>
        <p:txBody>
          <a:bodyPr lIns="0" tIns="0" rIns="0" bIns="0" anchor="ctr"/>
          <a:lstStyle/>
          <a:p>
            <a:pPr marL="0" indent="0" algn="ctr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300">
                <a:solidFill>
                  <a:srgbClr val="000000"/>
                </a:solidFill>
                <a:latin typeface="Arial" panose="020B0604020202020204" pitchFamily="34" charset="0"/>
              </a:rPr>
              <a:t>The Military Lattice</a:t>
            </a:r>
            <a:endParaRPr lang="en-US" altLang="en-US"/>
          </a:p>
        </p:txBody>
      </p:sp>
      <p:sp>
        <p:nvSpPr>
          <p:cNvPr id="69635" name="Text Box 4"/>
          <p:cNvSpPr txBox="1">
            <a:spLocks noChangeArrowheads="1"/>
          </p:cNvSpPr>
          <p:nvPr/>
        </p:nvSpPr>
        <p:spPr bwMode="auto">
          <a:xfrm>
            <a:off x="974725" y="3170238"/>
            <a:ext cx="846138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Top Secret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9636" name="Text Box 5"/>
          <p:cNvSpPr txBox="1">
            <a:spLocks noChangeArrowheads="1"/>
          </p:cNvSpPr>
          <p:nvPr/>
        </p:nvSpPr>
        <p:spPr bwMode="auto">
          <a:xfrm>
            <a:off x="955675" y="3757613"/>
            <a:ext cx="933450" cy="101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Secret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Confidential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Unclassified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26" name="Line 6"/>
          <p:cNvSpPr>
            <a:spLocks noChangeShapeType="1"/>
          </p:cNvSpPr>
          <p:nvPr/>
        </p:nvSpPr>
        <p:spPr bwMode="auto">
          <a:xfrm>
            <a:off x="1273175" y="3954463"/>
            <a:ext cx="0" cy="12700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27" name="Line 7"/>
          <p:cNvSpPr>
            <a:spLocks noChangeShapeType="1"/>
          </p:cNvSpPr>
          <p:nvPr/>
        </p:nvSpPr>
        <p:spPr bwMode="auto">
          <a:xfrm>
            <a:off x="1293813" y="3441700"/>
            <a:ext cx="0" cy="301625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28" name="Line 8"/>
          <p:cNvSpPr>
            <a:spLocks noChangeShapeType="1"/>
          </p:cNvSpPr>
          <p:nvPr/>
        </p:nvSpPr>
        <p:spPr bwMode="auto">
          <a:xfrm>
            <a:off x="1282700" y="4397375"/>
            <a:ext cx="0" cy="19685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9640" name="Text Box 9"/>
          <p:cNvSpPr txBox="1">
            <a:spLocks noChangeArrowheads="1"/>
          </p:cNvSpPr>
          <p:nvPr/>
        </p:nvSpPr>
        <p:spPr bwMode="auto">
          <a:xfrm>
            <a:off x="347663" y="1858963"/>
            <a:ext cx="27082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Hierarchical Classes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9641" name="Text Box 10"/>
          <p:cNvSpPr txBox="1">
            <a:spLocks noChangeArrowheads="1"/>
          </p:cNvSpPr>
          <p:nvPr/>
        </p:nvSpPr>
        <p:spPr bwMode="auto">
          <a:xfrm>
            <a:off x="4256088" y="1982788"/>
            <a:ext cx="4052887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Categories and Compartments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9642" name="Text Box 11"/>
          <p:cNvSpPr txBox="1">
            <a:spLocks noChangeArrowheads="1"/>
          </p:cNvSpPr>
          <p:nvPr/>
        </p:nvSpPr>
        <p:spPr bwMode="auto">
          <a:xfrm>
            <a:off x="2787650" y="2984500"/>
            <a:ext cx="6529388" cy="296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                         {ARMY, NUCLEAR, CRYPTO}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{ARMY, NUCLEAR}                {ARMY,CRYPTO}               {NUCLEAR,CRYPTO} 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{ARMY}  			       {NUCLEAR}                               {CRYPTO}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731838" marR="0" lvl="2" indent="8890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                                    </a:t>
            </a:r>
          </a:p>
          <a:p>
            <a:pPr marL="731838" marR="0" lvl="2" indent="8890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lang="en-US" altLang="en-US" sz="1300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</a:t>
            </a:r>
            <a:r>
              <a: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{ }</a:t>
            </a: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32" name="Line 12"/>
          <p:cNvSpPr>
            <a:spLocks noChangeShapeType="1"/>
          </p:cNvSpPr>
          <p:nvPr/>
        </p:nvSpPr>
        <p:spPr bwMode="auto">
          <a:xfrm>
            <a:off x="3529013" y="4087813"/>
            <a:ext cx="0" cy="73660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33" name="Line 13"/>
          <p:cNvSpPr>
            <a:spLocks noChangeShapeType="1"/>
          </p:cNvSpPr>
          <p:nvPr/>
        </p:nvSpPr>
        <p:spPr bwMode="auto">
          <a:xfrm>
            <a:off x="5576888" y="5119688"/>
            <a:ext cx="0" cy="55245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34" name="Line 14"/>
          <p:cNvSpPr>
            <a:spLocks noChangeShapeType="1"/>
          </p:cNvSpPr>
          <p:nvPr/>
        </p:nvSpPr>
        <p:spPr bwMode="auto">
          <a:xfrm flipH="1">
            <a:off x="5691188" y="5137150"/>
            <a:ext cx="1968500" cy="55245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35" name="Line 15"/>
          <p:cNvSpPr>
            <a:spLocks noChangeShapeType="1"/>
          </p:cNvSpPr>
          <p:nvPr/>
        </p:nvSpPr>
        <p:spPr bwMode="auto">
          <a:xfrm>
            <a:off x="3717925" y="5173663"/>
            <a:ext cx="1800225" cy="534987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36" name="Line 16"/>
          <p:cNvSpPr>
            <a:spLocks noChangeShapeType="1"/>
          </p:cNvSpPr>
          <p:nvPr/>
        </p:nvSpPr>
        <p:spPr bwMode="auto">
          <a:xfrm flipH="1">
            <a:off x="3587750" y="3168650"/>
            <a:ext cx="1978025" cy="598488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37" name="Line 17"/>
          <p:cNvSpPr>
            <a:spLocks noChangeShapeType="1"/>
          </p:cNvSpPr>
          <p:nvPr/>
        </p:nvSpPr>
        <p:spPr bwMode="auto">
          <a:xfrm>
            <a:off x="5500688" y="3184525"/>
            <a:ext cx="1958975" cy="569913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38" name="Line 18"/>
          <p:cNvSpPr>
            <a:spLocks noChangeShapeType="1"/>
          </p:cNvSpPr>
          <p:nvPr/>
        </p:nvSpPr>
        <p:spPr bwMode="auto">
          <a:xfrm flipV="1">
            <a:off x="3548063" y="3994150"/>
            <a:ext cx="2084387" cy="811213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39" name="Line 19"/>
          <p:cNvSpPr>
            <a:spLocks noChangeShapeType="1"/>
          </p:cNvSpPr>
          <p:nvPr/>
        </p:nvSpPr>
        <p:spPr bwMode="auto">
          <a:xfrm>
            <a:off x="5595938" y="4013200"/>
            <a:ext cx="2232025" cy="75565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40" name="Line 20"/>
          <p:cNvSpPr>
            <a:spLocks noChangeShapeType="1"/>
          </p:cNvSpPr>
          <p:nvPr/>
        </p:nvSpPr>
        <p:spPr bwMode="auto">
          <a:xfrm flipV="1">
            <a:off x="5614988" y="4030663"/>
            <a:ext cx="2228850" cy="792162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41" name="Line 21"/>
          <p:cNvSpPr>
            <a:spLocks noChangeShapeType="1"/>
          </p:cNvSpPr>
          <p:nvPr/>
        </p:nvSpPr>
        <p:spPr bwMode="auto">
          <a:xfrm>
            <a:off x="7864475" y="4030663"/>
            <a:ext cx="1588" cy="758825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42" name="Line 22"/>
          <p:cNvSpPr>
            <a:spLocks noChangeShapeType="1"/>
          </p:cNvSpPr>
          <p:nvPr/>
        </p:nvSpPr>
        <p:spPr bwMode="auto">
          <a:xfrm>
            <a:off x="3548063" y="4087813"/>
            <a:ext cx="2082800" cy="73660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43" name="Line 23"/>
          <p:cNvSpPr>
            <a:spLocks noChangeShapeType="1"/>
          </p:cNvSpPr>
          <p:nvPr/>
        </p:nvSpPr>
        <p:spPr bwMode="auto">
          <a:xfrm>
            <a:off x="5557838" y="3368675"/>
            <a:ext cx="0" cy="369888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984862"/>
      </p:ext>
    </p:extLst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687388"/>
            <a:ext cx="8697912" cy="1042987"/>
          </a:xfrm>
          <a:noFill/>
        </p:spPr>
        <p:txBody>
          <a:bodyPr lIns="0" tIns="0" rIns="0" bIns="0" anchor="ctr"/>
          <a:lstStyle/>
          <a:p>
            <a:pPr marL="0" indent="0" algn="ctr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300">
                <a:solidFill>
                  <a:srgbClr val="000000"/>
                </a:solidFill>
                <a:latin typeface="Arial" panose="020B0604020202020204" pitchFamily="34" charset="0"/>
              </a:rPr>
              <a:t>Lattice Structures</a:t>
            </a:r>
            <a:endParaRPr lang="en-US" altLang="en-US"/>
          </a:p>
        </p:txBody>
      </p:sp>
      <p:sp>
        <p:nvSpPr>
          <p:cNvPr id="70659" name="Text Box 4"/>
          <p:cNvSpPr txBox="1">
            <a:spLocks noChangeArrowheads="1"/>
          </p:cNvSpPr>
          <p:nvPr/>
        </p:nvSpPr>
        <p:spPr bwMode="auto">
          <a:xfrm>
            <a:off x="1076325" y="2263775"/>
            <a:ext cx="233363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5349" name="Line 5"/>
          <p:cNvSpPr>
            <a:spLocks noChangeShapeType="1"/>
          </p:cNvSpPr>
          <p:nvPr/>
        </p:nvSpPr>
        <p:spPr bwMode="auto">
          <a:xfrm>
            <a:off x="1074738" y="2535238"/>
            <a:ext cx="0" cy="303212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0661" name="Text Box 6"/>
          <p:cNvSpPr txBox="1">
            <a:spLocks noChangeArrowheads="1"/>
          </p:cNvSpPr>
          <p:nvPr/>
        </p:nvSpPr>
        <p:spPr bwMode="auto">
          <a:xfrm>
            <a:off x="1058863" y="2851150"/>
            <a:ext cx="125412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0662" name="Text Box 7"/>
          <p:cNvSpPr txBox="1">
            <a:spLocks noChangeArrowheads="1"/>
          </p:cNvSpPr>
          <p:nvPr/>
        </p:nvSpPr>
        <p:spPr bwMode="auto">
          <a:xfrm>
            <a:off x="3238500" y="3613150"/>
            <a:ext cx="17081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TS, {A,B}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0663" name="Text Box 8"/>
          <p:cNvSpPr txBox="1">
            <a:spLocks noChangeArrowheads="1"/>
          </p:cNvSpPr>
          <p:nvPr/>
        </p:nvSpPr>
        <p:spPr bwMode="auto">
          <a:xfrm>
            <a:off x="3598863" y="2874963"/>
            <a:ext cx="17081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{A}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0664" name="Text Box 9"/>
          <p:cNvSpPr txBox="1">
            <a:spLocks noChangeArrowheads="1"/>
          </p:cNvSpPr>
          <p:nvPr/>
        </p:nvSpPr>
        <p:spPr bwMode="auto">
          <a:xfrm>
            <a:off x="4849813" y="2840038"/>
            <a:ext cx="1708150" cy="32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{B}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0665" name="Text Box 10"/>
          <p:cNvSpPr txBox="1">
            <a:spLocks noChangeArrowheads="1"/>
          </p:cNvSpPr>
          <p:nvPr/>
        </p:nvSpPr>
        <p:spPr bwMode="auto">
          <a:xfrm>
            <a:off x="4375150" y="3338513"/>
            <a:ext cx="1709738" cy="32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{ }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5355" name="Line 11"/>
          <p:cNvSpPr>
            <a:spLocks noChangeShapeType="1"/>
          </p:cNvSpPr>
          <p:nvPr/>
        </p:nvSpPr>
        <p:spPr bwMode="auto">
          <a:xfrm flipH="1">
            <a:off x="3897313" y="2500313"/>
            <a:ext cx="474662" cy="331787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5356" name="Line 12"/>
          <p:cNvSpPr>
            <a:spLocks noChangeShapeType="1"/>
          </p:cNvSpPr>
          <p:nvPr/>
        </p:nvSpPr>
        <p:spPr bwMode="auto">
          <a:xfrm>
            <a:off x="4373563" y="2498725"/>
            <a:ext cx="601662" cy="265113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5357" name="Line 13"/>
          <p:cNvSpPr>
            <a:spLocks noChangeShapeType="1"/>
          </p:cNvSpPr>
          <p:nvPr/>
        </p:nvSpPr>
        <p:spPr bwMode="auto">
          <a:xfrm>
            <a:off x="3916363" y="3089275"/>
            <a:ext cx="361950" cy="239713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5358" name="Line 14"/>
          <p:cNvSpPr>
            <a:spLocks noChangeShapeType="1"/>
          </p:cNvSpPr>
          <p:nvPr/>
        </p:nvSpPr>
        <p:spPr bwMode="auto">
          <a:xfrm flipH="1">
            <a:off x="4579938" y="3162300"/>
            <a:ext cx="360362" cy="204788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0670" name="Text Box 15"/>
          <p:cNvSpPr txBox="1">
            <a:spLocks noChangeArrowheads="1"/>
          </p:cNvSpPr>
          <p:nvPr/>
        </p:nvSpPr>
        <p:spPr bwMode="auto">
          <a:xfrm>
            <a:off x="452438" y="1636713"/>
            <a:ext cx="2706687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Hierarchical Classes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0671" name="Text Box 16"/>
          <p:cNvSpPr txBox="1">
            <a:spLocks noChangeArrowheads="1"/>
          </p:cNvSpPr>
          <p:nvPr/>
        </p:nvSpPr>
        <p:spPr bwMode="auto">
          <a:xfrm>
            <a:off x="4754563" y="1601788"/>
            <a:ext cx="4052887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Categories and Compartments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0672" name="Text Box 17"/>
          <p:cNvSpPr txBox="1">
            <a:spLocks noChangeArrowheads="1"/>
          </p:cNvSpPr>
          <p:nvPr/>
        </p:nvSpPr>
        <p:spPr bwMode="auto">
          <a:xfrm>
            <a:off x="2517775" y="4221163"/>
            <a:ext cx="17081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TS, {A}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0673" name="Text Box 18"/>
          <p:cNvSpPr txBox="1">
            <a:spLocks noChangeArrowheads="1"/>
          </p:cNvSpPr>
          <p:nvPr/>
        </p:nvSpPr>
        <p:spPr bwMode="auto">
          <a:xfrm>
            <a:off x="4167188" y="4257675"/>
            <a:ext cx="170656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TS, {B}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5363" name="Line 19"/>
          <p:cNvSpPr>
            <a:spLocks noChangeShapeType="1"/>
          </p:cNvSpPr>
          <p:nvPr/>
        </p:nvSpPr>
        <p:spPr bwMode="auto">
          <a:xfrm flipH="1">
            <a:off x="2798763" y="3883025"/>
            <a:ext cx="623887" cy="312738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5364" name="Line 20"/>
          <p:cNvSpPr>
            <a:spLocks noChangeShapeType="1"/>
          </p:cNvSpPr>
          <p:nvPr/>
        </p:nvSpPr>
        <p:spPr bwMode="auto">
          <a:xfrm>
            <a:off x="3481388" y="3917950"/>
            <a:ext cx="606425" cy="277813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5365" name="Line 21"/>
          <p:cNvSpPr>
            <a:spLocks noChangeShapeType="1"/>
          </p:cNvSpPr>
          <p:nvPr/>
        </p:nvSpPr>
        <p:spPr bwMode="auto">
          <a:xfrm>
            <a:off x="2760663" y="4452938"/>
            <a:ext cx="757237" cy="423862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5366" name="Line 22"/>
          <p:cNvSpPr>
            <a:spLocks noChangeShapeType="1"/>
          </p:cNvSpPr>
          <p:nvPr/>
        </p:nvSpPr>
        <p:spPr bwMode="auto">
          <a:xfrm flipV="1">
            <a:off x="3460750" y="4471988"/>
            <a:ext cx="703263" cy="38735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0678" name="Text Box 23"/>
          <p:cNvSpPr txBox="1">
            <a:spLocks noChangeArrowheads="1"/>
          </p:cNvSpPr>
          <p:nvPr/>
        </p:nvSpPr>
        <p:spPr bwMode="auto">
          <a:xfrm>
            <a:off x="3276600" y="4903788"/>
            <a:ext cx="170656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TS, {}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0679" name="Text Box 24"/>
          <p:cNvSpPr txBox="1">
            <a:spLocks noChangeArrowheads="1"/>
          </p:cNvSpPr>
          <p:nvPr/>
        </p:nvSpPr>
        <p:spPr bwMode="auto">
          <a:xfrm>
            <a:off x="3995738" y="5214938"/>
            <a:ext cx="170973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S, {A,B}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0680" name="Text Box 25"/>
          <p:cNvSpPr txBox="1">
            <a:spLocks noChangeArrowheads="1"/>
          </p:cNvSpPr>
          <p:nvPr/>
        </p:nvSpPr>
        <p:spPr bwMode="auto">
          <a:xfrm>
            <a:off x="3143250" y="5749925"/>
            <a:ext cx="170656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S, {A}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5370" name="Line 26"/>
          <p:cNvSpPr>
            <a:spLocks noChangeShapeType="1"/>
          </p:cNvSpPr>
          <p:nvPr/>
        </p:nvSpPr>
        <p:spPr bwMode="auto">
          <a:xfrm flipH="1">
            <a:off x="3422650" y="5411788"/>
            <a:ext cx="627063" cy="31115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5371" name="Line 27"/>
          <p:cNvSpPr>
            <a:spLocks noChangeShapeType="1"/>
          </p:cNvSpPr>
          <p:nvPr/>
        </p:nvSpPr>
        <p:spPr bwMode="auto">
          <a:xfrm>
            <a:off x="4106863" y="5446713"/>
            <a:ext cx="606425" cy="276225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5372" name="Line 28"/>
          <p:cNvSpPr>
            <a:spLocks noChangeShapeType="1"/>
          </p:cNvSpPr>
          <p:nvPr/>
        </p:nvSpPr>
        <p:spPr bwMode="auto">
          <a:xfrm>
            <a:off x="3386138" y="5981700"/>
            <a:ext cx="758825" cy="422275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5373" name="Line 29"/>
          <p:cNvSpPr>
            <a:spLocks noChangeShapeType="1"/>
          </p:cNvSpPr>
          <p:nvPr/>
        </p:nvSpPr>
        <p:spPr bwMode="auto">
          <a:xfrm flipV="1">
            <a:off x="4086225" y="6000750"/>
            <a:ext cx="701675" cy="38735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0685" name="Text Box 30"/>
          <p:cNvSpPr txBox="1">
            <a:spLocks noChangeArrowheads="1"/>
          </p:cNvSpPr>
          <p:nvPr/>
        </p:nvSpPr>
        <p:spPr bwMode="auto">
          <a:xfrm>
            <a:off x="3881438" y="6396038"/>
            <a:ext cx="170973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S, {}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0686" name="Text Box 31"/>
          <p:cNvSpPr txBox="1">
            <a:spLocks noChangeArrowheads="1"/>
          </p:cNvSpPr>
          <p:nvPr/>
        </p:nvSpPr>
        <p:spPr bwMode="auto">
          <a:xfrm>
            <a:off x="4772025" y="5748338"/>
            <a:ext cx="170973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S, {B}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5376" name="Line 32"/>
          <p:cNvSpPr>
            <a:spLocks noChangeShapeType="1"/>
          </p:cNvSpPr>
          <p:nvPr/>
        </p:nvSpPr>
        <p:spPr bwMode="auto">
          <a:xfrm>
            <a:off x="2667000" y="4508500"/>
            <a:ext cx="566738" cy="1160463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5377" name="Line 33"/>
          <p:cNvSpPr>
            <a:spLocks noChangeShapeType="1"/>
          </p:cNvSpPr>
          <p:nvPr/>
        </p:nvSpPr>
        <p:spPr bwMode="auto">
          <a:xfrm>
            <a:off x="4410075" y="4527550"/>
            <a:ext cx="511175" cy="1141413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5378" name="Line 34"/>
          <p:cNvSpPr>
            <a:spLocks noChangeShapeType="1"/>
          </p:cNvSpPr>
          <p:nvPr/>
        </p:nvSpPr>
        <p:spPr bwMode="auto">
          <a:xfrm>
            <a:off x="3481388" y="4876800"/>
            <a:ext cx="606425" cy="1400175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5379" name="Line 35"/>
          <p:cNvSpPr>
            <a:spLocks noChangeShapeType="1"/>
          </p:cNvSpPr>
          <p:nvPr/>
        </p:nvSpPr>
        <p:spPr bwMode="auto">
          <a:xfrm>
            <a:off x="3406775" y="3917950"/>
            <a:ext cx="790575" cy="128905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0691" name="Text Box 36"/>
          <p:cNvSpPr txBox="1">
            <a:spLocks noChangeArrowheads="1"/>
          </p:cNvSpPr>
          <p:nvPr/>
        </p:nvSpPr>
        <p:spPr bwMode="auto">
          <a:xfrm>
            <a:off x="5246688" y="3940175"/>
            <a:ext cx="2706687" cy="6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Hierarchical Classes</a:t>
            </a:r>
          </a:p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with compartments</a:t>
            </a:r>
          </a:p>
          <a:p>
            <a:pPr>
              <a:spcBef>
                <a:spcPct val="0"/>
              </a:spcBef>
              <a:buNone/>
              <a:defRPr/>
            </a:pPr>
            <a:endParaRPr lang="en-US" altLang="en-US" sz="21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0692" name="Text Box 37"/>
          <p:cNvSpPr txBox="1">
            <a:spLocks noChangeArrowheads="1"/>
          </p:cNvSpPr>
          <p:nvPr/>
        </p:nvSpPr>
        <p:spPr bwMode="auto">
          <a:xfrm>
            <a:off x="4186238" y="2195513"/>
            <a:ext cx="1708150" cy="32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365125" indent="444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31838" indent="889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{A,B}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949366"/>
      </p:ext>
    </p:extLst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04813" y="506413"/>
            <a:ext cx="8697912" cy="1041400"/>
          </a:xfrm>
          <a:noFill/>
        </p:spPr>
        <p:txBody>
          <a:bodyPr lIns="0" tIns="0" rIns="0" bIns="0" anchor="ctr"/>
          <a:lstStyle/>
          <a:p>
            <a:pPr marL="0" indent="0" algn="ctr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300">
                <a:solidFill>
                  <a:srgbClr val="000000"/>
                </a:solidFill>
                <a:latin typeface="Arial" panose="020B0604020202020204" pitchFamily="34" charset="0"/>
              </a:rPr>
              <a:t>Lattice Models</a:t>
            </a:r>
            <a:endParaRPr lang="en-US" altLang="en-US"/>
          </a:p>
        </p:txBody>
      </p:sp>
      <p:sp>
        <p:nvSpPr>
          <p:cNvPr id="72707" name="Text Box 5"/>
          <p:cNvSpPr txBox="1">
            <a:spLocks noChangeArrowheads="1"/>
          </p:cNvSpPr>
          <p:nvPr/>
        </p:nvSpPr>
        <p:spPr bwMode="auto">
          <a:xfrm>
            <a:off x="404813" y="1535113"/>
            <a:ext cx="8415659" cy="5062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88913" indent="-188913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35013" indent="-32543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471613" indent="-633413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574800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76400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1336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908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480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5052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Bell-</a:t>
            </a: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LaPadula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Model</a:t>
            </a:r>
          </a:p>
          <a:p>
            <a:pPr marL="735013" marR="0" lvl="1" indent="-325438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Stated in terms of subjects and objects</a:t>
            </a:r>
          </a:p>
          <a:p>
            <a:pPr marL="735013" marR="0" lvl="1" indent="-325438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Every object is assigned a classification and every subject a clearance</a:t>
            </a:r>
          </a:p>
          <a:p>
            <a:pPr marL="735013" marR="0" lvl="1" indent="-325438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lang="en-US" altLang="en-US" sz="2100" dirty="0">
                <a:solidFill>
                  <a:srgbClr val="000000"/>
                </a:solidFill>
                <a:latin typeface="Arial" panose="020B0604020202020204" pitchFamily="34" charset="0"/>
              </a:rPr>
              <a:t>Classification and Clearance (denoted as L) both are comprised of hierarchical classes and compartments mentioned in the previous slides  </a:t>
            </a:r>
            <a:endParaRPr kumimoji="0" lang="en-US" altLang="en-US" sz="2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735013" marR="0" lvl="1" indent="-325438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BLP consists of two properties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471613" marR="0" lvl="2" indent="-6334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simple security property - A subject S is allowed to read an object  O if  L(S) is greater than or equal to L(O) (no read up)</a:t>
            </a:r>
          </a:p>
          <a:p>
            <a:pPr marL="1471613" marR="0" lvl="2" indent="-6334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*-property - S is allowed to write O if L(S) less than or equal to L(O) (no write down)     </a:t>
            </a:r>
          </a:p>
          <a:p>
            <a:pPr marL="1471613" marR="0" lvl="2" indent="-6334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Here greater and lesser are defined in terms of the “dominates” rule.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Why *-property?</a:t>
            </a:r>
          </a:p>
          <a:p>
            <a:pPr marL="735013" marR="0" lvl="1" indent="-325438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Recall the Trojan Horse Example</a:t>
            </a: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59BCF8-681E-5A81-6CB0-C01C30CA43BE}"/>
              </a:ext>
            </a:extLst>
          </p:cNvPr>
          <p:cNvGrpSpPr/>
          <p:nvPr/>
        </p:nvGrpSpPr>
        <p:grpSpPr>
          <a:xfrm>
            <a:off x="10882620" y="3828523"/>
            <a:ext cx="360" cy="360"/>
            <a:chOff x="10882620" y="3828523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257B8DAD-FF18-3800-F295-748174AA014B}"/>
                    </a:ext>
                  </a:extLst>
                </p14:cNvPr>
                <p14:cNvContentPartPr/>
                <p14:nvPr/>
              </p14:nvContentPartPr>
              <p14:xfrm>
                <a:off x="10882620" y="3828523"/>
                <a:ext cx="360" cy="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257B8DAD-FF18-3800-F295-748174AA014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873620" y="381988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CE9E49BF-BD0E-B35C-45B7-1BD6D67E2EFA}"/>
                    </a:ext>
                  </a:extLst>
                </p14:cNvPr>
                <p14:cNvContentPartPr/>
                <p14:nvPr/>
              </p14:nvContentPartPr>
              <p14:xfrm>
                <a:off x="10882620" y="3828523"/>
                <a:ext cx="360" cy="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CE9E49BF-BD0E-B35C-45B7-1BD6D67E2EF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873620" y="381988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75BAD118-0BD6-4141-90F8-0D2A97787F87}"/>
                    </a:ext>
                  </a:extLst>
                </p14:cNvPr>
                <p14:cNvContentPartPr/>
                <p14:nvPr/>
              </p14:nvContentPartPr>
              <p14:xfrm>
                <a:off x="10882620" y="3828523"/>
                <a:ext cx="360" cy="3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75BAD118-0BD6-4141-90F8-0D2A97787F8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873620" y="381988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69F46BF-1275-156C-0A61-DE86AB9DB036}"/>
                    </a:ext>
                  </a:extLst>
                </p14:cNvPr>
                <p14:cNvContentPartPr/>
                <p14:nvPr/>
              </p14:nvContentPartPr>
              <p14:xfrm>
                <a:off x="10882620" y="3828523"/>
                <a:ext cx="360" cy="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69F46BF-1275-156C-0A61-DE86AB9DB03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873620" y="381988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CA400568-DC5C-9731-A3B4-5D705C95F2EE}"/>
                  </a:ext>
                </a:extLst>
              </p14:cNvPr>
              <p14:cNvContentPartPr/>
              <p14:nvPr/>
            </p14:nvContentPartPr>
            <p14:xfrm>
              <a:off x="5363460" y="3094123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CA400568-DC5C-9731-A3B4-5D705C95F2EE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354820" y="3085123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74443388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Access Control - Basic Concepts</a:t>
            </a:r>
            <a:endParaRPr lang="it-IT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915400" cy="5334000"/>
          </a:xfrm>
        </p:spPr>
        <p:txBody>
          <a:bodyPr/>
          <a:lstStyle/>
          <a:p>
            <a:pPr eaLnBrk="1" hangingPunct="1"/>
            <a:r>
              <a:rPr lang="en-US" altLang="en-US" dirty="0"/>
              <a:t>An access control system </a:t>
            </a:r>
          </a:p>
          <a:p>
            <a:pPr lvl="1" eaLnBrk="1" hangingPunct="1"/>
            <a:r>
              <a:rPr lang="en-US" altLang="en-US" sz="1600" dirty="0"/>
              <a:t>regulates the operations that can be executed on data and resources to be protected</a:t>
            </a:r>
          </a:p>
          <a:p>
            <a:pPr lvl="1" eaLnBrk="1" hangingPunct="1"/>
            <a:r>
              <a:rPr lang="en-US" altLang="en-US" sz="1600" dirty="0"/>
              <a:t>Its goal is to control operations executed by subjects in order to prevent actions that could damage data and resources </a:t>
            </a:r>
            <a:endParaRPr lang="en-US" altLang="en-US" sz="1000" dirty="0"/>
          </a:p>
          <a:p>
            <a:pPr eaLnBrk="1" hangingPunct="1"/>
            <a:r>
              <a:rPr lang="en-US" altLang="en-US" dirty="0"/>
              <a:t>Access control is typically provided as part of the operating system and of the database management system (DBMS)</a:t>
            </a:r>
          </a:p>
          <a:p>
            <a:pPr eaLnBrk="1" hangingPunct="1"/>
            <a:r>
              <a:rPr lang="en-US" altLang="en-US" dirty="0"/>
              <a:t>A conceptual security model </a:t>
            </a: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provides means to describe the protection needs of an organization</a:t>
            </a: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provides a description of the system behavior</a:t>
            </a: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proves that the system satisfies some safety properties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Access control categories</a:t>
            </a: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Discretionary Access Control</a:t>
            </a: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Mandatory Access Control</a:t>
            </a: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Beyond DAC and MAC</a:t>
            </a:r>
          </a:p>
          <a:p>
            <a:pPr eaLnBrk="1" hangingPunct="1"/>
            <a:endParaRPr lang="en-US" altLang="en-US" dirty="0">
              <a:solidFill>
                <a:srgbClr val="000000"/>
              </a:solidFill>
            </a:endParaRPr>
          </a:p>
          <a:p>
            <a:pPr eaLnBrk="1" hangingPunct="1"/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6005348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04813" y="506413"/>
            <a:ext cx="8697912" cy="1041400"/>
          </a:xfrm>
          <a:noFill/>
        </p:spPr>
        <p:txBody>
          <a:bodyPr lIns="0" tIns="0" rIns="0" bIns="0" anchor="ctr"/>
          <a:lstStyle/>
          <a:p>
            <a:pPr marL="0" indent="0" algn="ctr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300" dirty="0">
                <a:solidFill>
                  <a:srgbClr val="000000"/>
                </a:solidFill>
                <a:latin typeface="Arial" panose="020B0604020202020204" pitchFamily="34" charset="0"/>
              </a:rPr>
              <a:t>Bell-</a:t>
            </a:r>
            <a:r>
              <a:rPr lang="en-US" altLang="en-US" sz="3300" dirty="0" err="1">
                <a:solidFill>
                  <a:srgbClr val="000000"/>
                </a:solidFill>
                <a:latin typeface="Arial" panose="020B0604020202020204" pitchFamily="34" charset="0"/>
              </a:rPr>
              <a:t>LaPadula</a:t>
            </a:r>
            <a:r>
              <a:rPr lang="en-US" altLang="en-US" sz="3300" dirty="0">
                <a:solidFill>
                  <a:srgbClr val="000000"/>
                </a:solidFill>
                <a:latin typeface="Arial" panose="020B0604020202020204" pitchFamily="34" charset="0"/>
              </a:rPr>
              <a:t> Model</a:t>
            </a:r>
            <a:endParaRPr lang="en-US" altLang="en-US" dirty="0"/>
          </a:p>
        </p:txBody>
      </p:sp>
      <p:sp>
        <p:nvSpPr>
          <p:cNvPr id="72707" name="Text Box 5"/>
          <p:cNvSpPr txBox="1">
            <a:spLocks noChangeArrowheads="1"/>
          </p:cNvSpPr>
          <p:nvPr/>
        </p:nvSpPr>
        <p:spPr bwMode="auto">
          <a:xfrm>
            <a:off x="708025" y="1535113"/>
            <a:ext cx="7751763" cy="463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88913" indent="-188913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35013" indent="-32543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471613" indent="-633413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574800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76400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1336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908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480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5052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Example</a:t>
            </a:r>
          </a:p>
          <a:p>
            <a:pPr lvl="1" indent="-188913" eaLnBrk="0" hangingPunct="0">
              <a:spcBef>
                <a:spcPct val="0"/>
              </a:spcBef>
              <a:buClr>
                <a:srgbClr val="000000"/>
              </a:buClr>
              <a:buSzPct val="46000"/>
              <a:buFont typeface="Monotype Sorts" pitchFamily="2" charset="2"/>
              <a:buChar char="l"/>
              <a:defRPr/>
            </a:pP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John has the clearance L(J) = &lt;TS,{B}&gt;</a:t>
            </a:r>
          </a:p>
          <a:p>
            <a:pPr lvl="1" indent="-188913" eaLnBrk="0" hangingPunct="0">
              <a:spcBef>
                <a:spcPct val="0"/>
              </a:spcBef>
              <a:buClr>
                <a:srgbClr val="000000"/>
              </a:buClr>
              <a:buSzPct val="46000"/>
              <a:buFont typeface="Monotype Sorts" pitchFamily="2" charset="2"/>
              <a:buChar char="l"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Harry has the clearance L(H) = &lt;S,{A,B}&gt;</a:t>
            </a:r>
          </a:p>
          <a:p>
            <a:pPr lvl="1" indent="-188913" eaLnBrk="0" hangingPunct="0">
              <a:spcBef>
                <a:spcPct val="0"/>
              </a:spcBef>
              <a:buClr>
                <a:srgbClr val="000000"/>
              </a:buClr>
              <a:buSzPct val="46000"/>
              <a:buFont typeface="Monotype Sorts" pitchFamily="2" charset="2"/>
              <a:buChar char="l"/>
              <a:defRPr/>
            </a:pP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File F1 has the classification L(F1) = &lt;S, {A}&gt;</a:t>
            </a:r>
          </a:p>
          <a:p>
            <a:pPr lvl="1" indent="-188913" eaLnBrk="0" hangingPunct="0">
              <a:spcBef>
                <a:spcPct val="0"/>
              </a:spcBef>
              <a:buClr>
                <a:srgbClr val="000000"/>
              </a:buClr>
              <a:buSzPct val="46000"/>
              <a:buFont typeface="Monotype Sorts" pitchFamily="2" charset="2"/>
              <a:buChar char="l"/>
              <a:defRPr/>
            </a:pP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File F2 has the classification L(F2) = &lt;S, {B}&gt;</a:t>
            </a:r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0" hangingPunct="0">
              <a:spcBef>
                <a:spcPct val="0"/>
              </a:spcBef>
              <a:buClr>
                <a:srgbClr val="000000"/>
              </a:buClr>
              <a:buSzPct val="46000"/>
              <a:buFont typeface="Monotype Sorts" pitchFamily="2" charset="2"/>
              <a:buChar char="l"/>
              <a:defRPr/>
            </a:pP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Which subject can read and write which object?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59BCF8-681E-5A81-6CB0-C01C30CA43BE}"/>
              </a:ext>
            </a:extLst>
          </p:cNvPr>
          <p:cNvGrpSpPr/>
          <p:nvPr/>
        </p:nvGrpSpPr>
        <p:grpSpPr>
          <a:xfrm>
            <a:off x="10882620" y="3828523"/>
            <a:ext cx="360" cy="360"/>
            <a:chOff x="10882620" y="3828523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257B8DAD-FF18-3800-F295-748174AA014B}"/>
                    </a:ext>
                  </a:extLst>
                </p14:cNvPr>
                <p14:cNvContentPartPr/>
                <p14:nvPr/>
              </p14:nvContentPartPr>
              <p14:xfrm>
                <a:off x="10882620" y="3828523"/>
                <a:ext cx="360" cy="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257B8DAD-FF18-3800-F295-748174AA014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873620" y="381988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CE9E49BF-BD0E-B35C-45B7-1BD6D67E2EFA}"/>
                    </a:ext>
                  </a:extLst>
                </p14:cNvPr>
                <p14:cNvContentPartPr/>
                <p14:nvPr/>
              </p14:nvContentPartPr>
              <p14:xfrm>
                <a:off x="10882620" y="3828523"/>
                <a:ext cx="360" cy="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CE9E49BF-BD0E-B35C-45B7-1BD6D67E2EF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873620" y="381988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75BAD118-0BD6-4141-90F8-0D2A97787F87}"/>
                    </a:ext>
                  </a:extLst>
                </p14:cNvPr>
                <p14:cNvContentPartPr/>
                <p14:nvPr/>
              </p14:nvContentPartPr>
              <p14:xfrm>
                <a:off x="10882620" y="3828523"/>
                <a:ext cx="360" cy="3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75BAD118-0BD6-4141-90F8-0D2A97787F8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873620" y="381988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69F46BF-1275-156C-0A61-DE86AB9DB036}"/>
                    </a:ext>
                  </a:extLst>
                </p14:cNvPr>
                <p14:cNvContentPartPr/>
                <p14:nvPr/>
              </p14:nvContentPartPr>
              <p14:xfrm>
                <a:off x="10882620" y="3828523"/>
                <a:ext cx="360" cy="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69F46BF-1275-156C-0A61-DE86AB9DB03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873620" y="381988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CA400568-DC5C-9731-A3B4-5D705C95F2EE}"/>
                  </a:ext>
                </a:extLst>
              </p14:cNvPr>
              <p14:cNvContentPartPr/>
              <p14:nvPr/>
            </p14:nvContentPartPr>
            <p14:xfrm>
              <a:off x="5363460" y="3094123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CA400568-DC5C-9731-A3B4-5D705C95F2EE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354820" y="3085123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19304641"/>
      </p:ext>
    </p:extLst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852488" y="1958975"/>
            <a:ext cx="7751762" cy="3008313"/>
          </a:xfrm>
          <a:noFill/>
        </p:spPr>
        <p:txBody>
          <a:bodyPr lIns="0" tIns="0" rIns="0" bIns="0"/>
          <a:lstStyle/>
          <a:p>
            <a:pPr marL="211138" indent="-211138" defTabSz="461963" eaLnBrk="1" hangingPunct="1">
              <a:spcBef>
                <a:spcPct val="0"/>
              </a:spcBef>
              <a:buClr>
                <a:srgbClr val="000000"/>
              </a:buClr>
              <a:buSzPct val="46000"/>
              <a:buFont typeface="Monotype Sorts" pitchFamily="2" charset="2"/>
              <a:buChar char="l"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Not limited to military environment, but appears in other domains as well</a:t>
            </a:r>
          </a:p>
          <a:p>
            <a:pPr marL="819150" lvl="1" indent="-361950" defTabSz="461963" eaLnBrk="1" hangingPunct="1">
              <a:spcBef>
                <a:spcPct val="0"/>
              </a:spcBef>
              <a:buClr>
                <a:srgbClr val="000000"/>
              </a:buClr>
              <a:buSzPct val="70000"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medical employees have the right to view patient records but cannot pass this right to non-medical employees</a:t>
            </a:r>
          </a:p>
          <a:p>
            <a:pPr marL="819150" lvl="1" indent="-361950" defTabSz="461963" eaLnBrk="1" hangingPunct="1">
              <a:spcBef>
                <a:spcPct val="0"/>
              </a:spcBef>
              <a:buClr>
                <a:srgbClr val="000000"/>
              </a:buClr>
              <a:buSzPct val="70000"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advisors cannot pass the right to look at student grades to other students</a:t>
            </a:r>
          </a:p>
          <a:p>
            <a:pPr marL="819150" lvl="1" indent="-361950" defTabSz="461963" eaLnBrk="1" hangingPunct="1">
              <a:spcBef>
                <a:spcPct val="0"/>
              </a:spcBef>
              <a:buClr>
                <a:srgbClr val="000000"/>
              </a:buClr>
              <a:buSzPct val="70000"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payroll officers cannot pass the right to look at employee salaries to other employees</a:t>
            </a:r>
            <a:endParaRPr lang="en-US" altLang="en-US"/>
          </a:p>
        </p:txBody>
      </p:sp>
      <p:sp>
        <p:nvSpPr>
          <p:cNvPr id="73731" name="Text Box 5"/>
          <p:cNvSpPr txBox="1">
            <a:spLocks noChangeArrowheads="1"/>
          </p:cNvSpPr>
          <p:nvPr/>
        </p:nvSpPr>
        <p:spPr bwMode="auto">
          <a:xfrm>
            <a:off x="404813" y="687388"/>
            <a:ext cx="8697912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3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Applications of BLP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448261"/>
      </p:ext>
    </p:extLst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04813" y="687388"/>
            <a:ext cx="8697912" cy="1042987"/>
          </a:xfrm>
          <a:noFill/>
        </p:spPr>
        <p:txBody>
          <a:bodyPr lIns="0" tIns="0" rIns="0" bIns="0" anchor="ctr"/>
          <a:lstStyle/>
          <a:p>
            <a:pPr marL="0" indent="0" algn="ctr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300">
                <a:solidFill>
                  <a:srgbClr val="000000"/>
                </a:solidFill>
                <a:latin typeface="Arial" panose="020B0604020202020204" pitchFamily="34" charset="0"/>
              </a:rPr>
              <a:t>Lattice Model for Integrity</a:t>
            </a:r>
            <a:endParaRPr lang="en-US" altLang="en-US"/>
          </a:p>
        </p:txBody>
      </p:sp>
      <p:sp>
        <p:nvSpPr>
          <p:cNvPr id="74755" name="Text Box 5"/>
          <p:cNvSpPr txBox="1">
            <a:spLocks noChangeArrowheads="1"/>
          </p:cNvSpPr>
          <p:nvPr/>
        </p:nvSpPr>
        <p:spPr bwMode="auto">
          <a:xfrm>
            <a:off x="852488" y="1958975"/>
            <a:ext cx="7751762" cy="366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88913" indent="-188913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35013" indent="-32543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471613" indent="-633413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574800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76400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1336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908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480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5052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Biba</a:t>
            </a: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Model</a:t>
            </a:r>
          </a:p>
          <a:p>
            <a:pPr marL="735013" marR="0" lvl="1" indent="-325438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Dual of Bell-</a:t>
            </a:r>
            <a:r>
              <a:rPr kumimoji="0" lang="en-US" altLang="en-US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LaPadula</a:t>
            </a: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Security Model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735013" marR="0" lvl="1" indent="-325438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 integrity level consists of two components: a classification and a category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471613" marR="0" lvl="2" indent="-6334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Crucial (C), Very Important (VI) and Important (I)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735013" marR="0" lvl="1" indent="-325438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Consists of two properties</a:t>
            </a:r>
            <a:endParaRPr kumimoji="0" lang="en-US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471613" marR="0" lvl="2" indent="-6334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simple integrity property - A subject S is allowed to read an object  O if  L(S) is less than or equal to L(O) (no read down)</a:t>
            </a:r>
          </a:p>
          <a:p>
            <a:pPr marL="1471613" marR="0" lvl="2" indent="-6334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*-property - S is allowed to write O if L(S) greater than or equal to L(O) (no write up) </a:t>
            </a: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969537"/>
      </p:ext>
    </p:extLst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400"/>
              <a:t>Chinese Wall Policy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121150"/>
            <a:ext cx="9144000" cy="25527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/>
          </a:p>
          <a:p>
            <a:pPr eaLnBrk="1" hangingPunct="1"/>
            <a:r>
              <a:rPr lang="en-US" altLang="en-US"/>
              <a:t> It dynamically establishes the access rights of a user based on what the user has already accessed</a:t>
            </a:r>
          </a:p>
          <a:p>
            <a:pPr eaLnBrk="1" hangingPunct="1"/>
            <a:endParaRPr lang="en-US" altLang="en-US"/>
          </a:p>
        </p:txBody>
      </p:sp>
      <p:sp>
        <p:nvSpPr>
          <p:cNvPr id="369668" name="Text Box 4"/>
          <p:cNvSpPr txBox="1">
            <a:spLocks noChangeArrowheads="1"/>
          </p:cNvSpPr>
          <p:nvPr/>
        </p:nvSpPr>
        <p:spPr bwMode="auto">
          <a:xfrm>
            <a:off x="1524000" y="1447800"/>
            <a:ext cx="64627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Introduced by Brewer and Nash in 1989</a:t>
            </a:r>
          </a:p>
        </p:txBody>
      </p:sp>
      <p:sp>
        <p:nvSpPr>
          <p:cNvPr id="369669" name="Text Box 5"/>
          <p:cNvSpPr txBox="1">
            <a:spLocks noChangeArrowheads="1"/>
          </p:cNvSpPr>
          <p:nvPr/>
        </p:nvSpPr>
        <p:spPr bwMode="auto">
          <a:xfrm>
            <a:off x="152400" y="2438400"/>
            <a:ext cx="914400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 motivation for this work was to avoid that sensitive information concerning a company be disclosed to competitor companies through the work of financial consultants </a:t>
            </a:r>
          </a:p>
        </p:txBody>
      </p:sp>
    </p:spTree>
    <p:extLst>
      <p:ext uri="{BB962C8B-B14F-4D97-AF65-F5344CB8AC3E}">
        <p14:creationId xmlns:p14="http://schemas.microsoft.com/office/powerpoint/2010/main" val="13328417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04813" y="687388"/>
            <a:ext cx="8697912" cy="1042987"/>
          </a:xfrm>
          <a:noFill/>
        </p:spPr>
        <p:txBody>
          <a:bodyPr lIns="0" tIns="0" rIns="0" bIns="0" anchor="ctr"/>
          <a:lstStyle/>
          <a:p>
            <a:pPr marL="0" indent="0" algn="ctr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300">
                <a:solidFill>
                  <a:srgbClr val="000000"/>
                </a:solidFill>
                <a:latin typeface="Arial" panose="020B0604020202020204" pitchFamily="34" charset="0"/>
              </a:rPr>
              <a:t>Chinese Wall Policy</a:t>
            </a:r>
          </a:p>
        </p:txBody>
      </p:sp>
      <p:sp>
        <p:nvSpPr>
          <p:cNvPr id="93187" name="Text Box 5"/>
          <p:cNvSpPr txBox="1">
            <a:spLocks noChangeArrowheads="1"/>
          </p:cNvSpPr>
          <p:nvPr/>
        </p:nvSpPr>
        <p:spPr bwMode="auto">
          <a:xfrm>
            <a:off x="895350" y="1716088"/>
            <a:ext cx="7750175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88913" indent="-188913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35013" indent="-32543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471613" indent="-633413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574800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76400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1336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908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480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5052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mixture of free choice and mandatory controls</a:t>
            </a:r>
          </a:p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Requires some kind of dynamic labeling</a:t>
            </a:r>
          </a:p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Requires clear distinction between user labels and subject labels (</a:t>
            </a:r>
            <a:r>
              <a:rPr kumimoji="0" lang="en-US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Brewer and Nash have not done this; later done by Sandhu 1992)</a:t>
            </a: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5830" name="Line 6"/>
          <p:cNvSpPr>
            <a:spLocks noChangeShapeType="1"/>
          </p:cNvSpPr>
          <p:nvPr/>
        </p:nvSpPr>
        <p:spPr bwMode="auto">
          <a:xfrm>
            <a:off x="2105025" y="4830763"/>
            <a:ext cx="5465763" cy="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31" name="Line 7"/>
          <p:cNvSpPr>
            <a:spLocks noChangeShapeType="1"/>
          </p:cNvSpPr>
          <p:nvPr/>
        </p:nvSpPr>
        <p:spPr bwMode="auto">
          <a:xfrm>
            <a:off x="4754563" y="4506913"/>
            <a:ext cx="0" cy="1692275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32" name="Line 8"/>
          <p:cNvSpPr>
            <a:spLocks noChangeShapeType="1"/>
          </p:cNvSpPr>
          <p:nvPr/>
        </p:nvSpPr>
        <p:spPr bwMode="auto">
          <a:xfrm>
            <a:off x="2125663" y="4808538"/>
            <a:ext cx="0" cy="709612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33" name="Line 9"/>
          <p:cNvSpPr>
            <a:spLocks noChangeShapeType="1"/>
          </p:cNvSpPr>
          <p:nvPr/>
        </p:nvSpPr>
        <p:spPr bwMode="auto">
          <a:xfrm>
            <a:off x="1793875" y="5232400"/>
            <a:ext cx="622300" cy="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34" name="Line 10"/>
          <p:cNvSpPr>
            <a:spLocks noChangeShapeType="1"/>
          </p:cNvSpPr>
          <p:nvPr/>
        </p:nvSpPr>
        <p:spPr bwMode="auto">
          <a:xfrm>
            <a:off x="1795463" y="5253038"/>
            <a:ext cx="0" cy="220662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35" name="Line 11"/>
          <p:cNvSpPr>
            <a:spLocks noChangeShapeType="1"/>
          </p:cNvSpPr>
          <p:nvPr/>
        </p:nvSpPr>
        <p:spPr bwMode="auto">
          <a:xfrm>
            <a:off x="2395538" y="5232400"/>
            <a:ext cx="0" cy="261938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36" name="Line 12"/>
          <p:cNvSpPr>
            <a:spLocks noChangeShapeType="1"/>
          </p:cNvSpPr>
          <p:nvPr/>
        </p:nvSpPr>
        <p:spPr bwMode="auto">
          <a:xfrm>
            <a:off x="7259638" y="5213350"/>
            <a:ext cx="622300" cy="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37" name="Line 13"/>
          <p:cNvSpPr>
            <a:spLocks noChangeShapeType="1"/>
          </p:cNvSpPr>
          <p:nvPr/>
        </p:nvSpPr>
        <p:spPr bwMode="auto">
          <a:xfrm>
            <a:off x="7261225" y="5233988"/>
            <a:ext cx="0" cy="220662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38" name="Line 14"/>
          <p:cNvSpPr>
            <a:spLocks noChangeShapeType="1"/>
          </p:cNvSpPr>
          <p:nvPr/>
        </p:nvSpPr>
        <p:spPr bwMode="auto">
          <a:xfrm>
            <a:off x="7859713" y="5213350"/>
            <a:ext cx="0" cy="261938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39" name="Line 15"/>
          <p:cNvSpPr>
            <a:spLocks noChangeShapeType="1"/>
          </p:cNvSpPr>
          <p:nvPr/>
        </p:nvSpPr>
        <p:spPr bwMode="auto">
          <a:xfrm>
            <a:off x="4445000" y="5232400"/>
            <a:ext cx="620713" cy="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40" name="Line 16"/>
          <p:cNvSpPr>
            <a:spLocks noChangeShapeType="1"/>
          </p:cNvSpPr>
          <p:nvPr/>
        </p:nvSpPr>
        <p:spPr bwMode="auto">
          <a:xfrm>
            <a:off x="4445000" y="5253038"/>
            <a:ext cx="0" cy="220662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41" name="Line 17"/>
          <p:cNvSpPr>
            <a:spLocks noChangeShapeType="1"/>
          </p:cNvSpPr>
          <p:nvPr/>
        </p:nvSpPr>
        <p:spPr bwMode="auto">
          <a:xfrm>
            <a:off x="5045075" y="5232400"/>
            <a:ext cx="0" cy="261938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42" name="Line 18"/>
          <p:cNvSpPr>
            <a:spLocks noChangeShapeType="1"/>
          </p:cNvSpPr>
          <p:nvPr/>
        </p:nvSpPr>
        <p:spPr bwMode="auto">
          <a:xfrm>
            <a:off x="4465638" y="5897563"/>
            <a:ext cx="620712" cy="0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43" name="Line 19"/>
          <p:cNvSpPr>
            <a:spLocks noChangeShapeType="1"/>
          </p:cNvSpPr>
          <p:nvPr/>
        </p:nvSpPr>
        <p:spPr bwMode="auto">
          <a:xfrm>
            <a:off x="4465638" y="5918200"/>
            <a:ext cx="0" cy="220663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44" name="Line 20"/>
          <p:cNvSpPr>
            <a:spLocks noChangeShapeType="1"/>
          </p:cNvSpPr>
          <p:nvPr/>
        </p:nvSpPr>
        <p:spPr bwMode="auto">
          <a:xfrm>
            <a:off x="5065713" y="5897563"/>
            <a:ext cx="0" cy="261937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845" name="Line 21"/>
          <p:cNvSpPr>
            <a:spLocks noChangeShapeType="1"/>
          </p:cNvSpPr>
          <p:nvPr/>
        </p:nvSpPr>
        <p:spPr bwMode="auto">
          <a:xfrm>
            <a:off x="7570788" y="4829175"/>
            <a:ext cx="0" cy="709613"/>
          </a:xfrm>
          <a:prstGeom prst="line">
            <a:avLst/>
          </a:prstGeom>
          <a:noFill/>
          <a:ln w="18653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3204" name="Text Box 22"/>
          <p:cNvSpPr txBox="1">
            <a:spLocks noChangeArrowheads="1"/>
          </p:cNvSpPr>
          <p:nvPr/>
        </p:nvSpPr>
        <p:spPr bwMode="auto">
          <a:xfrm>
            <a:off x="4219575" y="4149725"/>
            <a:ext cx="1389063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03188" indent="30638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12763" indent="307975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All objects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3205" name="Text Box 23"/>
          <p:cNvSpPr txBox="1">
            <a:spLocks noChangeArrowheads="1"/>
          </p:cNvSpPr>
          <p:nvPr/>
        </p:nvSpPr>
        <p:spPr bwMode="auto">
          <a:xfrm>
            <a:off x="700088" y="4694238"/>
            <a:ext cx="1387475" cy="39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03188" indent="30638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12763" indent="307975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classes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3206" name="Text Box 24"/>
          <p:cNvSpPr txBox="1">
            <a:spLocks noChangeArrowheads="1"/>
          </p:cNvSpPr>
          <p:nvPr/>
        </p:nvSpPr>
        <p:spPr bwMode="auto">
          <a:xfrm>
            <a:off x="569913" y="5110163"/>
            <a:ext cx="1400175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03188" indent="30638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12763" indent="307975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Company datasets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3207" name="Text Box 25"/>
          <p:cNvSpPr txBox="1">
            <a:spLocks noChangeArrowheads="1"/>
          </p:cNvSpPr>
          <p:nvPr/>
        </p:nvSpPr>
        <p:spPr bwMode="auto">
          <a:xfrm>
            <a:off x="3322638" y="5895975"/>
            <a:ext cx="1400175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03188" indent="30638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12763" indent="307975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Individual objects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7719951"/>
      </p:ext>
    </p:extLst>
  </p:cSld>
  <p:clrMapOvr>
    <a:masterClrMapping/>
  </p:clrMapOvr>
  <p:transition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Chinese Wall Policy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8" y="1524000"/>
            <a:ext cx="8228012" cy="4533900"/>
          </a:xfrm>
        </p:spPr>
        <p:txBody>
          <a:bodyPr/>
          <a:lstStyle/>
          <a:p>
            <a:pPr eaLnBrk="1" hangingPunct="1"/>
            <a:r>
              <a:rPr lang="en-US" altLang="en-US" sz="2000"/>
              <a:t> </a:t>
            </a:r>
            <a:r>
              <a:rPr lang="en-US" altLang="en-US" sz="2000" i="1"/>
              <a:t>Subjects</a:t>
            </a:r>
            <a:r>
              <a:rPr lang="en-US" altLang="en-US" sz="2000"/>
              <a:t>: Active entities accessing protected objects</a:t>
            </a:r>
          </a:p>
          <a:p>
            <a:pPr eaLnBrk="1" hangingPunct="1"/>
            <a:r>
              <a:rPr lang="en-US" altLang="en-US" sz="2000"/>
              <a:t> </a:t>
            </a:r>
            <a:r>
              <a:rPr lang="en-US" altLang="en-US" sz="2000" i="1"/>
              <a:t>Objects</a:t>
            </a:r>
            <a:r>
              <a:rPr lang="en-US" altLang="en-US" sz="2000"/>
              <a:t>:  Data organized according to 3 levels</a:t>
            </a:r>
          </a:p>
          <a:p>
            <a:pPr lvl="4" eaLnBrk="1" hangingPunct="1"/>
            <a:r>
              <a:rPr lang="en-US" altLang="en-US" sz="1600"/>
              <a:t> Information</a:t>
            </a:r>
          </a:p>
          <a:p>
            <a:pPr lvl="4" eaLnBrk="1" hangingPunct="1"/>
            <a:r>
              <a:rPr lang="en-US" altLang="en-US" sz="1600"/>
              <a:t> DataSet</a:t>
            </a:r>
          </a:p>
          <a:p>
            <a:pPr lvl="4" eaLnBrk="1" hangingPunct="1"/>
            <a:r>
              <a:rPr lang="en-US" altLang="en-US" sz="1600"/>
              <a:t> Conflict-of-Interest (CoI) classes</a:t>
            </a:r>
          </a:p>
          <a:p>
            <a:pPr eaLnBrk="1" hangingPunct="1"/>
            <a:r>
              <a:rPr lang="en-US" altLang="en-US" sz="2000"/>
              <a:t> </a:t>
            </a:r>
            <a:r>
              <a:rPr lang="en-US" altLang="en-US" sz="2000" i="1"/>
              <a:t>Access Rules</a:t>
            </a:r>
            <a:r>
              <a:rPr lang="en-US" altLang="en-US" sz="2600"/>
              <a:t> </a:t>
            </a:r>
          </a:p>
          <a:p>
            <a:pPr lvl="4" eaLnBrk="1" hangingPunct="1"/>
            <a:r>
              <a:rPr lang="en-US" altLang="en-US" sz="1600"/>
              <a:t> Read rule </a:t>
            </a:r>
          </a:p>
          <a:p>
            <a:pPr lvl="4" eaLnBrk="1" hangingPunct="1"/>
            <a:r>
              <a:rPr lang="en-US" altLang="en-US" sz="1600"/>
              <a:t> Write rule</a:t>
            </a:r>
          </a:p>
        </p:txBody>
      </p:sp>
    </p:spTree>
    <p:extLst>
      <p:ext uri="{BB962C8B-B14F-4D97-AF65-F5344CB8AC3E}">
        <p14:creationId xmlns:p14="http://schemas.microsoft.com/office/powerpoint/2010/main" val="32583836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Conflict of Interest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458200" cy="5334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It is a well known concept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9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An example in the financial world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dirty="0"/>
              <a:t>Consider a market analyst working for a financial institution providing corporate business services	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dirty="0"/>
              <a:t>This analyst must uphold the confidentiality of information provided to him by his firm’s client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dirty="0"/>
              <a:t>this means he/she cannot advise corporations where he/she has insider knowledge</a:t>
            </a:r>
            <a:r>
              <a:rPr lang="en-US" altLang="en-US" i="1" dirty="0"/>
              <a:t> </a:t>
            </a:r>
            <a:r>
              <a:rPr lang="en-US" altLang="en-US" dirty="0"/>
              <a:t>of the plans,</a:t>
            </a:r>
            <a:r>
              <a:rPr lang="en-US" altLang="en-US" sz="3200" dirty="0"/>
              <a:t> </a:t>
            </a:r>
            <a:r>
              <a:rPr lang="en-US" altLang="en-US" dirty="0"/>
              <a:t>status and standing of a competitor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dirty="0"/>
              <a:t>However the analyst is free to advice corporations which are not in competition with each other, and</a:t>
            </a:r>
            <a:r>
              <a:rPr lang="en-US" altLang="en-US" sz="3200" dirty="0"/>
              <a:t> </a:t>
            </a:r>
            <a:r>
              <a:rPr lang="en-US" altLang="en-US" dirty="0"/>
              <a:t>also to draw on general market information</a:t>
            </a:r>
            <a:r>
              <a:rPr lang="en-US" altLang="en-US" sz="3200" dirty="0">
                <a:solidFill>
                  <a:schemeClr val="tx2"/>
                </a:solidFill>
              </a:rPr>
              <a:t>	</a:t>
            </a:r>
            <a:r>
              <a:rPr lang="en-US" altLang="en-US" sz="3600" dirty="0">
                <a:solidFill>
                  <a:schemeClr val="tx2"/>
                </a:solidFill>
              </a:rPr>
              <a:t>	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336034538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/>
              <a:t>Conflict of Interest Groups</a:t>
            </a:r>
          </a:p>
        </p:txBody>
      </p:sp>
      <p:grpSp>
        <p:nvGrpSpPr>
          <p:cNvPr id="96259" name="Group 3"/>
          <p:cNvGrpSpPr>
            <a:grpSpLocks/>
          </p:cNvGrpSpPr>
          <p:nvPr/>
        </p:nvGrpSpPr>
        <p:grpSpPr bwMode="auto">
          <a:xfrm>
            <a:off x="0" y="5715000"/>
            <a:ext cx="4191000" cy="381000"/>
            <a:chOff x="-27" y="3855"/>
            <a:chExt cx="2640" cy="240"/>
          </a:xfrm>
        </p:grpSpPr>
        <p:sp>
          <p:nvSpPr>
            <p:cNvPr id="96305" name="AutoShape 4"/>
            <p:cNvSpPr>
              <a:spLocks noChangeArrowheads="1"/>
            </p:cNvSpPr>
            <p:nvPr/>
          </p:nvSpPr>
          <p:spPr bwMode="auto">
            <a:xfrm>
              <a:off x="1029" y="3855"/>
              <a:ext cx="528" cy="240"/>
            </a:xfrm>
            <a:prstGeom prst="parallelogram">
              <a:avLst>
                <a:gd name="adj" fmla="val 55000"/>
              </a:avLst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Info</a:t>
              </a:r>
            </a:p>
          </p:txBody>
        </p:sp>
        <p:sp>
          <p:nvSpPr>
            <p:cNvPr id="96306" name="AutoShape 5"/>
            <p:cNvSpPr>
              <a:spLocks noChangeArrowheads="1"/>
            </p:cNvSpPr>
            <p:nvPr/>
          </p:nvSpPr>
          <p:spPr bwMode="auto">
            <a:xfrm>
              <a:off x="501" y="3855"/>
              <a:ext cx="528" cy="240"/>
            </a:xfrm>
            <a:prstGeom prst="parallelogram">
              <a:avLst>
                <a:gd name="adj" fmla="val 55000"/>
              </a:avLst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Info</a:t>
              </a:r>
            </a:p>
          </p:txBody>
        </p:sp>
        <p:sp>
          <p:nvSpPr>
            <p:cNvPr id="96307" name="AutoShape 6"/>
            <p:cNvSpPr>
              <a:spLocks noChangeArrowheads="1"/>
            </p:cNvSpPr>
            <p:nvPr/>
          </p:nvSpPr>
          <p:spPr bwMode="auto">
            <a:xfrm>
              <a:off x="-27" y="3855"/>
              <a:ext cx="528" cy="240"/>
            </a:xfrm>
            <a:prstGeom prst="parallelogram">
              <a:avLst>
                <a:gd name="adj" fmla="val 55000"/>
              </a:avLst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Info</a:t>
              </a:r>
            </a:p>
          </p:txBody>
        </p:sp>
        <p:sp>
          <p:nvSpPr>
            <p:cNvPr id="96308" name="AutoShape 7"/>
            <p:cNvSpPr>
              <a:spLocks noChangeArrowheads="1"/>
            </p:cNvSpPr>
            <p:nvPr/>
          </p:nvSpPr>
          <p:spPr bwMode="auto">
            <a:xfrm>
              <a:off x="2085" y="3855"/>
              <a:ext cx="528" cy="240"/>
            </a:xfrm>
            <a:prstGeom prst="parallelogram">
              <a:avLst>
                <a:gd name="adj" fmla="val 55000"/>
              </a:avLst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Info</a:t>
              </a:r>
            </a:p>
          </p:txBody>
        </p:sp>
        <p:sp>
          <p:nvSpPr>
            <p:cNvPr id="96309" name="AutoShape 8"/>
            <p:cNvSpPr>
              <a:spLocks noChangeArrowheads="1"/>
            </p:cNvSpPr>
            <p:nvPr/>
          </p:nvSpPr>
          <p:spPr bwMode="auto">
            <a:xfrm>
              <a:off x="1557" y="3855"/>
              <a:ext cx="528" cy="240"/>
            </a:xfrm>
            <a:prstGeom prst="parallelogram">
              <a:avLst>
                <a:gd name="adj" fmla="val 55000"/>
              </a:avLst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Info</a:t>
              </a:r>
            </a:p>
          </p:txBody>
        </p:sp>
      </p:grpSp>
      <p:grpSp>
        <p:nvGrpSpPr>
          <p:cNvPr id="96260" name="Group 9"/>
          <p:cNvGrpSpPr>
            <a:grpSpLocks/>
          </p:cNvGrpSpPr>
          <p:nvPr/>
        </p:nvGrpSpPr>
        <p:grpSpPr bwMode="auto">
          <a:xfrm>
            <a:off x="4648200" y="5715000"/>
            <a:ext cx="4495800" cy="381000"/>
            <a:chOff x="2901" y="3855"/>
            <a:chExt cx="2832" cy="240"/>
          </a:xfrm>
        </p:grpSpPr>
        <p:sp>
          <p:nvSpPr>
            <p:cNvPr id="96301" name="AutoShape 10"/>
            <p:cNvSpPr>
              <a:spLocks noChangeArrowheads="1"/>
            </p:cNvSpPr>
            <p:nvPr/>
          </p:nvSpPr>
          <p:spPr bwMode="auto">
            <a:xfrm>
              <a:off x="2901" y="3855"/>
              <a:ext cx="528" cy="240"/>
            </a:xfrm>
            <a:prstGeom prst="parallelogram">
              <a:avLst>
                <a:gd name="adj" fmla="val 55000"/>
              </a:avLst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Info</a:t>
              </a:r>
            </a:p>
          </p:txBody>
        </p:sp>
        <p:sp>
          <p:nvSpPr>
            <p:cNvPr id="96302" name="AutoShape 11"/>
            <p:cNvSpPr>
              <a:spLocks noChangeArrowheads="1"/>
            </p:cNvSpPr>
            <p:nvPr/>
          </p:nvSpPr>
          <p:spPr bwMode="auto">
            <a:xfrm>
              <a:off x="5205" y="3855"/>
              <a:ext cx="528" cy="240"/>
            </a:xfrm>
            <a:prstGeom prst="parallelogram">
              <a:avLst>
                <a:gd name="adj" fmla="val 55000"/>
              </a:avLst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Info</a:t>
              </a:r>
            </a:p>
          </p:txBody>
        </p:sp>
        <p:sp>
          <p:nvSpPr>
            <p:cNvPr id="96303" name="AutoShape 12"/>
            <p:cNvSpPr>
              <a:spLocks noChangeArrowheads="1"/>
            </p:cNvSpPr>
            <p:nvPr/>
          </p:nvSpPr>
          <p:spPr bwMode="auto">
            <a:xfrm>
              <a:off x="4677" y="3855"/>
              <a:ext cx="528" cy="240"/>
            </a:xfrm>
            <a:prstGeom prst="parallelogram">
              <a:avLst>
                <a:gd name="adj" fmla="val 55000"/>
              </a:avLst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Info</a:t>
              </a:r>
            </a:p>
          </p:txBody>
        </p:sp>
        <p:sp>
          <p:nvSpPr>
            <p:cNvPr id="96304" name="AutoShape 13"/>
            <p:cNvSpPr>
              <a:spLocks noChangeArrowheads="1"/>
            </p:cNvSpPr>
            <p:nvPr/>
          </p:nvSpPr>
          <p:spPr bwMode="auto">
            <a:xfrm>
              <a:off x="3957" y="3855"/>
              <a:ext cx="528" cy="240"/>
            </a:xfrm>
            <a:prstGeom prst="parallelogram">
              <a:avLst>
                <a:gd name="adj" fmla="val 55000"/>
              </a:avLst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Info</a:t>
              </a:r>
            </a:p>
          </p:txBody>
        </p:sp>
      </p:grpSp>
      <p:sp>
        <p:nvSpPr>
          <p:cNvPr id="371726" name="Line 14"/>
          <p:cNvSpPr>
            <a:spLocks noChangeShapeType="1"/>
          </p:cNvSpPr>
          <p:nvPr/>
        </p:nvSpPr>
        <p:spPr bwMode="auto">
          <a:xfrm flipV="1">
            <a:off x="381000" y="51054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27" name="Line 15"/>
          <p:cNvSpPr>
            <a:spLocks noChangeShapeType="1"/>
          </p:cNvSpPr>
          <p:nvPr/>
        </p:nvSpPr>
        <p:spPr bwMode="auto">
          <a:xfrm flipV="1">
            <a:off x="2057400" y="51054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28" name="Line 16"/>
          <p:cNvSpPr>
            <a:spLocks noChangeShapeType="1"/>
          </p:cNvSpPr>
          <p:nvPr/>
        </p:nvSpPr>
        <p:spPr bwMode="auto">
          <a:xfrm flipV="1">
            <a:off x="2895600" y="51054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29" name="Line 17"/>
          <p:cNvSpPr>
            <a:spLocks noChangeShapeType="1"/>
          </p:cNvSpPr>
          <p:nvPr/>
        </p:nvSpPr>
        <p:spPr bwMode="auto">
          <a:xfrm flipV="1">
            <a:off x="3733800" y="51054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30" name="Line 18"/>
          <p:cNvSpPr>
            <a:spLocks noChangeShapeType="1"/>
          </p:cNvSpPr>
          <p:nvPr/>
        </p:nvSpPr>
        <p:spPr bwMode="auto">
          <a:xfrm rot="-5400000">
            <a:off x="1219200" y="4267200"/>
            <a:ext cx="0" cy="1676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31" name="AutoShape 19"/>
          <p:cNvSpPr>
            <a:spLocks noChangeArrowheads="1"/>
          </p:cNvSpPr>
          <p:nvPr/>
        </p:nvSpPr>
        <p:spPr bwMode="auto">
          <a:xfrm>
            <a:off x="595313" y="4291013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Bank A</a:t>
            </a:r>
          </a:p>
        </p:txBody>
      </p:sp>
      <p:sp>
        <p:nvSpPr>
          <p:cNvPr id="371732" name="AutoShape 20"/>
          <p:cNvSpPr>
            <a:spLocks noChangeArrowheads="1"/>
          </p:cNvSpPr>
          <p:nvPr/>
        </p:nvSpPr>
        <p:spPr bwMode="auto">
          <a:xfrm>
            <a:off x="2700338" y="4291013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Bank B</a:t>
            </a:r>
          </a:p>
        </p:txBody>
      </p:sp>
      <p:sp>
        <p:nvSpPr>
          <p:cNvPr id="371733" name="Line 21"/>
          <p:cNvSpPr>
            <a:spLocks noChangeShapeType="1"/>
          </p:cNvSpPr>
          <p:nvPr/>
        </p:nvSpPr>
        <p:spPr bwMode="auto">
          <a:xfrm rot="-5400000">
            <a:off x="3314700" y="46863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34" name="AutoShape 22"/>
          <p:cNvSpPr>
            <a:spLocks noChangeArrowheads="1"/>
          </p:cNvSpPr>
          <p:nvPr/>
        </p:nvSpPr>
        <p:spPr bwMode="auto">
          <a:xfrm>
            <a:off x="4376738" y="4291013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Gas A</a:t>
            </a:r>
          </a:p>
        </p:txBody>
      </p:sp>
      <p:sp>
        <p:nvSpPr>
          <p:cNvPr id="371735" name="AutoShape 23"/>
          <p:cNvSpPr>
            <a:spLocks noChangeArrowheads="1"/>
          </p:cNvSpPr>
          <p:nvPr/>
        </p:nvSpPr>
        <p:spPr bwMode="auto">
          <a:xfrm>
            <a:off x="6129338" y="4291013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Oil A</a:t>
            </a:r>
          </a:p>
        </p:txBody>
      </p:sp>
      <p:sp>
        <p:nvSpPr>
          <p:cNvPr id="371736" name="AutoShape 24"/>
          <p:cNvSpPr>
            <a:spLocks noChangeArrowheads="1"/>
          </p:cNvSpPr>
          <p:nvPr/>
        </p:nvSpPr>
        <p:spPr bwMode="auto">
          <a:xfrm>
            <a:off x="7653338" y="4291013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Oil B</a:t>
            </a:r>
          </a:p>
        </p:txBody>
      </p:sp>
      <p:grpSp>
        <p:nvGrpSpPr>
          <p:cNvPr id="96272" name="Group 25"/>
          <p:cNvGrpSpPr>
            <a:grpSpLocks/>
          </p:cNvGrpSpPr>
          <p:nvPr/>
        </p:nvGrpSpPr>
        <p:grpSpPr bwMode="auto">
          <a:xfrm>
            <a:off x="1252538" y="3957638"/>
            <a:ext cx="7086600" cy="333375"/>
            <a:chOff x="816" y="2418"/>
            <a:chExt cx="4464" cy="384"/>
          </a:xfrm>
        </p:grpSpPr>
        <p:sp>
          <p:nvSpPr>
            <p:cNvPr id="371738" name="Line 26"/>
            <p:cNvSpPr>
              <a:spLocks noChangeShapeType="1"/>
            </p:cNvSpPr>
            <p:nvPr/>
          </p:nvSpPr>
          <p:spPr bwMode="auto">
            <a:xfrm flipV="1">
              <a:off x="816" y="2418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1739" name="Line 27"/>
            <p:cNvSpPr>
              <a:spLocks noChangeShapeType="1"/>
            </p:cNvSpPr>
            <p:nvPr/>
          </p:nvSpPr>
          <p:spPr bwMode="auto">
            <a:xfrm flipV="1">
              <a:off x="2160" y="2418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1740" name="Line 28"/>
            <p:cNvSpPr>
              <a:spLocks noChangeShapeType="1"/>
            </p:cNvSpPr>
            <p:nvPr/>
          </p:nvSpPr>
          <p:spPr bwMode="auto">
            <a:xfrm flipV="1">
              <a:off x="3216" y="2418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1741" name="Line 29"/>
            <p:cNvSpPr>
              <a:spLocks noChangeShapeType="1"/>
            </p:cNvSpPr>
            <p:nvPr/>
          </p:nvSpPr>
          <p:spPr bwMode="auto">
            <a:xfrm flipV="1">
              <a:off x="4272" y="2418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1742" name="Line 30"/>
            <p:cNvSpPr>
              <a:spLocks noChangeShapeType="1"/>
            </p:cNvSpPr>
            <p:nvPr/>
          </p:nvSpPr>
          <p:spPr bwMode="auto">
            <a:xfrm flipV="1">
              <a:off x="5280" y="2418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71743" name="Line 31"/>
          <p:cNvSpPr>
            <a:spLocks noChangeShapeType="1"/>
          </p:cNvSpPr>
          <p:nvPr/>
        </p:nvSpPr>
        <p:spPr bwMode="auto">
          <a:xfrm rot="-5400000">
            <a:off x="2319338" y="2890838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44" name="Line 32"/>
          <p:cNvSpPr>
            <a:spLocks noChangeShapeType="1"/>
          </p:cNvSpPr>
          <p:nvPr/>
        </p:nvSpPr>
        <p:spPr bwMode="auto">
          <a:xfrm rot="-5400000">
            <a:off x="7539038" y="3157538"/>
            <a:ext cx="0" cy="1600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96275" name="Group 33"/>
          <p:cNvGrpSpPr>
            <a:grpSpLocks/>
          </p:cNvGrpSpPr>
          <p:nvPr/>
        </p:nvGrpSpPr>
        <p:grpSpPr bwMode="auto">
          <a:xfrm>
            <a:off x="2319338" y="3624263"/>
            <a:ext cx="5181600" cy="333375"/>
            <a:chOff x="1488" y="2034"/>
            <a:chExt cx="3264" cy="384"/>
          </a:xfrm>
        </p:grpSpPr>
        <p:sp>
          <p:nvSpPr>
            <p:cNvPr id="371746" name="Line 34"/>
            <p:cNvSpPr>
              <a:spLocks noChangeShapeType="1"/>
            </p:cNvSpPr>
            <p:nvPr/>
          </p:nvSpPr>
          <p:spPr bwMode="auto">
            <a:xfrm flipV="1">
              <a:off x="3216" y="2034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1747" name="Line 35"/>
            <p:cNvSpPr>
              <a:spLocks noChangeShapeType="1"/>
            </p:cNvSpPr>
            <p:nvPr/>
          </p:nvSpPr>
          <p:spPr bwMode="auto">
            <a:xfrm flipV="1">
              <a:off x="1488" y="2034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1748" name="Line 36"/>
            <p:cNvSpPr>
              <a:spLocks noChangeShapeType="1"/>
            </p:cNvSpPr>
            <p:nvPr/>
          </p:nvSpPr>
          <p:spPr bwMode="auto">
            <a:xfrm flipV="1">
              <a:off x="4752" y="2034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71749" name="AutoShape 37"/>
          <p:cNvSpPr>
            <a:spLocks noChangeArrowheads="1"/>
          </p:cNvSpPr>
          <p:nvPr/>
        </p:nvSpPr>
        <p:spPr bwMode="auto">
          <a:xfrm>
            <a:off x="1557338" y="2633663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1</a:t>
            </a:r>
          </a:p>
        </p:txBody>
      </p:sp>
      <p:sp>
        <p:nvSpPr>
          <p:cNvPr id="371750" name="AutoShape 38"/>
          <p:cNvSpPr>
            <a:spLocks noChangeArrowheads="1"/>
          </p:cNvSpPr>
          <p:nvPr/>
        </p:nvSpPr>
        <p:spPr bwMode="auto">
          <a:xfrm>
            <a:off x="4300538" y="2605088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2</a:t>
            </a:r>
          </a:p>
        </p:txBody>
      </p:sp>
      <p:sp>
        <p:nvSpPr>
          <p:cNvPr id="371751" name="AutoShape 39"/>
          <p:cNvSpPr>
            <a:spLocks noChangeArrowheads="1"/>
          </p:cNvSpPr>
          <p:nvPr/>
        </p:nvSpPr>
        <p:spPr bwMode="auto">
          <a:xfrm>
            <a:off x="6738938" y="2633663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3</a:t>
            </a:r>
          </a:p>
        </p:txBody>
      </p:sp>
      <p:sp>
        <p:nvSpPr>
          <p:cNvPr id="371752" name="Line 40"/>
          <p:cNvSpPr>
            <a:spLocks noChangeShapeType="1"/>
          </p:cNvSpPr>
          <p:nvPr/>
        </p:nvSpPr>
        <p:spPr bwMode="auto">
          <a:xfrm flipV="1">
            <a:off x="2319338" y="2147888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53" name="Line 41"/>
          <p:cNvSpPr>
            <a:spLocks noChangeShapeType="1"/>
          </p:cNvSpPr>
          <p:nvPr/>
        </p:nvSpPr>
        <p:spPr bwMode="auto">
          <a:xfrm flipV="1">
            <a:off x="5062538" y="2147888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54" name="Line 42"/>
          <p:cNvSpPr>
            <a:spLocks noChangeShapeType="1"/>
          </p:cNvSpPr>
          <p:nvPr/>
        </p:nvSpPr>
        <p:spPr bwMode="auto">
          <a:xfrm flipV="1">
            <a:off x="7500938" y="2147888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55" name="Line 43"/>
          <p:cNvSpPr>
            <a:spLocks noChangeShapeType="1"/>
          </p:cNvSpPr>
          <p:nvPr/>
        </p:nvSpPr>
        <p:spPr bwMode="auto">
          <a:xfrm rot="-5400000">
            <a:off x="4910138" y="-442912"/>
            <a:ext cx="0" cy="5181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56" name="Line 44"/>
          <p:cNvSpPr>
            <a:spLocks noChangeShapeType="1"/>
          </p:cNvSpPr>
          <p:nvPr/>
        </p:nvSpPr>
        <p:spPr bwMode="auto">
          <a:xfrm flipV="1">
            <a:off x="5062538" y="1843088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57" name="Rectangle 45"/>
          <p:cNvSpPr>
            <a:spLocks noChangeArrowheads="1"/>
          </p:cNvSpPr>
          <p:nvPr/>
        </p:nvSpPr>
        <p:spPr bwMode="auto">
          <a:xfrm>
            <a:off x="3386138" y="1385888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Set of All Objects</a:t>
            </a:r>
          </a:p>
        </p:txBody>
      </p:sp>
      <p:sp>
        <p:nvSpPr>
          <p:cNvPr id="371758" name="Line 46"/>
          <p:cNvSpPr>
            <a:spLocks noChangeShapeType="1"/>
          </p:cNvSpPr>
          <p:nvPr/>
        </p:nvSpPr>
        <p:spPr bwMode="auto">
          <a:xfrm>
            <a:off x="1295400" y="48768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59" name="Line 47"/>
          <p:cNvSpPr>
            <a:spLocks noChangeShapeType="1"/>
          </p:cNvSpPr>
          <p:nvPr/>
        </p:nvSpPr>
        <p:spPr bwMode="auto">
          <a:xfrm>
            <a:off x="3429000" y="4876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60" name="Line 48"/>
          <p:cNvSpPr>
            <a:spLocks noChangeShapeType="1"/>
          </p:cNvSpPr>
          <p:nvPr/>
        </p:nvSpPr>
        <p:spPr bwMode="auto">
          <a:xfrm>
            <a:off x="5029200" y="48768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61" name="Line 49"/>
          <p:cNvSpPr>
            <a:spLocks noChangeShapeType="1"/>
          </p:cNvSpPr>
          <p:nvPr/>
        </p:nvSpPr>
        <p:spPr bwMode="auto">
          <a:xfrm>
            <a:off x="6858000" y="48768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62" name="Line 50"/>
          <p:cNvSpPr>
            <a:spLocks noChangeShapeType="1"/>
          </p:cNvSpPr>
          <p:nvPr/>
        </p:nvSpPr>
        <p:spPr bwMode="auto">
          <a:xfrm rot="-5400000">
            <a:off x="8420100" y="46863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63" name="Line 51"/>
          <p:cNvSpPr>
            <a:spLocks noChangeShapeType="1"/>
          </p:cNvSpPr>
          <p:nvPr/>
        </p:nvSpPr>
        <p:spPr bwMode="auto">
          <a:xfrm>
            <a:off x="8001000" y="5105400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64" name="Line 52"/>
          <p:cNvSpPr>
            <a:spLocks noChangeShapeType="1"/>
          </p:cNvSpPr>
          <p:nvPr/>
        </p:nvSpPr>
        <p:spPr bwMode="auto">
          <a:xfrm>
            <a:off x="8839200" y="5105400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1765" name="Line 53"/>
          <p:cNvSpPr>
            <a:spLocks noChangeShapeType="1"/>
          </p:cNvSpPr>
          <p:nvPr/>
        </p:nvSpPr>
        <p:spPr bwMode="auto">
          <a:xfrm>
            <a:off x="8305800" y="4876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6206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/>
              <a:t>Conflict of Interest Groups</a:t>
            </a:r>
          </a:p>
        </p:txBody>
      </p:sp>
      <p:sp>
        <p:nvSpPr>
          <p:cNvPr id="97283" name="AutoShape 5"/>
          <p:cNvSpPr>
            <a:spLocks noChangeArrowheads="1"/>
          </p:cNvSpPr>
          <p:nvPr/>
        </p:nvSpPr>
        <p:spPr bwMode="auto">
          <a:xfrm>
            <a:off x="76200" y="57150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97284" name="AutoShape 7"/>
          <p:cNvSpPr>
            <a:spLocks noChangeArrowheads="1"/>
          </p:cNvSpPr>
          <p:nvPr/>
        </p:nvSpPr>
        <p:spPr bwMode="auto">
          <a:xfrm>
            <a:off x="4038600" y="57150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97285" name="AutoShape 10"/>
          <p:cNvSpPr>
            <a:spLocks noChangeArrowheads="1"/>
          </p:cNvSpPr>
          <p:nvPr/>
        </p:nvSpPr>
        <p:spPr bwMode="auto">
          <a:xfrm>
            <a:off x="5257800" y="57150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97286" name="AutoShape 11"/>
          <p:cNvSpPr>
            <a:spLocks noChangeArrowheads="1"/>
          </p:cNvSpPr>
          <p:nvPr/>
        </p:nvSpPr>
        <p:spPr bwMode="auto">
          <a:xfrm>
            <a:off x="8305800" y="57150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97287" name="AutoShape 12"/>
          <p:cNvSpPr>
            <a:spLocks noChangeArrowheads="1"/>
          </p:cNvSpPr>
          <p:nvPr/>
        </p:nvSpPr>
        <p:spPr bwMode="auto">
          <a:xfrm>
            <a:off x="7467600" y="57150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97288" name="AutoShape 13"/>
          <p:cNvSpPr>
            <a:spLocks noChangeArrowheads="1"/>
          </p:cNvSpPr>
          <p:nvPr/>
        </p:nvSpPr>
        <p:spPr bwMode="auto">
          <a:xfrm>
            <a:off x="6324600" y="57150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391185" name="Line 17"/>
          <p:cNvSpPr>
            <a:spLocks noChangeShapeType="1"/>
          </p:cNvSpPr>
          <p:nvPr/>
        </p:nvSpPr>
        <p:spPr bwMode="auto">
          <a:xfrm flipV="1">
            <a:off x="3200400" y="51054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187" name="AutoShape 19"/>
          <p:cNvSpPr>
            <a:spLocks noChangeArrowheads="1"/>
          </p:cNvSpPr>
          <p:nvPr/>
        </p:nvSpPr>
        <p:spPr bwMode="auto">
          <a:xfrm>
            <a:off x="76200" y="4291013"/>
            <a:ext cx="914400" cy="585787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Delta</a:t>
            </a:r>
          </a:p>
        </p:txBody>
      </p:sp>
      <p:sp>
        <p:nvSpPr>
          <p:cNvPr id="391188" name="AutoShape 20"/>
          <p:cNvSpPr>
            <a:spLocks noChangeArrowheads="1"/>
          </p:cNvSpPr>
          <p:nvPr/>
        </p:nvSpPr>
        <p:spPr bwMode="auto">
          <a:xfrm>
            <a:off x="2514600" y="4267200"/>
            <a:ext cx="15240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Continental</a:t>
            </a:r>
          </a:p>
        </p:txBody>
      </p:sp>
      <p:sp>
        <p:nvSpPr>
          <p:cNvPr id="391191" name="AutoShape 23"/>
          <p:cNvSpPr>
            <a:spLocks noChangeArrowheads="1"/>
          </p:cNvSpPr>
          <p:nvPr/>
        </p:nvSpPr>
        <p:spPr bwMode="auto">
          <a:xfrm>
            <a:off x="6129338" y="4291013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Hilton</a:t>
            </a:r>
          </a:p>
        </p:txBody>
      </p:sp>
      <p:sp>
        <p:nvSpPr>
          <p:cNvPr id="391192" name="AutoShape 24"/>
          <p:cNvSpPr>
            <a:spLocks noChangeArrowheads="1"/>
          </p:cNvSpPr>
          <p:nvPr/>
        </p:nvSpPr>
        <p:spPr bwMode="auto">
          <a:xfrm>
            <a:off x="7653338" y="4291013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Marriot</a:t>
            </a:r>
          </a:p>
        </p:txBody>
      </p:sp>
      <p:sp>
        <p:nvSpPr>
          <p:cNvPr id="391194" name="Line 26"/>
          <p:cNvSpPr>
            <a:spLocks noChangeShapeType="1"/>
          </p:cNvSpPr>
          <p:nvPr/>
        </p:nvSpPr>
        <p:spPr bwMode="auto">
          <a:xfrm flipV="1">
            <a:off x="457200" y="3962400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195" name="Line 27"/>
          <p:cNvSpPr>
            <a:spLocks noChangeShapeType="1"/>
          </p:cNvSpPr>
          <p:nvPr/>
        </p:nvSpPr>
        <p:spPr bwMode="auto">
          <a:xfrm flipV="1">
            <a:off x="3157538" y="3957638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196" name="Line 28"/>
          <p:cNvSpPr>
            <a:spLocks noChangeShapeType="1"/>
          </p:cNvSpPr>
          <p:nvPr/>
        </p:nvSpPr>
        <p:spPr bwMode="auto">
          <a:xfrm flipV="1">
            <a:off x="5062538" y="3957638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197" name="Line 29"/>
          <p:cNvSpPr>
            <a:spLocks noChangeShapeType="1"/>
          </p:cNvSpPr>
          <p:nvPr/>
        </p:nvSpPr>
        <p:spPr bwMode="auto">
          <a:xfrm flipV="1">
            <a:off x="6738938" y="3957638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198" name="Line 30"/>
          <p:cNvSpPr>
            <a:spLocks noChangeShapeType="1"/>
          </p:cNvSpPr>
          <p:nvPr/>
        </p:nvSpPr>
        <p:spPr bwMode="auto">
          <a:xfrm flipV="1">
            <a:off x="8339138" y="3957638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199" name="Line 31"/>
          <p:cNvSpPr>
            <a:spLocks noChangeShapeType="1"/>
          </p:cNvSpPr>
          <p:nvPr/>
        </p:nvSpPr>
        <p:spPr bwMode="auto">
          <a:xfrm rot="-5400000">
            <a:off x="1804988" y="2609850"/>
            <a:ext cx="4762" cy="27003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00" name="Line 32"/>
          <p:cNvSpPr>
            <a:spLocks noChangeShapeType="1"/>
          </p:cNvSpPr>
          <p:nvPr/>
        </p:nvSpPr>
        <p:spPr bwMode="auto">
          <a:xfrm rot="-5400000">
            <a:off x="7539038" y="3157538"/>
            <a:ext cx="0" cy="1600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02" name="Line 34"/>
          <p:cNvSpPr>
            <a:spLocks noChangeShapeType="1"/>
          </p:cNvSpPr>
          <p:nvPr/>
        </p:nvSpPr>
        <p:spPr bwMode="auto">
          <a:xfrm flipV="1">
            <a:off x="5062538" y="3624263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03" name="Line 35"/>
          <p:cNvSpPr>
            <a:spLocks noChangeShapeType="1"/>
          </p:cNvSpPr>
          <p:nvPr/>
        </p:nvSpPr>
        <p:spPr bwMode="auto">
          <a:xfrm flipV="1">
            <a:off x="2090738" y="3624263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04" name="Line 36"/>
          <p:cNvSpPr>
            <a:spLocks noChangeShapeType="1"/>
          </p:cNvSpPr>
          <p:nvPr/>
        </p:nvSpPr>
        <p:spPr bwMode="auto">
          <a:xfrm flipV="1">
            <a:off x="7500938" y="3624263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05" name="AutoShape 37"/>
          <p:cNvSpPr>
            <a:spLocks noChangeArrowheads="1"/>
          </p:cNvSpPr>
          <p:nvPr/>
        </p:nvSpPr>
        <p:spPr bwMode="auto">
          <a:xfrm>
            <a:off x="1557338" y="2633663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1</a:t>
            </a:r>
          </a:p>
        </p:txBody>
      </p:sp>
      <p:sp>
        <p:nvSpPr>
          <p:cNvPr id="391206" name="AutoShape 38"/>
          <p:cNvSpPr>
            <a:spLocks noChangeArrowheads="1"/>
          </p:cNvSpPr>
          <p:nvPr/>
        </p:nvSpPr>
        <p:spPr bwMode="auto">
          <a:xfrm>
            <a:off x="4300538" y="2605088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2</a:t>
            </a:r>
          </a:p>
        </p:txBody>
      </p:sp>
      <p:sp>
        <p:nvSpPr>
          <p:cNvPr id="391207" name="AutoShape 39"/>
          <p:cNvSpPr>
            <a:spLocks noChangeArrowheads="1"/>
          </p:cNvSpPr>
          <p:nvPr/>
        </p:nvSpPr>
        <p:spPr bwMode="auto">
          <a:xfrm>
            <a:off x="6738938" y="2633663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3</a:t>
            </a:r>
          </a:p>
        </p:txBody>
      </p:sp>
      <p:sp>
        <p:nvSpPr>
          <p:cNvPr id="391208" name="Line 40"/>
          <p:cNvSpPr>
            <a:spLocks noChangeShapeType="1"/>
          </p:cNvSpPr>
          <p:nvPr/>
        </p:nvSpPr>
        <p:spPr bwMode="auto">
          <a:xfrm flipV="1">
            <a:off x="2319338" y="2147888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09" name="Line 41"/>
          <p:cNvSpPr>
            <a:spLocks noChangeShapeType="1"/>
          </p:cNvSpPr>
          <p:nvPr/>
        </p:nvSpPr>
        <p:spPr bwMode="auto">
          <a:xfrm flipV="1">
            <a:off x="5062538" y="2147888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10" name="Line 42"/>
          <p:cNvSpPr>
            <a:spLocks noChangeShapeType="1"/>
          </p:cNvSpPr>
          <p:nvPr/>
        </p:nvSpPr>
        <p:spPr bwMode="auto">
          <a:xfrm flipV="1">
            <a:off x="7500938" y="2147888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11" name="Line 43"/>
          <p:cNvSpPr>
            <a:spLocks noChangeShapeType="1"/>
          </p:cNvSpPr>
          <p:nvPr/>
        </p:nvSpPr>
        <p:spPr bwMode="auto">
          <a:xfrm rot="-5400000">
            <a:off x="4910138" y="-442912"/>
            <a:ext cx="0" cy="5181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12" name="Line 44"/>
          <p:cNvSpPr>
            <a:spLocks noChangeShapeType="1"/>
          </p:cNvSpPr>
          <p:nvPr/>
        </p:nvSpPr>
        <p:spPr bwMode="auto">
          <a:xfrm flipV="1">
            <a:off x="5062538" y="1843088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13" name="Rectangle 45"/>
          <p:cNvSpPr>
            <a:spLocks noChangeArrowheads="1"/>
          </p:cNvSpPr>
          <p:nvPr/>
        </p:nvSpPr>
        <p:spPr bwMode="auto">
          <a:xfrm>
            <a:off x="3386138" y="1385888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Set of All Objects</a:t>
            </a:r>
          </a:p>
        </p:txBody>
      </p:sp>
      <p:sp>
        <p:nvSpPr>
          <p:cNvPr id="391214" name="Line 46"/>
          <p:cNvSpPr>
            <a:spLocks noChangeShapeType="1"/>
          </p:cNvSpPr>
          <p:nvPr/>
        </p:nvSpPr>
        <p:spPr bwMode="auto">
          <a:xfrm>
            <a:off x="533400" y="48768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15" name="Line 47"/>
          <p:cNvSpPr>
            <a:spLocks noChangeShapeType="1"/>
          </p:cNvSpPr>
          <p:nvPr/>
        </p:nvSpPr>
        <p:spPr bwMode="auto">
          <a:xfrm>
            <a:off x="3200400" y="4876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16" name="Line 48"/>
          <p:cNvSpPr>
            <a:spLocks noChangeShapeType="1"/>
          </p:cNvSpPr>
          <p:nvPr/>
        </p:nvSpPr>
        <p:spPr bwMode="auto">
          <a:xfrm>
            <a:off x="4572000" y="48768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17" name="Line 49"/>
          <p:cNvSpPr>
            <a:spLocks noChangeShapeType="1"/>
          </p:cNvSpPr>
          <p:nvPr/>
        </p:nvSpPr>
        <p:spPr bwMode="auto">
          <a:xfrm>
            <a:off x="6858000" y="48768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18" name="Line 50"/>
          <p:cNvSpPr>
            <a:spLocks noChangeShapeType="1"/>
          </p:cNvSpPr>
          <p:nvPr/>
        </p:nvSpPr>
        <p:spPr bwMode="auto">
          <a:xfrm rot="-5400000">
            <a:off x="8420100" y="46863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19" name="Line 51"/>
          <p:cNvSpPr>
            <a:spLocks noChangeShapeType="1"/>
          </p:cNvSpPr>
          <p:nvPr/>
        </p:nvSpPr>
        <p:spPr bwMode="auto">
          <a:xfrm>
            <a:off x="8001000" y="5105400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20" name="Line 52"/>
          <p:cNvSpPr>
            <a:spLocks noChangeShapeType="1"/>
          </p:cNvSpPr>
          <p:nvPr/>
        </p:nvSpPr>
        <p:spPr bwMode="auto">
          <a:xfrm>
            <a:off x="8839200" y="5105400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21" name="Line 53"/>
          <p:cNvSpPr>
            <a:spLocks noChangeShapeType="1"/>
          </p:cNvSpPr>
          <p:nvPr/>
        </p:nvSpPr>
        <p:spPr bwMode="auto">
          <a:xfrm>
            <a:off x="8305800" y="4876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22" name="AutoShape 54"/>
          <p:cNvSpPr>
            <a:spLocks noChangeArrowheads="1"/>
          </p:cNvSpPr>
          <p:nvPr/>
        </p:nvSpPr>
        <p:spPr bwMode="auto">
          <a:xfrm>
            <a:off x="1143000" y="4343400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United</a:t>
            </a:r>
          </a:p>
        </p:txBody>
      </p:sp>
      <p:sp>
        <p:nvSpPr>
          <p:cNvPr id="97322" name="AutoShape 55"/>
          <p:cNvSpPr>
            <a:spLocks noChangeArrowheads="1"/>
          </p:cNvSpPr>
          <p:nvPr/>
        </p:nvSpPr>
        <p:spPr bwMode="auto">
          <a:xfrm>
            <a:off x="1219200" y="57912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391225" name="Line 57"/>
          <p:cNvSpPr>
            <a:spLocks noChangeShapeType="1"/>
          </p:cNvSpPr>
          <p:nvPr/>
        </p:nvSpPr>
        <p:spPr bwMode="auto">
          <a:xfrm flipV="1">
            <a:off x="1752600" y="3962400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26" name="AutoShape 58"/>
          <p:cNvSpPr>
            <a:spLocks noChangeArrowheads="1"/>
          </p:cNvSpPr>
          <p:nvPr/>
        </p:nvSpPr>
        <p:spPr bwMode="auto">
          <a:xfrm>
            <a:off x="4114800" y="4267200"/>
            <a:ext cx="914400" cy="585788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Hertz</a:t>
            </a:r>
          </a:p>
        </p:txBody>
      </p:sp>
      <p:sp>
        <p:nvSpPr>
          <p:cNvPr id="391227" name="AutoShape 59"/>
          <p:cNvSpPr>
            <a:spLocks noChangeArrowheads="1"/>
          </p:cNvSpPr>
          <p:nvPr/>
        </p:nvSpPr>
        <p:spPr bwMode="auto">
          <a:xfrm>
            <a:off x="5105400" y="4267200"/>
            <a:ext cx="914400" cy="585788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Avis</a:t>
            </a:r>
          </a:p>
        </p:txBody>
      </p:sp>
      <p:sp>
        <p:nvSpPr>
          <p:cNvPr id="97326" name="AutoShape 60"/>
          <p:cNvSpPr>
            <a:spLocks noChangeArrowheads="1"/>
          </p:cNvSpPr>
          <p:nvPr/>
        </p:nvSpPr>
        <p:spPr bwMode="auto">
          <a:xfrm>
            <a:off x="2743200" y="57150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391229" name="Line 61"/>
          <p:cNvSpPr>
            <a:spLocks noChangeShapeType="1"/>
          </p:cNvSpPr>
          <p:nvPr/>
        </p:nvSpPr>
        <p:spPr bwMode="auto">
          <a:xfrm>
            <a:off x="5715000" y="48768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7328" name="AutoShape 62"/>
          <p:cNvSpPr>
            <a:spLocks noChangeArrowheads="1"/>
          </p:cNvSpPr>
          <p:nvPr/>
        </p:nvSpPr>
        <p:spPr bwMode="auto">
          <a:xfrm>
            <a:off x="1905000" y="57912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391232" name="Line 64"/>
          <p:cNvSpPr>
            <a:spLocks noChangeShapeType="1"/>
          </p:cNvSpPr>
          <p:nvPr/>
        </p:nvSpPr>
        <p:spPr bwMode="auto">
          <a:xfrm rot="-5400000">
            <a:off x="2019300" y="47625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33" name="Line 65"/>
          <p:cNvSpPr>
            <a:spLocks noChangeShapeType="1"/>
          </p:cNvSpPr>
          <p:nvPr/>
        </p:nvSpPr>
        <p:spPr bwMode="auto">
          <a:xfrm>
            <a:off x="1600200" y="5181600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34" name="Line 66"/>
          <p:cNvSpPr>
            <a:spLocks noChangeShapeType="1"/>
          </p:cNvSpPr>
          <p:nvPr/>
        </p:nvSpPr>
        <p:spPr bwMode="auto">
          <a:xfrm>
            <a:off x="2438400" y="5181600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1235" name="Line 67"/>
          <p:cNvSpPr>
            <a:spLocks noChangeShapeType="1"/>
          </p:cNvSpPr>
          <p:nvPr/>
        </p:nvSpPr>
        <p:spPr bwMode="auto">
          <a:xfrm>
            <a:off x="1905000" y="49530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29462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25450" y="485775"/>
            <a:ext cx="8696325" cy="1042988"/>
          </a:xfrm>
          <a:noFill/>
        </p:spPr>
        <p:txBody>
          <a:bodyPr lIns="0" tIns="0" rIns="0" bIns="0" anchor="ctr"/>
          <a:lstStyle/>
          <a:p>
            <a:pPr marL="0" indent="0" algn="ctr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3300">
                <a:solidFill>
                  <a:srgbClr val="000000"/>
                </a:solidFill>
                <a:latin typeface="Arial" panose="020B0604020202020204" pitchFamily="34" charset="0"/>
              </a:rPr>
              <a:t>Restrictions of Chinese Wall Policy</a:t>
            </a:r>
            <a:endParaRPr lang="en-US" altLang="en-US"/>
          </a:p>
        </p:txBody>
      </p:sp>
      <p:sp>
        <p:nvSpPr>
          <p:cNvPr id="98307" name="Text Box 5"/>
          <p:cNvSpPr txBox="1">
            <a:spLocks noChangeArrowheads="1"/>
          </p:cNvSpPr>
          <p:nvPr/>
        </p:nvSpPr>
        <p:spPr bwMode="auto">
          <a:xfrm>
            <a:off x="366713" y="1616075"/>
            <a:ext cx="8628062" cy="476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88913" indent="-188913"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35013" indent="-325438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471613" indent="-633413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574800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76400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1336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908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480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5052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Read Access (Simple Security Property)</a:t>
            </a:r>
          </a:p>
          <a:p>
            <a:pPr marL="735013" marR="0" lvl="1" indent="-325438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subject S can read an object O only if</a:t>
            </a:r>
          </a:p>
          <a:p>
            <a:pPr marL="1471613" marR="0" lvl="2" indent="-6334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is in the same company dataset as some object previously read by S (i.e., O is within the wall)</a:t>
            </a:r>
          </a:p>
          <a:p>
            <a:pPr marL="1471613" marR="0" lvl="2" indent="-6334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or</a:t>
            </a:r>
          </a:p>
          <a:p>
            <a:pPr marL="1471613" marR="0" lvl="2" indent="-6334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belongs to  a conflict of interest class within which S has not read any object (i.e., O is in the open)</a:t>
            </a:r>
          </a:p>
          <a:p>
            <a:pPr marL="188913" marR="0" lvl="0" indent="-1889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l"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Write Access (*-Property)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735013" marR="0" lvl="1" indent="-325438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FontTx/>
              <a:buChar char="–"/>
              <a:tabLst/>
              <a:defRPr/>
            </a:pPr>
            <a:r>
              <a:rPr kumimoji="0" lang="en-US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subject S can write an object O only if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471613" marR="0" lvl="2" indent="-6334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 can read O by the simple security rule</a:t>
            </a:r>
          </a:p>
          <a:p>
            <a:pPr marL="1471613" marR="0" lvl="2" indent="-6334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and</a:t>
            </a:r>
          </a:p>
          <a:p>
            <a:pPr marL="1471613" marR="0" lvl="2" indent="-633413" algn="l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6000"/>
              <a:buFont typeface="Monotype Sorts" pitchFamily="2" charset="2"/>
              <a:buChar char="è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 object can be read which is in a different company dataset of the one for which write access is requested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300167"/>
      </p:ext>
    </p:extLst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Access Control Mechanism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8" y="1524000"/>
            <a:ext cx="8075612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/>
              <a:t>It is typically a software system implementing the access control function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/>
          </a:p>
          <a:p>
            <a:pPr eaLnBrk="1" hangingPunct="1">
              <a:lnSpc>
                <a:spcPct val="80000"/>
              </a:lnSpc>
            </a:pPr>
            <a:r>
              <a:rPr lang="en-US" altLang="en-US" sz="2000"/>
              <a:t>It is usually part of OS/DBMS/Application software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/>
          </a:p>
          <a:p>
            <a:pPr eaLnBrk="1" hangingPunct="1">
              <a:lnSpc>
                <a:spcPct val="80000"/>
              </a:lnSpc>
            </a:pPr>
            <a:r>
              <a:rPr lang="en-US" altLang="en-US" sz="2000"/>
              <a:t>It uses specified access control policies to decide whether to grant or deny a subject access to a requested resource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/>
          </a:p>
          <a:p>
            <a:pPr eaLnBrk="1" hangingPunct="1">
              <a:lnSpc>
                <a:spcPct val="80000"/>
              </a:lnSpc>
            </a:pPr>
            <a:endParaRPr lang="en-US" altLang="en-US" sz="2000"/>
          </a:p>
          <a:p>
            <a:pPr eaLnBrk="1" hangingPunct="1">
              <a:lnSpc>
                <a:spcPct val="80000"/>
              </a:lnSpc>
            </a:pPr>
            <a:endParaRPr lang="en-US" altLang="en-US" sz="2000"/>
          </a:p>
          <a:p>
            <a:pPr eaLnBrk="1" hangingPunct="1">
              <a:lnSpc>
                <a:spcPct val="80000"/>
              </a:lnSpc>
            </a:pPr>
            <a:endParaRPr lang="en-US" altLang="en-US" sz="2000"/>
          </a:p>
        </p:txBody>
      </p:sp>
    </p:spTree>
    <p:extLst>
      <p:ext uri="{BB962C8B-B14F-4D97-AF65-F5344CB8AC3E}">
        <p14:creationId xmlns:p14="http://schemas.microsoft.com/office/powerpoint/2010/main" val="17863844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4" name="Rectangle 4"/>
          <p:cNvSpPr>
            <a:spLocks noChangeArrowheads="1"/>
          </p:cNvSpPr>
          <p:nvPr/>
        </p:nvSpPr>
        <p:spPr bwMode="auto">
          <a:xfrm>
            <a:off x="1524000" y="2971056"/>
            <a:ext cx="14478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Bank A</a:t>
            </a:r>
          </a:p>
        </p:txBody>
      </p:sp>
      <p:sp>
        <p:nvSpPr>
          <p:cNvPr id="209925" name="Oval 5"/>
          <p:cNvSpPr>
            <a:spLocks noChangeArrowheads="1"/>
          </p:cNvSpPr>
          <p:nvPr/>
        </p:nvSpPr>
        <p:spPr bwMode="auto">
          <a:xfrm>
            <a:off x="3886200" y="2513856"/>
            <a:ext cx="838200" cy="1524000"/>
          </a:xfrm>
          <a:prstGeom prst="ellipse">
            <a:avLst/>
          </a:prstGeom>
          <a:solidFill>
            <a:srgbClr val="FFFF99"/>
          </a:solidFill>
          <a:ln w="12700">
            <a:solidFill>
              <a:srgbClr val="06060A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consultant</a:t>
            </a:r>
          </a:p>
        </p:txBody>
      </p:sp>
      <p:sp>
        <p:nvSpPr>
          <p:cNvPr id="209926" name="Rectangle 6"/>
          <p:cNvSpPr>
            <a:spLocks noChangeArrowheads="1"/>
          </p:cNvSpPr>
          <p:nvPr/>
        </p:nvSpPr>
        <p:spPr bwMode="auto">
          <a:xfrm>
            <a:off x="5943600" y="2894856"/>
            <a:ext cx="14478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Bank B</a:t>
            </a:r>
          </a:p>
        </p:txBody>
      </p:sp>
      <p:sp>
        <p:nvSpPr>
          <p:cNvPr id="209927" name="Rectangle 7"/>
          <p:cNvSpPr>
            <a:spLocks noChangeArrowheads="1"/>
          </p:cNvSpPr>
          <p:nvPr/>
        </p:nvSpPr>
        <p:spPr bwMode="auto">
          <a:xfrm>
            <a:off x="2438400" y="4266456"/>
            <a:ext cx="1417638" cy="609600"/>
          </a:xfrm>
          <a:prstGeom prst="rect">
            <a:avLst/>
          </a:prstGeom>
          <a:solidFill>
            <a:srgbClr val="DDDDDD"/>
          </a:solidFill>
          <a:ln w="12700">
            <a:solidFill>
              <a:srgbClr val="06060A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Insurance</a:t>
            </a:r>
          </a:p>
        </p:txBody>
      </p:sp>
      <p:sp>
        <p:nvSpPr>
          <p:cNvPr id="209928" name="Rectangle 8"/>
          <p:cNvSpPr>
            <a:spLocks noChangeArrowheads="1"/>
          </p:cNvSpPr>
          <p:nvPr/>
        </p:nvSpPr>
        <p:spPr bwMode="auto">
          <a:xfrm>
            <a:off x="4572000" y="4266456"/>
            <a:ext cx="1524000" cy="609600"/>
          </a:xfrm>
          <a:prstGeom prst="rect">
            <a:avLst/>
          </a:prstGeom>
          <a:solidFill>
            <a:srgbClr val="00FFCC"/>
          </a:solidFill>
          <a:ln w="12700">
            <a:solidFill>
              <a:srgbClr val="06060A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Oil B</a:t>
            </a:r>
          </a:p>
        </p:txBody>
      </p:sp>
      <p:grpSp>
        <p:nvGrpSpPr>
          <p:cNvPr id="209929" name="Group 9"/>
          <p:cNvGrpSpPr>
            <a:grpSpLocks/>
          </p:cNvGrpSpPr>
          <p:nvPr/>
        </p:nvGrpSpPr>
        <p:grpSpPr bwMode="auto">
          <a:xfrm>
            <a:off x="2971800" y="2745631"/>
            <a:ext cx="914400" cy="457200"/>
            <a:chOff x="1872" y="2834"/>
            <a:chExt cx="576" cy="288"/>
          </a:xfrm>
        </p:grpSpPr>
        <p:sp>
          <p:nvSpPr>
            <p:cNvPr id="209930" name="Line 10"/>
            <p:cNvSpPr>
              <a:spLocks noChangeShapeType="1"/>
            </p:cNvSpPr>
            <p:nvPr/>
          </p:nvSpPr>
          <p:spPr bwMode="auto">
            <a:xfrm>
              <a:off x="1872" y="3094"/>
              <a:ext cx="576" cy="0"/>
            </a:xfrm>
            <a:prstGeom prst="line">
              <a:avLst/>
            </a:prstGeom>
            <a:noFill/>
            <a:ln w="25400">
              <a:solidFill>
                <a:srgbClr val="FFFF99"/>
              </a:solidFill>
              <a:round/>
              <a:headEnd type="triangle" w="sm" len="sm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9931" name="Text Box 11"/>
            <p:cNvSpPr txBox="1">
              <a:spLocks noChangeArrowheads="1"/>
            </p:cNvSpPr>
            <p:nvPr/>
          </p:nvSpPr>
          <p:spPr bwMode="auto">
            <a:xfrm>
              <a:off x="2064" y="2834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</a:t>
              </a:r>
            </a:p>
          </p:txBody>
        </p:sp>
      </p:grpSp>
      <p:grpSp>
        <p:nvGrpSpPr>
          <p:cNvPr id="209932" name="Group 12"/>
          <p:cNvGrpSpPr>
            <a:grpSpLocks/>
          </p:cNvGrpSpPr>
          <p:nvPr/>
        </p:nvGrpSpPr>
        <p:grpSpPr bwMode="auto">
          <a:xfrm>
            <a:off x="1066800" y="2132856"/>
            <a:ext cx="6432550" cy="396875"/>
            <a:chOff x="672" y="2448"/>
            <a:chExt cx="4052" cy="250"/>
          </a:xfrm>
        </p:grpSpPr>
        <p:sp>
          <p:nvSpPr>
            <p:cNvPr id="99350" name="Text Box 13"/>
            <p:cNvSpPr txBox="1">
              <a:spLocks noChangeArrowheads="1"/>
            </p:cNvSpPr>
            <p:nvPr/>
          </p:nvSpPr>
          <p:spPr bwMode="auto">
            <a:xfrm>
              <a:off x="672" y="2448"/>
              <a:ext cx="15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>
              <a:spAutoFit/>
            </a:bodyPr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Discretionary access</a:t>
              </a:r>
            </a:p>
          </p:txBody>
        </p:sp>
        <p:sp>
          <p:nvSpPr>
            <p:cNvPr id="99351" name="Text Box 14"/>
            <p:cNvSpPr txBox="1">
              <a:spLocks noChangeArrowheads="1"/>
            </p:cNvSpPr>
            <p:nvPr/>
          </p:nvSpPr>
          <p:spPr bwMode="auto">
            <a:xfrm>
              <a:off x="3504" y="2448"/>
              <a:ext cx="1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>
              <a:spAutoFit/>
            </a:bodyPr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Mandatory denial</a:t>
              </a:r>
            </a:p>
          </p:txBody>
        </p:sp>
      </p:grpSp>
      <p:grpSp>
        <p:nvGrpSpPr>
          <p:cNvPr id="209935" name="Group 15"/>
          <p:cNvGrpSpPr>
            <a:grpSpLocks/>
          </p:cNvGrpSpPr>
          <p:nvPr/>
        </p:nvGrpSpPr>
        <p:grpSpPr bwMode="auto">
          <a:xfrm>
            <a:off x="2971800" y="3279031"/>
            <a:ext cx="2157413" cy="987425"/>
            <a:chOff x="1872" y="3170"/>
            <a:chExt cx="1359" cy="622"/>
          </a:xfrm>
        </p:grpSpPr>
        <p:sp>
          <p:nvSpPr>
            <p:cNvPr id="209936" name="Line 16"/>
            <p:cNvSpPr>
              <a:spLocks noChangeShapeType="1"/>
            </p:cNvSpPr>
            <p:nvPr/>
          </p:nvSpPr>
          <p:spPr bwMode="auto">
            <a:xfrm flipV="1">
              <a:off x="2256" y="3574"/>
              <a:ext cx="288" cy="218"/>
            </a:xfrm>
            <a:prstGeom prst="line">
              <a:avLst/>
            </a:prstGeom>
            <a:noFill/>
            <a:ln w="25400">
              <a:solidFill>
                <a:srgbClr val="FFFF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9937" name="Line 17"/>
            <p:cNvSpPr>
              <a:spLocks noChangeShapeType="1"/>
            </p:cNvSpPr>
            <p:nvPr/>
          </p:nvSpPr>
          <p:spPr bwMode="auto">
            <a:xfrm flipH="1" flipV="1">
              <a:off x="2832" y="3574"/>
              <a:ext cx="288" cy="218"/>
            </a:xfrm>
            <a:prstGeom prst="line">
              <a:avLst/>
            </a:prstGeom>
            <a:noFill/>
            <a:ln w="25400">
              <a:solidFill>
                <a:srgbClr val="FFFF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9938" name="Text Box 18"/>
            <p:cNvSpPr txBox="1">
              <a:spLocks noChangeArrowheads="1"/>
            </p:cNvSpPr>
            <p:nvPr/>
          </p:nvSpPr>
          <p:spPr bwMode="auto">
            <a:xfrm>
              <a:off x="2976" y="3458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</a:t>
              </a:r>
            </a:p>
          </p:txBody>
        </p:sp>
        <p:sp>
          <p:nvSpPr>
            <p:cNvPr id="209939" name="Line 19"/>
            <p:cNvSpPr>
              <a:spLocks noChangeShapeType="1"/>
            </p:cNvSpPr>
            <p:nvPr/>
          </p:nvSpPr>
          <p:spPr bwMode="auto">
            <a:xfrm>
              <a:off x="1872" y="3216"/>
              <a:ext cx="576" cy="0"/>
            </a:xfrm>
            <a:prstGeom prst="line">
              <a:avLst/>
            </a:prstGeom>
            <a:noFill/>
            <a:ln w="25400">
              <a:solidFill>
                <a:srgbClr val="FFFF99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9940" name="Text Box 20"/>
            <p:cNvSpPr txBox="1">
              <a:spLocks noChangeArrowheads="1"/>
            </p:cNvSpPr>
            <p:nvPr/>
          </p:nvSpPr>
          <p:spPr bwMode="auto">
            <a:xfrm>
              <a:off x="2064" y="3170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</a:t>
              </a:r>
            </a:p>
          </p:txBody>
        </p:sp>
        <p:sp>
          <p:nvSpPr>
            <p:cNvPr id="209941" name="Text Box 21"/>
            <p:cNvSpPr txBox="1">
              <a:spLocks noChangeArrowheads="1"/>
            </p:cNvSpPr>
            <p:nvPr/>
          </p:nvSpPr>
          <p:spPr bwMode="auto">
            <a:xfrm>
              <a:off x="2208" y="3458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</a:t>
              </a:r>
            </a:p>
          </p:txBody>
        </p:sp>
      </p:grpSp>
      <p:grpSp>
        <p:nvGrpSpPr>
          <p:cNvPr id="209942" name="Group 22"/>
          <p:cNvGrpSpPr>
            <a:grpSpLocks/>
          </p:cNvGrpSpPr>
          <p:nvPr/>
        </p:nvGrpSpPr>
        <p:grpSpPr bwMode="auto">
          <a:xfrm>
            <a:off x="4724400" y="2742456"/>
            <a:ext cx="1243013" cy="762000"/>
            <a:chOff x="2976" y="2832"/>
            <a:chExt cx="783" cy="480"/>
          </a:xfrm>
        </p:grpSpPr>
        <p:sp>
          <p:nvSpPr>
            <p:cNvPr id="209943" name="Line 23"/>
            <p:cNvSpPr>
              <a:spLocks noChangeShapeType="1"/>
            </p:cNvSpPr>
            <p:nvPr/>
          </p:nvSpPr>
          <p:spPr bwMode="auto">
            <a:xfrm flipH="1">
              <a:off x="2976" y="3072"/>
              <a:ext cx="768" cy="0"/>
            </a:xfrm>
            <a:prstGeom prst="line">
              <a:avLst/>
            </a:prstGeom>
            <a:noFill/>
            <a:ln w="25400">
              <a:solidFill>
                <a:srgbClr val="FFFF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9944" name="Text Box 24"/>
            <p:cNvSpPr txBox="1">
              <a:spLocks noChangeArrowheads="1"/>
            </p:cNvSpPr>
            <p:nvPr/>
          </p:nvSpPr>
          <p:spPr bwMode="auto">
            <a:xfrm>
              <a:off x="3072" y="2832"/>
              <a:ext cx="351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9945" name="Text Box 25"/>
            <p:cNvSpPr txBox="1">
              <a:spLocks noChangeArrowheads="1"/>
            </p:cNvSpPr>
            <p:nvPr/>
          </p:nvSpPr>
          <p:spPr bwMode="auto">
            <a:xfrm>
              <a:off x="3504" y="2834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</a:t>
              </a:r>
            </a:p>
          </p:txBody>
        </p:sp>
      </p:grpSp>
      <p:sp>
        <p:nvSpPr>
          <p:cNvPr id="99340" name="Rectangle 26"/>
          <p:cNvSpPr>
            <a:spLocks noGrp="1" noChangeArrowheads="1"/>
          </p:cNvSpPr>
          <p:nvPr>
            <p:ph type="title"/>
          </p:nvPr>
        </p:nvSpPr>
        <p:spPr>
          <a:xfrm>
            <a:off x="457200" y="701824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Read Rule</a:t>
            </a:r>
          </a:p>
        </p:txBody>
      </p:sp>
    </p:spTree>
    <p:extLst>
      <p:ext uri="{BB962C8B-B14F-4D97-AF65-F5344CB8AC3E}">
        <p14:creationId xmlns:p14="http://schemas.microsoft.com/office/powerpoint/2010/main" val="130966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9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9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9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AutoShape 3"/>
          <p:cNvSpPr>
            <a:spLocks noChangeArrowheads="1"/>
          </p:cNvSpPr>
          <p:nvPr/>
        </p:nvSpPr>
        <p:spPr bwMode="auto">
          <a:xfrm>
            <a:off x="1633538" y="6119813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100355" name="AutoShape 4"/>
          <p:cNvSpPr>
            <a:spLocks noChangeArrowheads="1"/>
          </p:cNvSpPr>
          <p:nvPr/>
        </p:nvSpPr>
        <p:spPr bwMode="auto">
          <a:xfrm>
            <a:off x="795338" y="6119813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100356" name="AutoShape 5"/>
          <p:cNvSpPr>
            <a:spLocks noChangeArrowheads="1"/>
          </p:cNvSpPr>
          <p:nvPr/>
        </p:nvSpPr>
        <p:spPr bwMode="auto">
          <a:xfrm>
            <a:off x="-42863" y="6119813"/>
            <a:ext cx="838201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rgbClr val="FFFF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100357" name="AutoShape 6"/>
          <p:cNvSpPr>
            <a:spLocks noChangeArrowheads="1"/>
          </p:cNvSpPr>
          <p:nvPr/>
        </p:nvSpPr>
        <p:spPr bwMode="auto">
          <a:xfrm>
            <a:off x="4605338" y="6119813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100358" name="AutoShape 7"/>
          <p:cNvSpPr>
            <a:spLocks noChangeArrowheads="1"/>
          </p:cNvSpPr>
          <p:nvPr/>
        </p:nvSpPr>
        <p:spPr bwMode="auto">
          <a:xfrm>
            <a:off x="6281738" y="6119813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220168" name="Line 8"/>
          <p:cNvSpPr>
            <a:spLocks noChangeShapeType="1"/>
          </p:cNvSpPr>
          <p:nvPr/>
        </p:nvSpPr>
        <p:spPr bwMode="auto">
          <a:xfrm flipV="1">
            <a:off x="414338" y="5510213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169" name="Line 9"/>
          <p:cNvSpPr>
            <a:spLocks noChangeShapeType="1"/>
          </p:cNvSpPr>
          <p:nvPr/>
        </p:nvSpPr>
        <p:spPr bwMode="auto">
          <a:xfrm flipV="1">
            <a:off x="1252538" y="5510213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170" name="Line 10"/>
          <p:cNvSpPr>
            <a:spLocks noChangeShapeType="1"/>
          </p:cNvSpPr>
          <p:nvPr/>
        </p:nvSpPr>
        <p:spPr bwMode="auto">
          <a:xfrm flipV="1">
            <a:off x="2090738" y="5510213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171" name="Line 11"/>
          <p:cNvSpPr>
            <a:spLocks noChangeShapeType="1"/>
          </p:cNvSpPr>
          <p:nvPr/>
        </p:nvSpPr>
        <p:spPr bwMode="auto">
          <a:xfrm flipV="1">
            <a:off x="5062538" y="5510213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172" name="Line 12"/>
          <p:cNvSpPr>
            <a:spLocks noChangeShapeType="1"/>
          </p:cNvSpPr>
          <p:nvPr/>
        </p:nvSpPr>
        <p:spPr bwMode="auto">
          <a:xfrm flipV="1">
            <a:off x="6738938" y="5510213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173" name="Line 13"/>
          <p:cNvSpPr>
            <a:spLocks noChangeShapeType="1"/>
          </p:cNvSpPr>
          <p:nvPr/>
        </p:nvSpPr>
        <p:spPr bwMode="auto">
          <a:xfrm rot="-5400000">
            <a:off x="1252538" y="4672013"/>
            <a:ext cx="0" cy="1676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174" name="Line 14"/>
          <p:cNvSpPr>
            <a:spLocks noChangeShapeType="1"/>
          </p:cNvSpPr>
          <p:nvPr/>
        </p:nvSpPr>
        <p:spPr bwMode="auto">
          <a:xfrm flipV="1">
            <a:off x="1252538" y="4900613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175" name="AutoShape 15"/>
          <p:cNvSpPr>
            <a:spLocks noChangeArrowheads="1"/>
          </p:cNvSpPr>
          <p:nvPr/>
        </p:nvSpPr>
        <p:spPr bwMode="auto">
          <a:xfrm>
            <a:off x="595313" y="4291013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Bank A</a:t>
            </a:r>
          </a:p>
        </p:txBody>
      </p:sp>
      <p:sp>
        <p:nvSpPr>
          <p:cNvPr id="220176" name="Line 16"/>
          <p:cNvSpPr>
            <a:spLocks noChangeShapeType="1"/>
          </p:cNvSpPr>
          <p:nvPr/>
        </p:nvSpPr>
        <p:spPr bwMode="auto">
          <a:xfrm flipV="1">
            <a:off x="5062538" y="4900613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177" name="Line 17"/>
          <p:cNvSpPr>
            <a:spLocks noChangeShapeType="1"/>
          </p:cNvSpPr>
          <p:nvPr/>
        </p:nvSpPr>
        <p:spPr bwMode="auto">
          <a:xfrm flipV="1">
            <a:off x="6738938" y="4900613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178" name="AutoShape 18"/>
          <p:cNvSpPr>
            <a:spLocks noChangeArrowheads="1"/>
          </p:cNvSpPr>
          <p:nvPr/>
        </p:nvSpPr>
        <p:spPr bwMode="auto">
          <a:xfrm>
            <a:off x="4376738" y="4291013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Gas A</a:t>
            </a:r>
          </a:p>
        </p:txBody>
      </p:sp>
      <p:sp>
        <p:nvSpPr>
          <p:cNvPr id="220179" name="AutoShape 19"/>
          <p:cNvSpPr>
            <a:spLocks noChangeArrowheads="1"/>
          </p:cNvSpPr>
          <p:nvPr/>
        </p:nvSpPr>
        <p:spPr bwMode="auto">
          <a:xfrm>
            <a:off x="6129338" y="4291013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Oil A</a:t>
            </a:r>
          </a:p>
        </p:txBody>
      </p:sp>
      <p:sp>
        <p:nvSpPr>
          <p:cNvPr id="220180" name="Line 20"/>
          <p:cNvSpPr>
            <a:spLocks noChangeShapeType="1"/>
          </p:cNvSpPr>
          <p:nvPr/>
        </p:nvSpPr>
        <p:spPr bwMode="auto">
          <a:xfrm flipV="1">
            <a:off x="1252538" y="3957638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20181" name="Group 21"/>
          <p:cNvGrpSpPr>
            <a:grpSpLocks/>
          </p:cNvGrpSpPr>
          <p:nvPr/>
        </p:nvGrpSpPr>
        <p:grpSpPr bwMode="auto">
          <a:xfrm>
            <a:off x="2471738" y="3957638"/>
            <a:ext cx="1676400" cy="2543175"/>
            <a:chOff x="1557" y="2493"/>
            <a:chExt cx="1056" cy="1602"/>
          </a:xfrm>
        </p:grpSpPr>
        <p:sp>
          <p:nvSpPr>
            <p:cNvPr id="100410" name="AutoShape 22"/>
            <p:cNvSpPr>
              <a:spLocks noChangeArrowheads="1"/>
            </p:cNvSpPr>
            <p:nvPr/>
          </p:nvSpPr>
          <p:spPr bwMode="auto">
            <a:xfrm>
              <a:off x="2085" y="3855"/>
              <a:ext cx="528" cy="240"/>
            </a:xfrm>
            <a:prstGeom prst="parallelogram">
              <a:avLst>
                <a:gd name="adj" fmla="val 55000"/>
              </a:avLst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Info</a:t>
              </a:r>
            </a:p>
          </p:txBody>
        </p:sp>
        <p:sp>
          <p:nvSpPr>
            <p:cNvPr id="100411" name="AutoShape 23"/>
            <p:cNvSpPr>
              <a:spLocks noChangeArrowheads="1"/>
            </p:cNvSpPr>
            <p:nvPr/>
          </p:nvSpPr>
          <p:spPr bwMode="auto">
            <a:xfrm>
              <a:off x="1557" y="3855"/>
              <a:ext cx="528" cy="240"/>
            </a:xfrm>
            <a:prstGeom prst="parallelogram">
              <a:avLst>
                <a:gd name="adj" fmla="val 55000"/>
              </a:avLst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Info</a:t>
              </a:r>
            </a:p>
          </p:txBody>
        </p:sp>
        <p:sp>
          <p:nvSpPr>
            <p:cNvPr id="220184" name="Line 24"/>
            <p:cNvSpPr>
              <a:spLocks noChangeShapeType="1"/>
            </p:cNvSpPr>
            <p:nvPr/>
          </p:nvSpPr>
          <p:spPr bwMode="auto">
            <a:xfrm flipV="1">
              <a:off x="1845" y="3471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0185" name="Line 25"/>
            <p:cNvSpPr>
              <a:spLocks noChangeShapeType="1"/>
            </p:cNvSpPr>
            <p:nvPr/>
          </p:nvSpPr>
          <p:spPr bwMode="auto">
            <a:xfrm flipV="1">
              <a:off x="2373" y="3471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0186" name="AutoShape 26"/>
            <p:cNvSpPr>
              <a:spLocks noChangeArrowheads="1"/>
            </p:cNvSpPr>
            <p:nvPr/>
          </p:nvSpPr>
          <p:spPr bwMode="auto">
            <a:xfrm>
              <a:off x="1701" y="2703"/>
              <a:ext cx="816" cy="384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rgbClr val="66FF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1200" cap="none" spc="0" normalizeH="0" baseline="0" noProof="0">
                  <a:ln>
                    <a:noFill/>
                  </a:ln>
                  <a:solidFill>
                    <a:srgbClr val="66FF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Bank B</a:t>
              </a:r>
            </a:p>
          </p:txBody>
        </p:sp>
        <p:sp>
          <p:nvSpPr>
            <p:cNvPr id="220187" name="Line 27"/>
            <p:cNvSpPr>
              <a:spLocks noChangeShapeType="1"/>
            </p:cNvSpPr>
            <p:nvPr/>
          </p:nvSpPr>
          <p:spPr bwMode="auto">
            <a:xfrm rot="-5400000">
              <a:off x="2109" y="3207"/>
              <a:ext cx="0" cy="52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0188" name="Line 28"/>
            <p:cNvSpPr>
              <a:spLocks noChangeShapeType="1"/>
            </p:cNvSpPr>
            <p:nvPr/>
          </p:nvSpPr>
          <p:spPr bwMode="auto">
            <a:xfrm flipV="1">
              <a:off x="2133" y="3087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0189" name="Line 29"/>
            <p:cNvSpPr>
              <a:spLocks noChangeShapeType="1"/>
            </p:cNvSpPr>
            <p:nvPr/>
          </p:nvSpPr>
          <p:spPr bwMode="auto">
            <a:xfrm flipV="1">
              <a:off x="2133" y="2493"/>
              <a:ext cx="0" cy="21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20190" name="Line 30"/>
          <p:cNvSpPr>
            <a:spLocks noChangeShapeType="1"/>
          </p:cNvSpPr>
          <p:nvPr/>
        </p:nvSpPr>
        <p:spPr bwMode="auto">
          <a:xfrm flipV="1">
            <a:off x="5062538" y="3957638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191" name="Line 31"/>
          <p:cNvSpPr>
            <a:spLocks noChangeShapeType="1"/>
          </p:cNvSpPr>
          <p:nvPr/>
        </p:nvSpPr>
        <p:spPr bwMode="auto">
          <a:xfrm flipV="1">
            <a:off x="6738938" y="3957638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20192" name="Group 32"/>
          <p:cNvGrpSpPr>
            <a:grpSpLocks/>
          </p:cNvGrpSpPr>
          <p:nvPr/>
        </p:nvGrpSpPr>
        <p:grpSpPr bwMode="auto">
          <a:xfrm>
            <a:off x="7424738" y="3957638"/>
            <a:ext cx="1676400" cy="2543175"/>
            <a:chOff x="4677" y="2493"/>
            <a:chExt cx="1056" cy="1602"/>
          </a:xfrm>
        </p:grpSpPr>
        <p:sp>
          <p:nvSpPr>
            <p:cNvPr id="100401" name="AutoShape 33"/>
            <p:cNvSpPr>
              <a:spLocks noChangeArrowheads="1"/>
            </p:cNvSpPr>
            <p:nvPr/>
          </p:nvSpPr>
          <p:spPr bwMode="auto">
            <a:xfrm>
              <a:off x="4677" y="3855"/>
              <a:ext cx="528" cy="240"/>
            </a:xfrm>
            <a:prstGeom prst="parallelogram">
              <a:avLst>
                <a:gd name="adj" fmla="val 55000"/>
              </a:avLst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Info</a:t>
              </a:r>
            </a:p>
          </p:txBody>
        </p:sp>
        <p:grpSp>
          <p:nvGrpSpPr>
            <p:cNvPr id="100402" name="Group 34"/>
            <p:cNvGrpSpPr>
              <a:grpSpLocks/>
            </p:cNvGrpSpPr>
            <p:nvPr/>
          </p:nvGrpSpPr>
          <p:grpSpPr bwMode="auto">
            <a:xfrm>
              <a:off x="4821" y="2493"/>
              <a:ext cx="912" cy="1602"/>
              <a:chOff x="4821" y="2493"/>
              <a:chExt cx="912" cy="1602"/>
            </a:xfrm>
          </p:grpSpPr>
          <p:sp>
            <p:nvSpPr>
              <p:cNvPr id="100403" name="AutoShape 35"/>
              <p:cNvSpPr>
                <a:spLocks noChangeArrowheads="1"/>
              </p:cNvSpPr>
              <p:nvPr/>
            </p:nvSpPr>
            <p:spPr bwMode="auto">
              <a:xfrm>
                <a:off x="5205" y="3855"/>
                <a:ext cx="528" cy="240"/>
              </a:xfrm>
              <a:prstGeom prst="parallelogram">
                <a:avLst>
                  <a:gd name="adj" fmla="val 55000"/>
                </a:avLst>
              </a:prstGeom>
              <a:noFill/>
              <a:ln w="2540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1429" tIns="45714" rIns="91429" bIns="45714" anchor="ctr"/>
              <a:lstStyle>
                <a:lvl1pPr>
                  <a:spcBef>
                    <a:spcPct val="20000"/>
                  </a:spcBef>
                  <a:buChar char="•"/>
                  <a:defRPr sz="22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1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Info</a:t>
                </a:r>
              </a:p>
            </p:txBody>
          </p:sp>
          <p:sp>
            <p:nvSpPr>
              <p:cNvPr id="220196" name="Line 36"/>
              <p:cNvSpPr>
                <a:spLocks noChangeShapeType="1"/>
              </p:cNvSpPr>
              <p:nvPr/>
            </p:nvSpPr>
            <p:spPr bwMode="auto">
              <a:xfrm flipV="1">
                <a:off x="4965" y="3471"/>
                <a:ext cx="0" cy="3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0197" name="Line 37"/>
              <p:cNvSpPr>
                <a:spLocks noChangeShapeType="1"/>
              </p:cNvSpPr>
              <p:nvPr/>
            </p:nvSpPr>
            <p:spPr bwMode="auto">
              <a:xfrm flipV="1">
                <a:off x="5541" y="3471"/>
                <a:ext cx="0" cy="3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0198" name="Line 38"/>
              <p:cNvSpPr>
                <a:spLocks noChangeShapeType="1"/>
              </p:cNvSpPr>
              <p:nvPr/>
            </p:nvSpPr>
            <p:spPr bwMode="auto">
              <a:xfrm rot="-5400000">
                <a:off x="5253" y="3183"/>
                <a:ext cx="0" cy="57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0199" name="Line 39"/>
              <p:cNvSpPr>
                <a:spLocks noChangeShapeType="1"/>
              </p:cNvSpPr>
              <p:nvPr/>
            </p:nvSpPr>
            <p:spPr bwMode="auto">
              <a:xfrm flipV="1">
                <a:off x="5253" y="3087"/>
                <a:ext cx="0" cy="38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0200" name="AutoShape 40"/>
              <p:cNvSpPr>
                <a:spLocks noChangeArrowheads="1"/>
              </p:cNvSpPr>
              <p:nvPr/>
            </p:nvSpPr>
            <p:spPr bwMode="auto">
              <a:xfrm>
                <a:off x="4821" y="2703"/>
                <a:ext cx="816" cy="384"/>
              </a:xfrm>
              <a:prstGeom prst="roundRect">
                <a:avLst>
                  <a:gd name="adj" fmla="val 16667"/>
                </a:avLst>
              </a:prstGeom>
              <a:noFill/>
              <a:ln w="25400">
                <a:solidFill>
                  <a:srgbClr val="66FF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1429" tIns="45714" rIns="91429" bIns="45714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1200" cap="none" spc="0" normalizeH="0" baseline="0" noProof="0">
                    <a:ln>
                      <a:noFill/>
                    </a:ln>
                    <a:solidFill>
                      <a:srgbClr val="66FF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Oil B</a:t>
                </a:r>
              </a:p>
            </p:txBody>
          </p:sp>
          <p:sp>
            <p:nvSpPr>
              <p:cNvPr id="220201" name="Line 41"/>
              <p:cNvSpPr>
                <a:spLocks noChangeShapeType="1"/>
              </p:cNvSpPr>
              <p:nvPr/>
            </p:nvSpPr>
            <p:spPr bwMode="auto">
              <a:xfrm flipV="1">
                <a:off x="5253" y="2493"/>
                <a:ext cx="0" cy="21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220202" name="Line 42"/>
          <p:cNvSpPr>
            <a:spLocks noChangeShapeType="1"/>
          </p:cNvSpPr>
          <p:nvPr/>
        </p:nvSpPr>
        <p:spPr bwMode="auto">
          <a:xfrm rot="-5400000">
            <a:off x="2319338" y="2890838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203" name="Line 43"/>
          <p:cNvSpPr>
            <a:spLocks noChangeShapeType="1"/>
          </p:cNvSpPr>
          <p:nvPr/>
        </p:nvSpPr>
        <p:spPr bwMode="auto">
          <a:xfrm rot="-5400000">
            <a:off x="7539038" y="3157538"/>
            <a:ext cx="0" cy="1600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0378" name="Group 44"/>
          <p:cNvGrpSpPr>
            <a:grpSpLocks/>
          </p:cNvGrpSpPr>
          <p:nvPr/>
        </p:nvGrpSpPr>
        <p:grpSpPr bwMode="auto">
          <a:xfrm>
            <a:off x="2319338" y="3624263"/>
            <a:ext cx="5181600" cy="333375"/>
            <a:chOff x="1488" y="2034"/>
            <a:chExt cx="3264" cy="384"/>
          </a:xfrm>
        </p:grpSpPr>
        <p:sp>
          <p:nvSpPr>
            <p:cNvPr id="220205" name="Line 45"/>
            <p:cNvSpPr>
              <a:spLocks noChangeShapeType="1"/>
            </p:cNvSpPr>
            <p:nvPr/>
          </p:nvSpPr>
          <p:spPr bwMode="auto">
            <a:xfrm flipV="1">
              <a:off x="3216" y="2034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0206" name="Line 46"/>
            <p:cNvSpPr>
              <a:spLocks noChangeShapeType="1"/>
            </p:cNvSpPr>
            <p:nvPr/>
          </p:nvSpPr>
          <p:spPr bwMode="auto">
            <a:xfrm flipV="1">
              <a:off x="1488" y="2034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0207" name="Line 47"/>
            <p:cNvSpPr>
              <a:spLocks noChangeShapeType="1"/>
            </p:cNvSpPr>
            <p:nvPr/>
          </p:nvSpPr>
          <p:spPr bwMode="auto">
            <a:xfrm flipV="1">
              <a:off x="4752" y="2034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20208" name="AutoShape 48"/>
          <p:cNvSpPr>
            <a:spLocks noChangeArrowheads="1"/>
          </p:cNvSpPr>
          <p:nvPr/>
        </p:nvSpPr>
        <p:spPr bwMode="auto">
          <a:xfrm>
            <a:off x="1557338" y="2633663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1</a:t>
            </a:r>
          </a:p>
        </p:txBody>
      </p:sp>
      <p:sp>
        <p:nvSpPr>
          <p:cNvPr id="220209" name="AutoShape 49"/>
          <p:cNvSpPr>
            <a:spLocks noChangeArrowheads="1"/>
          </p:cNvSpPr>
          <p:nvPr/>
        </p:nvSpPr>
        <p:spPr bwMode="auto">
          <a:xfrm>
            <a:off x="4300538" y="2605088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2</a:t>
            </a:r>
          </a:p>
        </p:txBody>
      </p:sp>
      <p:sp>
        <p:nvSpPr>
          <p:cNvPr id="220210" name="AutoShape 50"/>
          <p:cNvSpPr>
            <a:spLocks noChangeArrowheads="1"/>
          </p:cNvSpPr>
          <p:nvPr/>
        </p:nvSpPr>
        <p:spPr bwMode="auto">
          <a:xfrm>
            <a:off x="6738938" y="2633663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3</a:t>
            </a:r>
          </a:p>
        </p:txBody>
      </p:sp>
      <p:sp>
        <p:nvSpPr>
          <p:cNvPr id="220211" name="Line 51"/>
          <p:cNvSpPr>
            <a:spLocks noChangeShapeType="1"/>
          </p:cNvSpPr>
          <p:nvPr/>
        </p:nvSpPr>
        <p:spPr bwMode="auto">
          <a:xfrm flipV="1">
            <a:off x="2319338" y="2147888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212" name="Line 52"/>
          <p:cNvSpPr>
            <a:spLocks noChangeShapeType="1"/>
          </p:cNvSpPr>
          <p:nvPr/>
        </p:nvSpPr>
        <p:spPr bwMode="auto">
          <a:xfrm flipV="1">
            <a:off x="5062538" y="2147888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213" name="Line 53"/>
          <p:cNvSpPr>
            <a:spLocks noChangeShapeType="1"/>
          </p:cNvSpPr>
          <p:nvPr/>
        </p:nvSpPr>
        <p:spPr bwMode="auto">
          <a:xfrm flipV="1">
            <a:off x="7500938" y="2147888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214" name="Line 54"/>
          <p:cNvSpPr>
            <a:spLocks noChangeShapeType="1"/>
          </p:cNvSpPr>
          <p:nvPr/>
        </p:nvSpPr>
        <p:spPr bwMode="auto">
          <a:xfrm rot="-5400000">
            <a:off x="4910138" y="-442912"/>
            <a:ext cx="0" cy="5181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215" name="Line 55"/>
          <p:cNvSpPr>
            <a:spLocks noChangeShapeType="1"/>
          </p:cNvSpPr>
          <p:nvPr/>
        </p:nvSpPr>
        <p:spPr bwMode="auto">
          <a:xfrm flipV="1">
            <a:off x="5062538" y="1843088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216" name="Rectangle 56"/>
          <p:cNvSpPr>
            <a:spLocks noChangeArrowheads="1"/>
          </p:cNvSpPr>
          <p:nvPr/>
        </p:nvSpPr>
        <p:spPr bwMode="auto">
          <a:xfrm>
            <a:off x="3386138" y="1385888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Set of All Objects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217" name="Rectangle 57"/>
          <p:cNvSpPr>
            <a:spLocks noChangeArrowheads="1"/>
          </p:cNvSpPr>
          <p:nvPr/>
        </p:nvSpPr>
        <p:spPr bwMode="auto">
          <a:xfrm>
            <a:off x="152400" y="1295400"/>
            <a:ext cx="457200" cy="4572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0218" name="Text Box 58"/>
          <p:cNvSpPr txBox="1">
            <a:spLocks noChangeArrowheads="1"/>
          </p:cNvSpPr>
          <p:nvPr/>
        </p:nvSpPr>
        <p:spPr bwMode="auto">
          <a:xfrm>
            <a:off x="685800" y="1216025"/>
            <a:ext cx="12620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Alice</a:t>
            </a:r>
          </a:p>
        </p:txBody>
      </p:sp>
      <p:grpSp>
        <p:nvGrpSpPr>
          <p:cNvPr id="220219" name="Group 59"/>
          <p:cNvGrpSpPr>
            <a:grpSpLocks/>
          </p:cNvGrpSpPr>
          <p:nvPr/>
        </p:nvGrpSpPr>
        <p:grpSpPr bwMode="auto">
          <a:xfrm>
            <a:off x="6124575" y="2638425"/>
            <a:ext cx="2119313" cy="3852863"/>
            <a:chOff x="3858" y="1662"/>
            <a:chExt cx="1335" cy="2427"/>
          </a:xfrm>
        </p:grpSpPr>
        <p:sp>
          <p:nvSpPr>
            <p:cNvPr id="100395" name="AutoShape 60"/>
            <p:cNvSpPr>
              <a:spLocks noChangeArrowheads="1"/>
            </p:cNvSpPr>
            <p:nvPr/>
          </p:nvSpPr>
          <p:spPr bwMode="auto">
            <a:xfrm>
              <a:off x="3957" y="3849"/>
              <a:ext cx="528" cy="240"/>
            </a:xfrm>
            <a:prstGeom prst="parallelogram">
              <a:avLst>
                <a:gd name="adj" fmla="val 55000"/>
              </a:avLst>
            </a:prstGeom>
            <a:solidFill>
              <a:schemeClr val="folHlink"/>
            </a:solidFill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Info</a:t>
              </a:r>
            </a:p>
          </p:txBody>
        </p:sp>
        <p:sp>
          <p:nvSpPr>
            <p:cNvPr id="220221" name="AutoShape 61"/>
            <p:cNvSpPr>
              <a:spLocks noChangeArrowheads="1"/>
            </p:cNvSpPr>
            <p:nvPr/>
          </p:nvSpPr>
          <p:spPr bwMode="auto">
            <a:xfrm>
              <a:off x="3858" y="2706"/>
              <a:ext cx="816" cy="384"/>
            </a:xfrm>
            <a:prstGeom prst="roundRect">
              <a:avLst>
                <a:gd name="adj" fmla="val 16667"/>
              </a:avLst>
            </a:prstGeom>
            <a:solidFill>
              <a:schemeClr val="folHlink"/>
            </a:solidFill>
            <a:ln w="2540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1200" cap="none" spc="0" normalizeH="0" baseline="0" noProof="0">
                  <a:ln>
                    <a:noFill/>
                  </a:ln>
                  <a:solidFill>
                    <a:srgbClr val="06060A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Oil A</a:t>
              </a:r>
            </a:p>
          </p:txBody>
        </p:sp>
        <p:sp>
          <p:nvSpPr>
            <p:cNvPr id="220222" name="AutoShape 62"/>
            <p:cNvSpPr>
              <a:spLocks noChangeArrowheads="1"/>
            </p:cNvSpPr>
            <p:nvPr/>
          </p:nvSpPr>
          <p:spPr bwMode="auto">
            <a:xfrm>
              <a:off x="4233" y="1662"/>
              <a:ext cx="960" cy="624"/>
            </a:xfrm>
            <a:prstGeom prst="octagon">
              <a:avLst>
                <a:gd name="adj" fmla="val 29287"/>
              </a:avLst>
            </a:prstGeom>
            <a:solidFill>
              <a:schemeClr val="folHlink"/>
            </a:solidFill>
            <a:ln w="25400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0" i="1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CoI 3</a:t>
              </a:r>
            </a:p>
          </p:txBody>
        </p:sp>
      </p:grpSp>
      <p:sp>
        <p:nvSpPr>
          <p:cNvPr id="100391" name="AutoShape 63"/>
          <p:cNvSpPr>
            <a:spLocks noChangeArrowheads="1"/>
          </p:cNvSpPr>
          <p:nvPr/>
        </p:nvSpPr>
        <p:spPr bwMode="auto">
          <a:xfrm>
            <a:off x="-42863" y="6110288"/>
            <a:ext cx="838201" cy="381000"/>
          </a:xfrm>
          <a:prstGeom prst="parallelogram">
            <a:avLst>
              <a:gd name="adj" fmla="val 55000"/>
            </a:avLst>
          </a:prstGeom>
          <a:solidFill>
            <a:schemeClr val="folHlink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220224" name="AutoShape 64"/>
          <p:cNvSpPr>
            <a:spLocks noChangeArrowheads="1"/>
          </p:cNvSpPr>
          <p:nvPr/>
        </p:nvSpPr>
        <p:spPr bwMode="auto">
          <a:xfrm>
            <a:off x="595313" y="4281488"/>
            <a:ext cx="1295400" cy="609600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254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Bank A</a:t>
            </a:r>
          </a:p>
        </p:txBody>
      </p:sp>
      <p:sp>
        <p:nvSpPr>
          <p:cNvPr id="220225" name="AutoShape 65"/>
          <p:cNvSpPr>
            <a:spLocks noChangeArrowheads="1"/>
          </p:cNvSpPr>
          <p:nvPr/>
        </p:nvSpPr>
        <p:spPr bwMode="auto">
          <a:xfrm>
            <a:off x="1552575" y="2647950"/>
            <a:ext cx="1524000" cy="990600"/>
          </a:xfrm>
          <a:prstGeom prst="octagon">
            <a:avLst>
              <a:gd name="adj" fmla="val 29287"/>
            </a:avLst>
          </a:prstGeom>
          <a:solidFill>
            <a:schemeClr val="folHlink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1</a:t>
            </a:r>
          </a:p>
        </p:txBody>
      </p:sp>
      <p:sp>
        <p:nvSpPr>
          <p:cNvPr id="100394" name="Rectangle 6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Read Rule</a:t>
            </a:r>
          </a:p>
        </p:txBody>
      </p:sp>
    </p:spTree>
    <p:extLst>
      <p:ext uri="{BB962C8B-B14F-4D97-AF65-F5344CB8AC3E}">
        <p14:creationId xmlns:p14="http://schemas.microsoft.com/office/powerpoint/2010/main" val="93250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20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0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20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Write Rule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229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The Read Rule does not prevent indirect flow of information</a:t>
            </a:r>
          </a:p>
          <a:p>
            <a:pPr eaLnBrk="1" hangingPunct="1">
              <a:lnSpc>
                <a:spcPct val="90000"/>
              </a:lnSpc>
            </a:pPr>
            <a:endParaRPr lang="en-US" altLang="en-US" sz="700"/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Consider the following case: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Alice has access to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Oil A and Bank 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Bob has access to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Oil B and Bank 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If Alice is allowed to read Oil A and write into Bank A, it may transfer information about Oil A that can then be read by Bob</a:t>
            </a:r>
          </a:p>
        </p:txBody>
      </p:sp>
    </p:spTree>
    <p:extLst>
      <p:ext uri="{BB962C8B-B14F-4D97-AF65-F5344CB8AC3E}">
        <p14:creationId xmlns:p14="http://schemas.microsoft.com/office/powerpoint/2010/main" val="6398101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251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000"/>
              <a:t>S can write O only if</a:t>
            </a:r>
          </a:p>
          <a:p>
            <a:pPr lvl="1" eaLnBrk="1" hangingPunct="1"/>
            <a:r>
              <a:rPr lang="en-US" altLang="en-US"/>
              <a:t>S can read O by BN Read rule</a:t>
            </a:r>
          </a:p>
          <a:p>
            <a:pPr lvl="1" eaLnBrk="1" hangingPunct="1"/>
            <a:r>
              <a:rPr lang="en-US" altLang="en-US"/>
              <a:t>no object can be read which is in the different company set to the one for which write access is requested</a:t>
            </a:r>
          </a:p>
        </p:txBody>
      </p:sp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1447800" y="5562600"/>
            <a:ext cx="1371600" cy="609600"/>
          </a:xfrm>
          <a:prstGeom prst="rect">
            <a:avLst/>
          </a:prstGeom>
          <a:solidFill>
            <a:srgbClr val="00FFCC"/>
          </a:solidFill>
          <a:ln w="12700">
            <a:solidFill>
              <a:srgbClr val="06060A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Oil B</a:t>
            </a:r>
          </a:p>
        </p:txBody>
      </p:sp>
      <p:sp>
        <p:nvSpPr>
          <p:cNvPr id="210949" name="Rectangle 5"/>
          <p:cNvSpPr>
            <a:spLocks noChangeArrowheads="1"/>
          </p:cNvSpPr>
          <p:nvPr/>
        </p:nvSpPr>
        <p:spPr bwMode="auto">
          <a:xfrm>
            <a:off x="1524000" y="4419600"/>
            <a:ext cx="1295400" cy="609600"/>
          </a:xfrm>
          <a:prstGeom prst="rect">
            <a:avLst/>
          </a:prstGeom>
          <a:solidFill>
            <a:srgbClr val="00FFCC"/>
          </a:solidFill>
          <a:ln w="12700">
            <a:solidFill>
              <a:srgbClr val="06060A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Oil A</a:t>
            </a:r>
          </a:p>
        </p:txBody>
      </p:sp>
      <p:sp>
        <p:nvSpPr>
          <p:cNvPr id="210951" name="Oval 7"/>
          <p:cNvSpPr>
            <a:spLocks noChangeArrowheads="1"/>
          </p:cNvSpPr>
          <p:nvPr/>
        </p:nvSpPr>
        <p:spPr bwMode="auto">
          <a:xfrm rot="5400000" flipV="1">
            <a:off x="4229100" y="4000500"/>
            <a:ext cx="838200" cy="1524000"/>
          </a:xfrm>
          <a:prstGeom prst="ellipse">
            <a:avLst/>
          </a:prstGeom>
          <a:solidFill>
            <a:srgbClr val="FFFF99"/>
          </a:solidFill>
          <a:ln w="12700">
            <a:solidFill>
              <a:srgbClr val="06060A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Consultant</a:t>
            </a:r>
            <a:b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210952" name="Oval 8"/>
          <p:cNvSpPr>
            <a:spLocks noChangeArrowheads="1"/>
          </p:cNvSpPr>
          <p:nvPr/>
        </p:nvSpPr>
        <p:spPr bwMode="auto">
          <a:xfrm rot="5400000" flipV="1">
            <a:off x="4229100" y="5067300"/>
            <a:ext cx="838200" cy="1524000"/>
          </a:xfrm>
          <a:prstGeom prst="ellipse">
            <a:avLst/>
          </a:prstGeom>
          <a:solidFill>
            <a:srgbClr val="FFFF99"/>
          </a:solidFill>
          <a:ln w="12700">
            <a:solidFill>
              <a:srgbClr val="06060A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Consultant</a:t>
            </a:r>
            <a:b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210953" name="Rectangle 9"/>
          <p:cNvSpPr>
            <a:spLocks noChangeArrowheads="1"/>
          </p:cNvSpPr>
          <p:nvPr/>
        </p:nvSpPr>
        <p:spPr bwMode="auto">
          <a:xfrm>
            <a:off x="6477000" y="4876800"/>
            <a:ext cx="14478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Bank A</a:t>
            </a:r>
          </a:p>
        </p:txBody>
      </p:sp>
      <p:grpSp>
        <p:nvGrpSpPr>
          <p:cNvPr id="102408" name="Group 10"/>
          <p:cNvGrpSpPr>
            <a:grpSpLocks/>
          </p:cNvGrpSpPr>
          <p:nvPr/>
        </p:nvGrpSpPr>
        <p:grpSpPr bwMode="auto">
          <a:xfrm>
            <a:off x="2819400" y="4343400"/>
            <a:ext cx="1066800" cy="457200"/>
            <a:chOff x="1584" y="2736"/>
            <a:chExt cx="672" cy="288"/>
          </a:xfrm>
        </p:grpSpPr>
        <p:sp>
          <p:nvSpPr>
            <p:cNvPr id="210955" name="Line 11"/>
            <p:cNvSpPr>
              <a:spLocks noChangeShapeType="1"/>
            </p:cNvSpPr>
            <p:nvPr/>
          </p:nvSpPr>
          <p:spPr bwMode="auto">
            <a:xfrm flipH="1">
              <a:off x="1584" y="2976"/>
              <a:ext cx="672" cy="0"/>
            </a:xfrm>
            <a:prstGeom prst="line">
              <a:avLst/>
            </a:prstGeom>
            <a:noFill/>
            <a:ln w="25400">
              <a:solidFill>
                <a:srgbClr val="FFFF66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0956" name="Rectangle 12"/>
            <p:cNvSpPr>
              <a:spLocks noChangeArrowheads="1"/>
            </p:cNvSpPr>
            <p:nvPr/>
          </p:nvSpPr>
          <p:spPr bwMode="auto">
            <a:xfrm>
              <a:off x="1824" y="2736"/>
              <a:ext cx="2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W</a:t>
              </a:r>
            </a:p>
          </p:txBody>
        </p:sp>
      </p:grpSp>
      <p:grpSp>
        <p:nvGrpSpPr>
          <p:cNvPr id="210957" name="Group 13"/>
          <p:cNvGrpSpPr>
            <a:grpSpLocks/>
          </p:cNvGrpSpPr>
          <p:nvPr/>
        </p:nvGrpSpPr>
        <p:grpSpPr bwMode="auto">
          <a:xfrm>
            <a:off x="5410200" y="5257800"/>
            <a:ext cx="1066800" cy="685800"/>
            <a:chOff x="3216" y="3312"/>
            <a:chExt cx="672" cy="432"/>
          </a:xfrm>
        </p:grpSpPr>
        <p:sp>
          <p:nvSpPr>
            <p:cNvPr id="210958" name="Line 14"/>
            <p:cNvSpPr>
              <a:spLocks noChangeShapeType="1"/>
            </p:cNvSpPr>
            <p:nvPr/>
          </p:nvSpPr>
          <p:spPr bwMode="auto">
            <a:xfrm flipH="1">
              <a:off x="3216" y="3312"/>
              <a:ext cx="672" cy="288"/>
            </a:xfrm>
            <a:prstGeom prst="line">
              <a:avLst/>
            </a:prstGeom>
            <a:noFill/>
            <a:ln w="25400">
              <a:solidFill>
                <a:srgbClr val="FFFF66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0959" name="Rectangle 15"/>
            <p:cNvSpPr>
              <a:spLocks noChangeArrowheads="1"/>
            </p:cNvSpPr>
            <p:nvPr/>
          </p:nvSpPr>
          <p:spPr bwMode="auto">
            <a:xfrm>
              <a:off x="3456" y="3456"/>
              <a:ext cx="2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W</a:t>
              </a:r>
            </a:p>
          </p:txBody>
        </p:sp>
      </p:grpSp>
      <p:grpSp>
        <p:nvGrpSpPr>
          <p:cNvPr id="210960" name="Group 16"/>
          <p:cNvGrpSpPr>
            <a:grpSpLocks/>
          </p:cNvGrpSpPr>
          <p:nvPr/>
        </p:nvGrpSpPr>
        <p:grpSpPr bwMode="auto">
          <a:xfrm>
            <a:off x="5410200" y="4572000"/>
            <a:ext cx="1066800" cy="609600"/>
            <a:chOff x="3216" y="2880"/>
            <a:chExt cx="672" cy="384"/>
          </a:xfrm>
        </p:grpSpPr>
        <p:sp>
          <p:nvSpPr>
            <p:cNvPr id="210961" name="Line 17"/>
            <p:cNvSpPr>
              <a:spLocks noChangeShapeType="1"/>
            </p:cNvSpPr>
            <p:nvPr/>
          </p:nvSpPr>
          <p:spPr bwMode="auto">
            <a:xfrm>
              <a:off x="3216" y="2976"/>
              <a:ext cx="672" cy="288"/>
            </a:xfrm>
            <a:prstGeom prst="line">
              <a:avLst/>
            </a:prstGeom>
            <a:noFill/>
            <a:ln w="25400">
              <a:solidFill>
                <a:srgbClr val="FFFF66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0962" name="Rectangle 18"/>
            <p:cNvSpPr>
              <a:spLocks noChangeArrowheads="1"/>
            </p:cNvSpPr>
            <p:nvPr/>
          </p:nvSpPr>
          <p:spPr bwMode="auto">
            <a:xfrm>
              <a:off x="3456" y="2880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</a:t>
              </a:r>
            </a:p>
          </p:txBody>
        </p:sp>
      </p:grpSp>
      <p:grpSp>
        <p:nvGrpSpPr>
          <p:cNvPr id="210963" name="Group 19"/>
          <p:cNvGrpSpPr>
            <a:grpSpLocks/>
          </p:cNvGrpSpPr>
          <p:nvPr/>
        </p:nvGrpSpPr>
        <p:grpSpPr bwMode="auto">
          <a:xfrm>
            <a:off x="2819400" y="5486400"/>
            <a:ext cx="1066800" cy="457200"/>
            <a:chOff x="1584" y="3456"/>
            <a:chExt cx="672" cy="288"/>
          </a:xfrm>
        </p:grpSpPr>
        <p:sp>
          <p:nvSpPr>
            <p:cNvPr id="210964" name="Line 20"/>
            <p:cNvSpPr>
              <a:spLocks noChangeShapeType="1"/>
            </p:cNvSpPr>
            <p:nvPr/>
          </p:nvSpPr>
          <p:spPr bwMode="auto">
            <a:xfrm flipH="1">
              <a:off x="1584" y="3696"/>
              <a:ext cx="672" cy="0"/>
            </a:xfrm>
            <a:prstGeom prst="line">
              <a:avLst/>
            </a:prstGeom>
            <a:noFill/>
            <a:ln w="25400">
              <a:solidFill>
                <a:srgbClr val="FFFF66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0965" name="Rectangle 21"/>
            <p:cNvSpPr>
              <a:spLocks noChangeArrowheads="1"/>
            </p:cNvSpPr>
            <p:nvPr/>
          </p:nvSpPr>
          <p:spPr bwMode="auto">
            <a:xfrm>
              <a:off x="1776" y="345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</a:t>
              </a:r>
            </a:p>
          </p:txBody>
        </p:sp>
      </p:grpSp>
      <p:grpSp>
        <p:nvGrpSpPr>
          <p:cNvPr id="210966" name="Group 22"/>
          <p:cNvGrpSpPr>
            <a:grpSpLocks/>
          </p:cNvGrpSpPr>
          <p:nvPr/>
        </p:nvGrpSpPr>
        <p:grpSpPr bwMode="auto">
          <a:xfrm>
            <a:off x="5486400" y="4267200"/>
            <a:ext cx="1250950" cy="1905000"/>
            <a:chOff x="3456" y="2688"/>
            <a:chExt cx="788" cy="1200"/>
          </a:xfrm>
        </p:grpSpPr>
        <p:sp>
          <p:nvSpPr>
            <p:cNvPr id="210967" name="Text Box 23"/>
            <p:cNvSpPr txBox="1">
              <a:spLocks noChangeArrowheads="1"/>
            </p:cNvSpPr>
            <p:nvPr/>
          </p:nvSpPr>
          <p:spPr bwMode="auto">
            <a:xfrm>
              <a:off x="3456" y="2688"/>
              <a:ext cx="500" cy="7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6060A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X</a:t>
              </a:r>
            </a:p>
          </p:txBody>
        </p:sp>
        <p:sp>
          <p:nvSpPr>
            <p:cNvPr id="102415" name="Text Box 24"/>
            <p:cNvSpPr txBox="1">
              <a:spLocks noChangeArrowheads="1"/>
            </p:cNvSpPr>
            <p:nvPr/>
          </p:nvSpPr>
          <p:spPr bwMode="auto">
            <a:xfrm>
              <a:off x="4128" y="360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>
              <a:spAutoFit/>
            </a:bodyPr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413" name="Rectangle 25"/>
          <p:cNvSpPr>
            <a:spLocks noChangeArrowheads="1"/>
          </p:cNvSpPr>
          <p:nvPr/>
        </p:nvSpPr>
        <p:spPr bwMode="auto">
          <a:xfrm>
            <a:off x="457200" y="3048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Write Rule  </a:t>
            </a:r>
          </a:p>
        </p:txBody>
      </p:sp>
    </p:spTree>
    <p:extLst>
      <p:ext uri="{BB962C8B-B14F-4D97-AF65-F5344CB8AC3E}">
        <p14:creationId xmlns:p14="http://schemas.microsoft.com/office/powerpoint/2010/main" val="305189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0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0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/>
              <a:t>Write Rule  </a:t>
            </a:r>
          </a:p>
        </p:txBody>
      </p:sp>
      <p:sp>
        <p:nvSpPr>
          <p:cNvPr id="103427" name="AutoShape 3"/>
          <p:cNvSpPr>
            <a:spLocks noChangeArrowheads="1"/>
          </p:cNvSpPr>
          <p:nvPr/>
        </p:nvSpPr>
        <p:spPr bwMode="auto">
          <a:xfrm>
            <a:off x="1633538" y="60198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103428" name="AutoShape 4"/>
          <p:cNvSpPr>
            <a:spLocks noChangeArrowheads="1"/>
          </p:cNvSpPr>
          <p:nvPr/>
        </p:nvSpPr>
        <p:spPr bwMode="auto">
          <a:xfrm>
            <a:off x="795338" y="60198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103429" name="AutoShape 5"/>
          <p:cNvSpPr>
            <a:spLocks noChangeArrowheads="1"/>
          </p:cNvSpPr>
          <p:nvPr/>
        </p:nvSpPr>
        <p:spPr bwMode="auto">
          <a:xfrm>
            <a:off x="-42863" y="6019800"/>
            <a:ext cx="838201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rgbClr val="FFFF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103430" name="AutoShape 6"/>
          <p:cNvSpPr>
            <a:spLocks noChangeArrowheads="1"/>
          </p:cNvSpPr>
          <p:nvPr/>
        </p:nvSpPr>
        <p:spPr bwMode="auto">
          <a:xfrm>
            <a:off x="4605338" y="60198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103431" name="AutoShape 7"/>
          <p:cNvSpPr>
            <a:spLocks noChangeArrowheads="1"/>
          </p:cNvSpPr>
          <p:nvPr/>
        </p:nvSpPr>
        <p:spPr bwMode="auto">
          <a:xfrm>
            <a:off x="6281738" y="60198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rgbClr val="FFFF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223240" name="Line 8"/>
          <p:cNvSpPr>
            <a:spLocks noChangeShapeType="1"/>
          </p:cNvSpPr>
          <p:nvPr/>
        </p:nvSpPr>
        <p:spPr bwMode="auto">
          <a:xfrm flipV="1">
            <a:off x="414338" y="5410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41" name="Line 9"/>
          <p:cNvSpPr>
            <a:spLocks noChangeShapeType="1"/>
          </p:cNvSpPr>
          <p:nvPr/>
        </p:nvSpPr>
        <p:spPr bwMode="auto">
          <a:xfrm flipV="1">
            <a:off x="1252538" y="5410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42" name="Line 10"/>
          <p:cNvSpPr>
            <a:spLocks noChangeShapeType="1"/>
          </p:cNvSpPr>
          <p:nvPr/>
        </p:nvSpPr>
        <p:spPr bwMode="auto">
          <a:xfrm flipV="1">
            <a:off x="2090738" y="5410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43" name="Line 11"/>
          <p:cNvSpPr>
            <a:spLocks noChangeShapeType="1"/>
          </p:cNvSpPr>
          <p:nvPr/>
        </p:nvSpPr>
        <p:spPr bwMode="auto">
          <a:xfrm flipV="1">
            <a:off x="5062538" y="5410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44" name="Line 12"/>
          <p:cNvSpPr>
            <a:spLocks noChangeShapeType="1"/>
          </p:cNvSpPr>
          <p:nvPr/>
        </p:nvSpPr>
        <p:spPr bwMode="auto">
          <a:xfrm flipV="1">
            <a:off x="6738938" y="5410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45" name="Line 13"/>
          <p:cNvSpPr>
            <a:spLocks noChangeShapeType="1"/>
          </p:cNvSpPr>
          <p:nvPr/>
        </p:nvSpPr>
        <p:spPr bwMode="auto">
          <a:xfrm rot="-5400000">
            <a:off x="1252538" y="4572000"/>
            <a:ext cx="0" cy="1676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46" name="Line 14"/>
          <p:cNvSpPr>
            <a:spLocks noChangeShapeType="1"/>
          </p:cNvSpPr>
          <p:nvPr/>
        </p:nvSpPr>
        <p:spPr bwMode="auto">
          <a:xfrm flipV="1">
            <a:off x="1252538" y="48006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47" name="AutoShape 15"/>
          <p:cNvSpPr>
            <a:spLocks noChangeArrowheads="1"/>
          </p:cNvSpPr>
          <p:nvPr/>
        </p:nvSpPr>
        <p:spPr bwMode="auto">
          <a:xfrm>
            <a:off x="595313" y="4191000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Bank A</a:t>
            </a:r>
          </a:p>
        </p:txBody>
      </p:sp>
      <p:sp>
        <p:nvSpPr>
          <p:cNvPr id="223248" name="Line 16"/>
          <p:cNvSpPr>
            <a:spLocks noChangeShapeType="1"/>
          </p:cNvSpPr>
          <p:nvPr/>
        </p:nvSpPr>
        <p:spPr bwMode="auto">
          <a:xfrm flipV="1">
            <a:off x="5062538" y="48006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49" name="Line 17"/>
          <p:cNvSpPr>
            <a:spLocks noChangeShapeType="1"/>
          </p:cNvSpPr>
          <p:nvPr/>
        </p:nvSpPr>
        <p:spPr bwMode="auto">
          <a:xfrm flipV="1">
            <a:off x="6738938" y="48006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50" name="AutoShape 18"/>
          <p:cNvSpPr>
            <a:spLocks noChangeArrowheads="1"/>
          </p:cNvSpPr>
          <p:nvPr/>
        </p:nvSpPr>
        <p:spPr bwMode="auto">
          <a:xfrm>
            <a:off x="4376738" y="4191000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Gas A</a:t>
            </a:r>
          </a:p>
        </p:txBody>
      </p:sp>
      <p:sp>
        <p:nvSpPr>
          <p:cNvPr id="223251" name="AutoShape 19"/>
          <p:cNvSpPr>
            <a:spLocks noChangeArrowheads="1"/>
          </p:cNvSpPr>
          <p:nvPr/>
        </p:nvSpPr>
        <p:spPr bwMode="auto">
          <a:xfrm>
            <a:off x="6129338" y="4191000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Oil A</a:t>
            </a:r>
          </a:p>
        </p:txBody>
      </p:sp>
      <p:sp>
        <p:nvSpPr>
          <p:cNvPr id="223252" name="Line 20"/>
          <p:cNvSpPr>
            <a:spLocks noChangeShapeType="1"/>
          </p:cNvSpPr>
          <p:nvPr/>
        </p:nvSpPr>
        <p:spPr bwMode="auto">
          <a:xfrm flipV="1">
            <a:off x="1252538" y="3857625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53" name="Line 21"/>
          <p:cNvSpPr>
            <a:spLocks noChangeShapeType="1"/>
          </p:cNvSpPr>
          <p:nvPr/>
        </p:nvSpPr>
        <p:spPr bwMode="auto">
          <a:xfrm flipV="1">
            <a:off x="5062538" y="3857625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54" name="Line 22"/>
          <p:cNvSpPr>
            <a:spLocks noChangeShapeType="1"/>
          </p:cNvSpPr>
          <p:nvPr/>
        </p:nvSpPr>
        <p:spPr bwMode="auto">
          <a:xfrm flipV="1">
            <a:off x="6738938" y="3857625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55" name="Line 23"/>
          <p:cNvSpPr>
            <a:spLocks noChangeShapeType="1"/>
          </p:cNvSpPr>
          <p:nvPr/>
        </p:nvSpPr>
        <p:spPr bwMode="auto">
          <a:xfrm rot="-5400000">
            <a:off x="2319338" y="2790825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56" name="Line 24"/>
          <p:cNvSpPr>
            <a:spLocks noChangeShapeType="1"/>
          </p:cNvSpPr>
          <p:nvPr/>
        </p:nvSpPr>
        <p:spPr bwMode="auto">
          <a:xfrm rot="-5400000">
            <a:off x="7539038" y="3057525"/>
            <a:ext cx="0" cy="1600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3449" name="Group 25"/>
          <p:cNvGrpSpPr>
            <a:grpSpLocks/>
          </p:cNvGrpSpPr>
          <p:nvPr/>
        </p:nvGrpSpPr>
        <p:grpSpPr bwMode="auto">
          <a:xfrm>
            <a:off x="2319338" y="3524250"/>
            <a:ext cx="5181600" cy="333375"/>
            <a:chOff x="1488" y="2034"/>
            <a:chExt cx="3264" cy="384"/>
          </a:xfrm>
        </p:grpSpPr>
        <p:sp>
          <p:nvSpPr>
            <p:cNvPr id="223258" name="Line 26"/>
            <p:cNvSpPr>
              <a:spLocks noChangeShapeType="1"/>
            </p:cNvSpPr>
            <p:nvPr/>
          </p:nvSpPr>
          <p:spPr bwMode="auto">
            <a:xfrm flipV="1">
              <a:off x="3216" y="2034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3259" name="Line 27"/>
            <p:cNvSpPr>
              <a:spLocks noChangeShapeType="1"/>
            </p:cNvSpPr>
            <p:nvPr/>
          </p:nvSpPr>
          <p:spPr bwMode="auto">
            <a:xfrm flipV="1">
              <a:off x="1488" y="2034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3260" name="Line 28"/>
            <p:cNvSpPr>
              <a:spLocks noChangeShapeType="1"/>
            </p:cNvSpPr>
            <p:nvPr/>
          </p:nvSpPr>
          <p:spPr bwMode="auto">
            <a:xfrm flipV="1">
              <a:off x="4752" y="2034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23261" name="AutoShape 29"/>
          <p:cNvSpPr>
            <a:spLocks noChangeArrowheads="1"/>
          </p:cNvSpPr>
          <p:nvPr/>
        </p:nvSpPr>
        <p:spPr bwMode="auto">
          <a:xfrm>
            <a:off x="1557338" y="2533650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1</a:t>
            </a:r>
          </a:p>
        </p:txBody>
      </p:sp>
      <p:sp>
        <p:nvSpPr>
          <p:cNvPr id="223262" name="AutoShape 30"/>
          <p:cNvSpPr>
            <a:spLocks noChangeArrowheads="1"/>
          </p:cNvSpPr>
          <p:nvPr/>
        </p:nvSpPr>
        <p:spPr bwMode="auto">
          <a:xfrm>
            <a:off x="4300538" y="2505075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2</a:t>
            </a:r>
          </a:p>
        </p:txBody>
      </p:sp>
      <p:sp>
        <p:nvSpPr>
          <p:cNvPr id="223263" name="AutoShape 31"/>
          <p:cNvSpPr>
            <a:spLocks noChangeArrowheads="1"/>
          </p:cNvSpPr>
          <p:nvPr/>
        </p:nvSpPr>
        <p:spPr bwMode="auto">
          <a:xfrm>
            <a:off x="6738938" y="2533650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3</a:t>
            </a:r>
          </a:p>
        </p:txBody>
      </p:sp>
      <p:sp>
        <p:nvSpPr>
          <p:cNvPr id="223264" name="Line 32"/>
          <p:cNvSpPr>
            <a:spLocks noChangeShapeType="1"/>
          </p:cNvSpPr>
          <p:nvPr/>
        </p:nvSpPr>
        <p:spPr bwMode="auto">
          <a:xfrm flipV="1">
            <a:off x="2319338" y="2047875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65" name="Line 33"/>
          <p:cNvSpPr>
            <a:spLocks noChangeShapeType="1"/>
          </p:cNvSpPr>
          <p:nvPr/>
        </p:nvSpPr>
        <p:spPr bwMode="auto">
          <a:xfrm flipV="1">
            <a:off x="5062538" y="2047875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66" name="Line 34"/>
          <p:cNvSpPr>
            <a:spLocks noChangeShapeType="1"/>
          </p:cNvSpPr>
          <p:nvPr/>
        </p:nvSpPr>
        <p:spPr bwMode="auto">
          <a:xfrm flipV="1">
            <a:off x="7500938" y="2047875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67" name="Line 35"/>
          <p:cNvSpPr>
            <a:spLocks noChangeShapeType="1"/>
          </p:cNvSpPr>
          <p:nvPr/>
        </p:nvSpPr>
        <p:spPr bwMode="auto">
          <a:xfrm rot="-5400000">
            <a:off x="4910138" y="-542925"/>
            <a:ext cx="0" cy="5181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68" name="Line 36"/>
          <p:cNvSpPr>
            <a:spLocks noChangeShapeType="1"/>
          </p:cNvSpPr>
          <p:nvPr/>
        </p:nvSpPr>
        <p:spPr bwMode="auto">
          <a:xfrm flipV="1">
            <a:off x="5062538" y="174307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3269" name="Rectangle 37"/>
          <p:cNvSpPr>
            <a:spLocks noChangeArrowheads="1"/>
          </p:cNvSpPr>
          <p:nvPr/>
        </p:nvSpPr>
        <p:spPr bwMode="auto">
          <a:xfrm>
            <a:off x="3386138" y="1285875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Set of all objects</a:t>
            </a:r>
          </a:p>
        </p:txBody>
      </p:sp>
      <p:sp>
        <p:nvSpPr>
          <p:cNvPr id="103459" name="Rectangle 38"/>
          <p:cNvSpPr>
            <a:spLocks noChangeArrowheads="1"/>
          </p:cNvSpPr>
          <p:nvPr/>
        </p:nvSpPr>
        <p:spPr bwMode="auto">
          <a:xfrm>
            <a:off x="152400" y="1371600"/>
            <a:ext cx="457200" cy="457200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6060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400" b="1" i="0" u="none" strike="noStrike" kern="1200" cap="none" spc="0" normalizeH="0" baseline="0" noProof="0">
              <a:ln>
                <a:noFill/>
              </a:ln>
              <a:solidFill>
                <a:srgbClr val="99CC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3271" name="Text Box 39"/>
          <p:cNvSpPr txBox="1">
            <a:spLocks noChangeArrowheads="1"/>
          </p:cNvSpPr>
          <p:nvPr/>
        </p:nvSpPr>
        <p:spPr bwMode="auto">
          <a:xfrm>
            <a:off x="685800" y="1295400"/>
            <a:ext cx="12620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Alice</a:t>
            </a:r>
          </a:p>
        </p:txBody>
      </p:sp>
      <p:sp>
        <p:nvSpPr>
          <p:cNvPr id="103461" name="AutoShape 40"/>
          <p:cNvSpPr>
            <a:spLocks noChangeArrowheads="1"/>
          </p:cNvSpPr>
          <p:nvPr/>
        </p:nvSpPr>
        <p:spPr bwMode="auto">
          <a:xfrm>
            <a:off x="6281738" y="6010275"/>
            <a:ext cx="838200" cy="381000"/>
          </a:xfrm>
          <a:prstGeom prst="parallelogram">
            <a:avLst>
              <a:gd name="adj" fmla="val 55000"/>
            </a:avLst>
          </a:prstGeom>
          <a:solidFill>
            <a:schemeClr val="folHlink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223273" name="AutoShape 41"/>
          <p:cNvSpPr>
            <a:spLocks noChangeArrowheads="1"/>
          </p:cNvSpPr>
          <p:nvPr/>
        </p:nvSpPr>
        <p:spPr bwMode="auto">
          <a:xfrm>
            <a:off x="6124575" y="4195763"/>
            <a:ext cx="1295400" cy="609600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Oil A</a:t>
            </a:r>
          </a:p>
        </p:txBody>
      </p:sp>
      <p:sp>
        <p:nvSpPr>
          <p:cNvPr id="223274" name="AutoShape 42"/>
          <p:cNvSpPr>
            <a:spLocks noChangeArrowheads="1"/>
          </p:cNvSpPr>
          <p:nvPr/>
        </p:nvSpPr>
        <p:spPr bwMode="auto">
          <a:xfrm>
            <a:off x="6719888" y="2538413"/>
            <a:ext cx="1524000" cy="990600"/>
          </a:xfrm>
          <a:prstGeom prst="octagon">
            <a:avLst>
              <a:gd name="adj" fmla="val 29287"/>
            </a:avLst>
          </a:prstGeom>
          <a:solidFill>
            <a:schemeClr val="folHlink"/>
          </a:solidFill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3</a:t>
            </a:r>
          </a:p>
        </p:txBody>
      </p:sp>
      <p:sp>
        <p:nvSpPr>
          <p:cNvPr id="223275" name="AutoShape 43"/>
          <p:cNvSpPr>
            <a:spLocks noChangeArrowheads="1"/>
          </p:cNvSpPr>
          <p:nvPr/>
        </p:nvSpPr>
        <p:spPr bwMode="auto">
          <a:xfrm>
            <a:off x="-42863" y="6010275"/>
            <a:ext cx="838201" cy="381000"/>
          </a:xfrm>
          <a:prstGeom prst="parallelogram">
            <a:avLst>
              <a:gd name="adj" fmla="val 55000"/>
            </a:avLst>
          </a:prstGeom>
          <a:solidFill>
            <a:srgbClr val="DDDDDD"/>
          </a:solidFill>
          <a:ln w="25400">
            <a:solidFill>
              <a:srgbClr val="FF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223276" name="AutoShape 44"/>
          <p:cNvSpPr>
            <a:spLocks noChangeArrowheads="1"/>
          </p:cNvSpPr>
          <p:nvPr/>
        </p:nvSpPr>
        <p:spPr bwMode="auto">
          <a:xfrm>
            <a:off x="595313" y="4181475"/>
            <a:ext cx="1295400" cy="609600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25400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Bank A</a:t>
            </a:r>
          </a:p>
        </p:txBody>
      </p:sp>
      <p:sp>
        <p:nvSpPr>
          <p:cNvPr id="223277" name="AutoShape 45"/>
          <p:cNvSpPr>
            <a:spLocks noChangeArrowheads="1"/>
          </p:cNvSpPr>
          <p:nvPr/>
        </p:nvSpPr>
        <p:spPr bwMode="auto">
          <a:xfrm>
            <a:off x="1552575" y="2547938"/>
            <a:ext cx="1524000" cy="990600"/>
          </a:xfrm>
          <a:prstGeom prst="octagon">
            <a:avLst>
              <a:gd name="adj" fmla="val 29287"/>
            </a:avLst>
          </a:prstGeom>
          <a:solidFill>
            <a:schemeClr val="folHlink"/>
          </a:solidFill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1</a:t>
            </a:r>
          </a:p>
        </p:txBody>
      </p:sp>
      <p:grpSp>
        <p:nvGrpSpPr>
          <p:cNvPr id="223278" name="Group 46"/>
          <p:cNvGrpSpPr>
            <a:grpSpLocks/>
          </p:cNvGrpSpPr>
          <p:nvPr/>
        </p:nvGrpSpPr>
        <p:grpSpPr bwMode="auto">
          <a:xfrm>
            <a:off x="5486400" y="5410200"/>
            <a:ext cx="1233488" cy="990600"/>
            <a:chOff x="3456" y="3408"/>
            <a:chExt cx="777" cy="624"/>
          </a:xfrm>
        </p:grpSpPr>
        <p:sp>
          <p:nvSpPr>
            <p:cNvPr id="223279" name="AutoShape 47"/>
            <p:cNvSpPr>
              <a:spLocks noChangeArrowheads="1"/>
            </p:cNvSpPr>
            <p:nvPr/>
          </p:nvSpPr>
          <p:spPr bwMode="auto">
            <a:xfrm>
              <a:off x="3456" y="3792"/>
              <a:ext cx="528" cy="240"/>
            </a:xfrm>
            <a:prstGeom prst="parallelogram">
              <a:avLst>
                <a:gd name="adj" fmla="val 55000"/>
              </a:avLst>
            </a:prstGeom>
            <a:solidFill>
              <a:schemeClr val="folHlink"/>
            </a:solidFill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ABC</a:t>
              </a:r>
            </a:p>
          </p:txBody>
        </p:sp>
        <p:sp>
          <p:nvSpPr>
            <p:cNvPr id="223280" name="Line 48"/>
            <p:cNvSpPr>
              <a:spLocks noChangeShapeType="1"/>
            </p:cNvSpPr>
            <p:nvPr/>
          </p:nvSpPr>
          <p:spPr bwMode="auto">
            <a:xfrm rot="-5400000">
              <a:off x="3993" y="3168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3281" name="Line 49"/>
            <p:cNvSpPr>
              <a:spLocks noChangeShapeType="1"/>
            </p:cNvSpPr>
            <p:nvPr/>
          </p:nvSpPr>
          <p:spPr bwMode="auto">
            <a:xfrm flipV="1">
              <a:off x="3753" y="3408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23282" name="AutoShape 50"/>
          <p:cNvSpPr>
            <a:spLocks noChangeArrowheads="1"/>
          </p:cNvSpPr>
          <p:nvPr/>
        </p:nvSpPr>
        <p:spPr bwMode="auto">
          <a:xfrm>
            <a:off x="-42863" y="6019800"/>
            <a:ext cx="838201" cy="381000"/>
          </a:xfrm>
          <a:prstGeom prst="parallelogram">
            <a:avLst>
              <a:gd name="adj" fmla="val 55000"/>
            </a:avLst>
          </a:prstGeom>
          <a:solidFill>
            <a:schemeClr val="folHlink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ABC</a:t>
            </a:r>
          </a:p>
        </p:txBody>
      </p:sp>
    </p:spTree>
    <p:extLst>
      <p:ext uri="{BB962C8B-B14F-4D97-AF65-F5344CB8AC3E}">
        <p14:creationId xmlns:p14="http://schemas.microsoft.com/office/powerpoint/2010/main" val="53461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/>
              <a:t>Write Rule</a:t>
            </a:r>
          </a:p>
        </p:txBody>
      </p:sp>
      <p:sp>
        <p:nvSpPr>
          <p:cNvPr id="104451" name="AutoShape 3"/>
          <p:cNvSpPr>
            <a:spLocks noChangeArrowheads="1"/>
          </p:cNvSpPr>
          <p:nvPr/>
        </p:nvSpPr>
        <p:spPr bwMode="auto">
          <a:xfrm>
            <a:off x="4605338" y="60198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104452" name="AutoShape 4"/>
          <p:cNvSpPr>
            <a:spLocks noChangeArrowheads="1"/>
          </p:cNvSpPr>
          <p:nvPr/>
        </p:nvSpPr>
        <p:spPr bwMode="auto">
          <a:xfrm>
            <a:off x="6281738" y="60198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rgbClr val="FFFF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224261" name="Line 5"/>
          <p:cNvSpPr>
            <a:spLocks noChangeShapeType="1"/>
          </p:cNvSpPr>
          <p:nvPr/>
        </p:nvSpPr>
        <p:spPr bwMode="auto">
          <a:xfrm flipV="1">
            <a:off x="5062538" y="5410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62" name="Line 6"/>
          <p:cNvSpPr>
            <a:spLocks noChangeShapeType="1"/>
          </p:cNvSpPr>
          <p:nvPr/>
        </p:nvSpPr>
        <p:spPr bwMode="auto">
          <a:xfrm flipV="1">
            <a:off x="6738938" y="5410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63" name="Line 7"/>
          <p:cNvSpPr>
            <a:spLocks noChangeShapeType="1"/>
          </p:cNvSpPr>
          <p:nvPr/>
        </p:nvSpPr>
        <p:spPr bwMode="auto">
          <a:xfrm flipV="1">
            <a:off x="5062538" y="48006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64" name="Line 8"/>
          <p:cNvSpPr>
            <a:spLocks noChangeShapeType="1"/>
          </p:cNvSpPr>
          <p:nvPr/>
        </p:nvSpPr>
        <p:spPr bwMode="auto">
          <a:xfrm flipV="1">
            <a:off x="6738938" y="48006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65" name="AutoShape 9"/>
          <p:cNvSpPr>
            <a:spLocks noChangeArrowheads="1"/>
          </p:cNvSpPr>
          <p:nvPr/>
        </p:nvSpPr>
        <p:spPr bwMode="auto">
          <a:xfrm>
            <a:off x="4376738" y="4191000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Gas A</a:t>
            </a:r>
          </a:p>
        </p:txBody>
      </p:sp>
      <p:sp>
        <p:nvSpPr>
          <p:cNvPr id="224266" name="AutoShape 10"/>
          <p:cNvSpPr>
            <a:spLocks noChangeArrowheads="1"/>
          </p:cNvSpPr>
          <p:nvPr/>
        </p:nvSpPr>
        <p:spPr bwMode="auto">
          <a:xfrm>
            <a:off x="6129338" y="4191000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Oil A</a:t>
            </a:r>
          </a:p>
        </p:txBody>
      </p:sp>
      <p:sp>
        <p:nvSpPr>
          <p:cNvPr id="104459" name="AutoShape 11"/>
          <p:cNvSpPr>
            <a:spLocks noChangeArrowheads="1"/>
          </p:cNvSpPr>
          <p:nvPr/>
        </p:nvSpPr>
        <p:spPr bwMode="auto">
          <a:xfrm>
            <a:off x="3309938" y="60198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104460" name="AutoShape 12"/>
          <p:cNvSpPr>
            <a:spLocks noChangeArrowheads="1"/>
          </p:cNvSpPr>
          <p:nvPr/>
        </p:nvSpPr>
        <p:spPr bwMode="auto">
          <a:xfrm>
            <a:off x="2471738" y="6019800"/>
            <a:ext cx="838200" cy="381000"/>
          </a:xfrm>
          <a:prstGeom prst="parallelogram">
            <a:avLst>
              <a:gd name="adj" fmla="val 55000"/>
            </a:avLst>
          </a:prstGeom>
          <a:noFill/>
          <a:ln w="25400">
            <a:solidFill>
              <a:srgbClr val="FFFF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224269" name="Line 13"/>
          <p:cNvSpPr>
            <a:spLocks noChangeShapeType="1"/>
          </p:cNvSpPr>
          <p:nvPr/>
        </p:nvSpPr>
        <p:spPr bwMode="auto">
          <a:xfrm flipV="1">
            <a:off x="2928938" y="5410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70" name="Line 14"/>
          <p:cNvSpPr>
            <a:spLocks noChangeShapeType="1"/>
          </p:cNvSpPr>
          <p:nvPr/>
        </p:nvSpPr>
        <p:spPr bwMode="auto">
          <a:xfrm flipV="1">
            <a:off x="3767138" y="5410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71" name="AutoShape 15"/>
          <p:cNvSpPr>
            <a:spLocks noChangeArrowheads="1"/>
          </p:cNvSpPr>
          <p:nvPr/>
        </p:nvSpPr>
        <p:spPr bwMode="auto">
          <a:xfrm>
            <a:off x="2700338" y="4191000"/>
            <a:ext cx="1295400" cy="6096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66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Bank B</a:t>
            </a:r>
          </a:p>
        </p:txBody>
      </p:sp>
      <p:sp>
        <p:nvSpPr>
          <p:cNvPr id="224272" name="Line 16"/>
          <p:cNvSpPr>
            <a:spLocks noChangeShapeType="1"/>
          </p:cNvSpPr>
          <p:nvPr/>
        </p:nvSpPr>
        <p:spPr bwMode="auto">
          <a:xfrm rot="-5400000">
            <a:off x="3348038" y="4991100"/>
            <a:ext cx="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73" name="Line 17"/>
          <p:cNvSpPr>
            <a:spLocks noChangeShapeType="1"/>
          </p:cNvSpPr>
          <p:nvPr/>
        </p:nvSpPr>
        <p:spPr bwMode="auto">
          <a:xfrm flipV="1">
            <a:off x="3386138" y="48006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74" name="Line 18"/>
          <p:cNvSpPr>
            <a:spLocks noChangeShapeType="1"/>
          </p:cNvSpPr>
          <p:nvPr/>
        </p:nvSpPr>
        <p:spPr bwMode="auto">
          <a:xfrm flipV="1">
            <a:off x="3386138" y="3857625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75" name="Line 19"/>
          <p:cNvSpPr>
            <a:spLocks noChangeShapeType="1"/>
          </p:cNvSpPr>
          <p:nvPr/>
        </p:nvSpPr>
        <p:spPr bwMode="auto">
          <a:xfrm flipV="1">
            <a:off x="5062538" y="3857625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76" name="Line 20"/>
          <p:cNvSpPr>
            <a:spLocks noChangeShapeType="1"/>
          </p:cNvSpPr>
          <p:nvPr/>
        </p:nvSpPr>
        <p:spPr bwMode="auto">
          <a:xfrm flipV="1">
            <a:off x="6738938" y="3857625"/>
            <a:ext cx="0" cy="333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77" name="Line 21"/>
          <p:cNvSpPr>
            <a:spLocks noChangeShapeType="1"/>
          </p:cNvSpPr>
          <p:nvPr/>
        </p:nvSpPr>
        <p:spPr bwMode="auto">
          <a:xfrm rot="-5400000">
            <a:off x="2319338" y="2790825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78" name="Line 22"/>
          <p:cNvSpPr>
            <a:spLocks noChangeShapeType="1"/>
          </p:cNvSpPr>
          <p:nvPr/>
        </p:nvSpPr>
        <p:spPr bwMode="auto">
          <a:xfrm rot="-5400000">
            <a:off x="7539038" y="3057525"/>
            <a:ext cx="0" cy="1600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4471" name="Group 23"/>
          <p:cNvGrpSpPr>
            <a:grpSpLocks/>
          </p:cNvGrpSpPr>
          <p:nvPr/>
        </p:nvGrpSpPr>
        <p:grpSpPr bwMode="auto">
          <a:xfrm>
            <a:off x="2319338" y="3524250"/>
            <a:ext cx="5181600" cy="333375"/>
            <a:chOff x="1488" y="2034"/>
            <a:chExt cx="3264" cy="384"/>
          </a:xfrm>
        </p:grpSpPr>
        <p:sp>
          <p:nvSpPr>
            <p:cNvPr id="224280" name="Line 24"/>
            <p:cNvSpPr>
              <a:spLocks noChangeShapeType="1"/>
            </p:cNvSpPr>
            <p:nvPr/>
          </p:nvSpPr>
          <p:spPr bwMode="auto">
            <a:xfrm flipV="1">
              <a:off x="3216" y="2034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4281" name="Line 25"/>
            <p:cNvSpPr>
              <a:spLocks noChangeShapeType="1"/>
            </p:cNvSpPr>
            <p:nvPr/>
          </p:nvSpPr>
          <p:spPr bwMode="auto">
            <a:xfrm flipV="1">
              <a:off x="1488" y="2034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4282" name="Line 26"/>
            <p:cNvSpPr>
              <a:spLocks noChangeShapeType="1"/>
            </p:cNvSpPr>
            <p:nvPr/>
          </p:nvSpPr>
          <p:spPr bwMode="auto">
            <a:xfrm flipV="1">
              <a:off x="4752" y="2034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24283" name="AutoShape 27"/>
          <p:cNvSpPr>
            <a:spLocks noChangeArrowheads="1"/>
          </p:cNvSpPr>
          <p:nvPr/>
        </p:nvSpPr>
        <p:spPr bwMode="auto">
          <a:xfrm>
            <a:off x="1557338" y="2533650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1</a:t>
            </a:r>
          </a:p>
        </p:txBody>
      </p:sp>
      <p:sp>
        <p:nvSpPr>
          <p:cNvPr id="224284" name="AutoShape 28"/>
          <p:cNvSpPr>
            <a:spLocks noChangeArrowheads="1"/>
          </p:cNvSpPr>
          <p:nvPr/>
        </p:nvSpPr>
        <p:spPr bwMode="auto">
          <a:xfrm>
            <a:off x="4300538" y="2505075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2</a:t>
            </a:r>
          </a:p>
        </p:txBody>
      </p:sp>
      <p:sp>
        <p:nvSpPr>
          <p:cNvPr id="224285" name="AutoShape 29"/>
          <p:cNvSpPr>
            <a:spLocks noChangeArrowheads="1"/>
          </p:cNvSpPr>
          <p:nvPr/>
        </p:nvSpPr>
        <p:spPr bwMode="auto">
          <a:xfrm>
            <a:off x="6738938" y="2533650"/>
            <a:ext cx="1524000" cy="990600"/>
          </a:xfrm>
          <a:prstGeom prst="octagon">
            <a:avLst>
              <a:gd name="adj" fmla="val 29287"/>
            </a:avLst>
          </a:prstGeom>
          <a:noFill/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3</a:t>
            </a:r>
          </a:p>
        </p:txBody>
      </p:sp>
      <p:sp>
        <p:nvSpPr>
          <p:cNvPr id="224286" name="Line 30"/>
          <p:cNvSpPr>
            <a:spLocks noChangeShapeType="1"/>
          </p:cNvSpPr>
          <p:nvPr/>
        </p:nvSpPr>
        <p:spPr bwMode="auto">
          <a:xfrm flipV="1">
            <a:off x="2319338" y="2047875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87" name="Line 31"/>
          <p:cNvSpPr>
            <a:spLocks noChangeShapeType="1"/>
          </p:cNvSpPr>
          <p:nvPr/>
        </p:nvSpPr>
        <p:spPr bwMode="auto">
          <a:xfrm flipV="1">
            <a:off x="5062538" y="2033588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88" name="Line 32"/>
          <p:cNvSpPr>
            <a:spLocks noChangeShapeType="1"/>
          </p:cNvSpPr>
          <p:nvPr/>
        </p:nvSpPr>
        <p:spPr bwMode="auto">
          <a:xfrm flipV="1">
            <a:off x="7500938" y="2047875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89" name="Line 33"/>
          <p:cNvSpPr>
            <a:spLocks noChangeShapeType="1"/>
          </p:cNvSpPr>
          <p:nvPr/>
        </p:nvSpPr>
        <p:spPr bwMode="auto">
          <a:xfrm rot="-5400000">
            <a:off x="4910138" y="-542925"/>
            <a:ext cx="0" cy="5181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90" name="Line 34"/>
          <p:cNvSpPr>
            <a:spLocks noChangeShapeType="1"/>
          </p:cNvSpPr>
          <p:nvPr/>
        </p:nvSpPr>
        <p:spPr bwMode="auto">
          <a:xfrm flipV="1">
            <a:off x="5062538" y="174307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91" name="Rectangle 35"/>
          <p:cNvSpPr>
            <a:spLocks noChangeArrowheads="1"/>
          </p:cNvSpPr>
          <p:nvPr/>
        </p:nvSpPr>
        <p:spPr bwMode="auto">
          <a:xfrm>
            <a:off x="3386138" y="1285875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Set of all objects</a:t>
            </a:r>
          </a:p>
        </p:txBody>
      </p:sp>
      <p:sp>
        <p:nvSpPr>
          <p:cNvPr id="224292" name="Rectangle 36"/>
          <p:cNvSpPr>
            <a:spLocks noChangeArrowheads="1"/>
          </p:cNvSpPr>
          <p:nvPr/>
        </p:nvSpPr>
        <p:spPr bwMode="auto">
          <a:xfrm>
            <a:off x="152400" y="1524000"/>
            <a:ext cx="457200" cy="457200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6060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293" name="Text Box 37"/>
          <p:cNvSpPr txBox="1">
            <a:spLocks noChangeArrowheads="1"/>
          </p:cNvSpPr>
          <p:nvPr/>
        </p:nvSpPr>
        <p:spPr bwMode="auto">
          <a:xfrm>
            <a:off x="762000" y="1447800"/>
            <a:ext cx="1123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99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Bob</a:t>
            </a:r>
          </a:p>
        </p:txBody>
      </p:sp>
      <p:sp>
        <p:nvSpPr>
          <p:cNvPr id="104483" name="AutoShape 38"/>
          <p:cNvSpPr>
            <a:spLocks noChangeArrowheads="1"/>
          </p:cNvSpPr>
          <p:nvPr/>
        </p:nvSpPr>
        <p:spPr bwMode="auto">
          <a:xfrm>
            <a:off x="6281738" y="6010275"/>
            <a:ext cx="838200" cy="381000"/>
          </a:xfrm>
          <a:prstGeom prst="parallelogram">
            <a:avLst>
              <a:gd name="adj" fmla="val 55000"/>
            </a:avLst>
          </a:prstGeom>
          <a:solidFill>
            <a:schemeClr val="folHlink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224295" name="AutoShape 39"/>
          <p:cNvSpPr>
            <a:spLocks noChangeArrowheads="1"/>
          </p:cNvSpPr>
          <p:nvPr/>
        </p:nvSpPr>
        <p:spPr bwMode="auto">
          <a:xfrm>
            <a:off x="6124575" y="4195763"/>
            <a:ext cx="1295400" cy="609600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Oil A</a:t>
            </a:r>
          </a:p>
        </p:txBody>
      </p:sp>
      <p:sp>
        <p:nvSpPr>
          <p:cNvPr id="224296" name="AutoShape 40"/>
          <p:cNvSpPr>
            <a:spLocks noChangeArrowheads="1"/>
          </p:cNvSpPr>
          <p:nvPr/>
        </p:nvSpPr>
        <p:spPr bwMode="auto">
          <a:xfrm>
            <a:off x="6719888" y="2538413"/>
            <a:ext cx="1524000" cy="990600"/>
          </a:xfrm>
          <a:prstGeom prst="octagon">
            <a:avLst>
              <a:gd name="adj" fmla="val 29287"/>
            </a:avLst>
          </a:prstGeom>
          <a:solidFill>
            <a:schemeClr val="folHlink"/>
          </a:solidFill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3</a:t>
            </a:r>
          </a:p>
        </p:txBody>
      </p:sp>
      <p:sp>
        <p:nvSpPr>
          <p:cNvPr id="104486" name="AutoShape 41"/>
          <p:cNvSpPr>
            <a:spLocks noChangeArrowheads="1"/>
          </p:cNvSpPr>
          <p:nvPr/>
        </p:nvSpPr>
        <p:spPr bwMode="auto">
          <a:xfrm>
            <a:off x="2466975" y="6024563"/>
            <a:ext cx="838200" cy="381000"/>
          </a:xfrm>
          <a:prstGeom prst="parallelogram">
            <a:avLst>
              <a:gd name="adj" fmla="val 55000"/>
            </a:avLst>
          </a:prstGeom>
          <a:solidFill>
            <a:schemeClr val="folHlink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</a:t>
            </a:r>
          </a:p>
        </p:txBody>
      </p:sp>
      <p:sp>
        <p:nvSpPr>
          <p:cNvPr id="224298" name="AutoShape 42"/>
          <p:cNvSpPr>
            <a:spLocks noChangeArrowheads="1"/>
          </p:cNvSpPr>
          <p:nvPr/>
        </p:nvSpPr>
        <p:spPr bwMode="auto">
          <a:xfrm>
            <a:off x="2695575" y="4195763"/>
            <a:ext cx="1295400" cy="609600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25400">
            <a:solidFill>
              <a:srgbClr val="66FF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>
                <a:ln>
                  <a:noFill/>
                </a:ln>
                <a:solidFill>
                  <a:srgbClr val="06060A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Bank B</a:t>
            </a:r>
          </a:p>
        </p:txBody>
      </p:sp>
      <p:sp>
        <p:nvSpPr>
          <p:cNvPr id="224299" name="AutoShape 43"/>
          <p:cNvSpPr>
            <a:spLocks noChangeArrowheads="1"/>
          </p:cNvSpPr>
          <p:nvPr/>
        </p:nvSpPr>
        <p:spPr bwMode="auto">
          <a:xfrm>
            <a:off x="1552575" y="2547938"/>
            <a:ext cx="1524000" cy="990600"/>
          </a:xfrm>
          <a:prstGeom prst="octagon">
            <a:avLst>
              <a:gd name="adj" fmla="val 29287"/>
            </a:avLst>
          </a:prstGeom>
          <a:solidFill>
            <a:schemeClr val="folHlink"/>
          </a:solidFill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COI 1</a:t>
            </a:r>
          </a:p>
        </p:txBody>
      </p:sp>
      <p:sp>
        <p:nvSpPr>
          <p:cNvPr id="224300" name="AutoShape 44"/>
          <p:cNvSpPr>
            <a:spLocks noChangeArrowheads="1"/>
          </p:cNvSpPr>
          <p:nvPr/>
        </p:nvSpPr>
        <p:spPr bwMode="auto">
          <a:xfrm>
            <a:off x="5486400" y="6024563"/>
            <a:ext cx="838200" cy="381000"/>
          </a:xfrm>
          <a:prstGeom prst="parallelogram">
            <a:avLst>
              <a:gd name="adj" fmla="val 55000"/>
            </a:avLst>
          </a:prstGeom>
          <a:solidFill>
            <a:schemeClr val="folHlink"/>
          </a:solidFill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ABC</a:t>
            </a:r>
          </a:p>
        </p:txBody>
      </p:sp>
      <p:sp>
        <p:nvSpPr>
          <p:cNvPr id="224301" name="Line 45"/>
          <p:cNvSpPr>
            <a:spLocks noChangeShapeType="1"/>
          </p:cNvSpPr>
          <p:nvPr/>
        </p:nvSpPr>
        <p:spPr bwMode="auto">
          <a:xfrm rot="-5400000">
            <a:off x="6338888" y="5033963"/>
            <a:ext cx="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4302" name="Line 46"/>
          <p:cNvSpPr>
            <a:spLocks noChangeShapeType="1"/>
          </p:cNvSpPr>
          <p:nvPr/>
        </p:nvSpPr>
        <p:spPr bwMode="auto">
          <a:xfrm flipV="1">
            <a:off x="5957888" y="5414963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24303" name="Group 47"/>
          <p:cNvGrpSpPr>
            <a:grpSpLocks/>
          </p:cNvGrpSpPr>
          <p:nvPr/>
        </p:nvGrpSpPr>
        <p:grpSpPr bwMode="auto">
          <a:xfrm>
            <a:off x="1690688" y="5414963"/>
            <a:ext cx="1233487" cy="990600"/>
            <a:chOff x="3456" y="3408"/>
            <a:chExt cx="777" cy="624"/>
          </a:xfrm>
        </p:grpSpPr>
        <p:sp>
          <p:nvSpPr>
            <p:cNvPr id="224304" name="AutoShape 48"/>
            <p:cNvSpPr>
              <a:spLocks noChangeArrowheads="1"/>
            </p:cNvSpPr>
            <p:nvPr/>
          </p:nvSpPr>
          <p:spPr bwMode="auto">
            <a:xfrm>
              <a:off x="3456" y="3792"/>
              <a:ext cx="528" cy="240"/>
            </a:xfrm>
            <a:prstGeom prst="parallelogram">
              <a:avLst>
                <a:gd name="adj" fmla="val 55000"/>
              </a:avLst>
            </a:prstGeom>
            <a:solidFill>
              <a:schemeClr val="folHlink"/>
            </a:solidFill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29" tIns="45714" rIns="91429" bIns="45714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ABC</a:t>
              </a:r>
            </a:p>
          </p:txBody>
        </p:sp>
        <p:sp>
          <p:nvSpPr>
            <p:cNvPr id="224305" name="Line 49"/>
            <p:cNvSpPr>
              <a:spLocks noChangeShapeType="1"/>
            </p:cNvSpPr>
            <p:nvPr/>
          </p:nvSpPr>
          <p:spPr bwMode="auto">
            <a:xfrm rot="-5400000">
              <a:off x="3993" y="3168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4306" name="Line 50"/>
            <p:cNvSpPr>
              <a:spLocks noChangeShapeType="1"/>
            </p:cNvSpPr>
            <p:nvPr/>
          </p:nvSpPr>
          <p:spPr bwMode="auto">
            <a:xfrm flipV="1">
              <a:off x="3753" y="3408"/>
              <a:ext cx="0" cy="3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612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24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Write Rule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8" y="1524000"/>
            <a:ext cx="8228012" cy="45339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	Thus, according to the write rule:</a:t>
            </a:r>
          </a:p>
          <a:p>
            <a:pPr eaLnBrk="1" hangingPunct="1">
              <a:buFontTx/>
              <a:buNone/>
            </a:pPr>
            <a:endParaRPr lang="en-US" altLang="en-US"/>
          </a:p>
          <a:p>
            <a:pPr lvl="1" eaLnBrk="1" hangingPunct="1">
              <a:buFontTx/>
              <a:buNone/>
            </a:pPr>
            <a:r>
              <a:rPr lang="en-US" altLang="en-US" i="1"/>
              <a:t>	The flow of information is confined to its own company dataset</a:t>
            </a:r>
          </a:p>
        </p:txBody>
      </p:sp>
    </p:spTree>
    <p:extLst>
      <p:ext uri="{BB962C8B-B14F-4D97-AF65-F5344CB8AC3E}">
        <p14:creationId xmlns:p14="http://schemas.microsoft.com/office/powerpoint/2010/main" val="3459874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52488" y="1958975"/>
            <a:ext cx="7751762" cy="2466975"/>
          </a:xfrm>
          <a:noFill/>
        </p:spPr>
        <p:txBody>
          <a:bodyPr lIns="0" tIns="0" rIns="0" bIns="0"/>
          <a:lstStyle/>
          <a:p>
            <a:pPr marL="211138" indent="-211138" defTabSz="461963" eaLnBrk="1" hangingPunct="1">
              <a:spcBef>
                <a:spcPct val="0"/>
              </a:spcBef>
              <a:buClr>
                <a:srgbClr val="000000"/>
              </a:buClr>
              <a:buSzPct val="46000"/>
              <a:buFont typeface="Monotype Sorts" pitchFamily="2" charset="2"/>
              <a:buChar char="l"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Implications of the *-property:</a:t>
            </a:r>
          </a:p>
          <a:p>
            <a:pPr marL="819150" lvl="1" indent="-361950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either</a:t>
            </a:r>
          </a:p>
          <a:p>
            <a:pPr marL="1639888" lvl="2" indent="-706438" defTabSz="461963" eaLnBrk="1" hangingPunct="1">
              <a:spcBef>
                <a:spcPct val="0"/>
              </a:spcBef>
              <a:buClr>
                <a:srgbClr val="000000"/>
              </a:buClr>
              <a:buSzPct val="46000"/>
              <a:buFont typeface="Monotype Sorts" pitchFamily="2" charset="2"/>
              <a:buChar char="è"/>
            </a:pPr>
            <a:r>
              <a:rPr lang="en-US" altLang="en-US">
                <a:solidFill>
                  <a:srgbClr val="000000"/>
                </a:solidFill>
                <a:latin typeface="Arial" panose="020B0604020202020204" pitchFamily="34" charset="0"/>
              </a:rPr>
              <a:t>S cannot write at all</a:t>
            </a:r>
          </a:p>
          <a:p>
            <a:pPr marL="819150" lvl="1" indent="-361950" defTabSz="461963" eaLnBrk="1" hangingPunct="1">
              <a:spcBef>
                <a:spcPct val="0"/>
              </a:spcBef>
              <a:buClr>
                <a:srgbClr val="000000"/>
              </a:buClr>
              <a:buSzPct val="90000"/>
              <a:buFont typeface="Monotype Sorts" pitchFamily="2" charset="2"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or</a:t>
            </a:r>
          </a:p>
          <a:p>
            <a:pPr marL="1639888" lvl="2" indent="-706438" defTabSz="461963" eaLnBrk="1" hangingPunct="1">
              <a:spcBef>
                <a:spcPct val="0"/>
              </a:spcBef>
              <a:buClr>
                <a:srgbClr val="000000"/>
              </a:buClr>
              <a:buSzPct val="46000"/>
              <a:buFont typeface="Monotype Sorts" pitchFamily="2" charset="2"/>
              <a:buChar char="è"/>
            </a:pPr>
            <a:r>
              <a:rPr lang="en-US" altLang="en-US">
                <a:solidFill>
                  <a:srgbClr val="000000"/>
                </a:solidFill>
                <a:latin typeface="Arial" panose="020B0604020202020204" pitchFamily="34" charset="0"/>
              </a:rPr>
              <a:t>S is limited to reading and writing one company dataset</a:t>
            </a:r>
          </a:p>
          <a:p>
            <a:pPr marL="211138" indent="-211138" defTabSz="461963" eaLnBrk="1" hangingPunct="1">
              <a:spcBef>
                <a:spcPct val="0"/>
              </a:spcBef>
              <a:buClr>
                <a:srgbClr val="000000"/>
              </a:buClr>
              <a:buSzPct val="46000"/>
              <a:buFont typeface="Monotype Sorts" pitchFamily="2" charset="2"/>
              <a:buChar char="l"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Can be modeled as a lattice</a:t>
            </a:r>
            <a:endParaRPr lang="en-US" altLang="en-US"/>
          </a:p>
        </p:txBody>
      </p:sp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404813" y="687388"/>
            <a:ext cx="8697912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14338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09575" indent="-285750" defTabSz="41433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20738" indent="-228600" defTabSz="414338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30313" indent="-228600" defTabSz="414338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641475" indent="-228600" defTabSz="414338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0986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558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130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470275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4143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90000"/>
              <a:buFont typeface="Monotype Sorts" pitchFamily="2" charset="2"/>
              <a:buNone/>
              <a:tabLst/>
              <a:defRPr/>
            </a:pPr>
            <a:r>
              <a:rPr kumimoji="0" lang="en-US" altLang="en-US" sz="3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Remarks on the Chinese wall Policy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5925976"/>
      </p:ext>
    </p:extLst>
  </p:cSld>
  <p:clrMapOvr>
    <a:masterClrMapping/>
  </p:clrMapOvr>
  <p:transition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Comparison with Bell-LaPadula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8" y="1524000"/>
            <a:ext cx="8228012" cy="4533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The Chinese Wall Policy is a combination of free choice and mandatory control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Initially a subject is free to access any object it wishes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Once the initial choice is made, a </a:t>
            </a:r>
            <a:r>
              <a:rPr lang="en-US" altLang="en-US" i="1">
                <a:solidFill>
                  <a:schemeClr val="accent2"/>
                </a:solidFill>
              </a:rPr>
              <a:t>Chinese Wall</a:t>
            </a:r>
            <a:r>
              <a:rPr lang="en-US" altLang="en-US" i="1">
                <a:solidFill>
                  <a:srgbClr val="FFFF66"/>
                </a:solidFill>
              </a:rPr>
              <a:t> </a:t>
            </a:r>
            <a:r>
              <a:rPr lang="en-US" altLang="en-US"/>
              <a:t>is created for that user around the dataset to which the object belongs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Note also that a Chinese Wall can be combined with DAC policies</a:t>
            </a:r>
            <a:endParaRPr lang="en-US" altLang="en-US" i="1"/>
          </a:p>
        </p:txBody>
      </p:sp>
    </p:spTree>
    <p:extLst>
      <p:ext uri="{BB962C8B-B14F-4D97-AF65-F5344CB8AC3E}">
        <p14:creationId xmlns:p14="http://schemas.microsoft.com/office/powerpoint/2010/main" val="1854096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Criticisms to the Model</a:t>
            </a:r>
            <a:endParaRPr lang="en-US" altLang="en-US" sz="1700" dirty="0"/>
          </a:p>
        </p:txBody>
      </p:sp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762000" y="2438400"/>
            <a:ext cx="77724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342900" indent="-3429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 A  user that has read objects from more than one dataset is not able to write any object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 The user can only read and write objects from a single dataset 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228356" name="Text Box 4"/>
          <p:cNvSpPr txBox="1">
            <a:spLocks noChangeArrowheads="1"/>
          </p:cNvSpPr>
          <p:nvPr/>
        </p:nvSpPr>
        <p:spPr bwMode="auto">
          <a:xfrm>
            <a:off x="685800" y="1828800"/>
            <a:ext cx="6416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The Write Rule of BN is very restrictive:</a:t>
            </a:r>
          </a:p>
        </p:txBody>
      </p:sp>
    </p:spTree>
    <p:extLst>
      <p:ext uri="{BB962C8B-B14F-4D97-AF65-F5344CB8AC3E}">
        <p14:creationId xmlns:p14="http://schemas.microsoft.com/office/powerpoint/2010/main" val="3196673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Access Control Principles</a:t>
            </a:r>
            <a:endParaRPr lang="en-AU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07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16832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n-A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a broad sense, all of computer security is concerned with access control</a:t>
            </a:r>
          </a:p>
          <a:p>
            <a:pPr eaLnBrk="1" fontAlgn="auto" hangingPunct="1">
              <a:spcAft>
                <a:spcPts val="0"/>
              </a:spcAft>
              <a:buFont typeface="Wingdings" pitchFamily="-107" charset="2"/>
              <a:buNone/>
              <a:defRPr/>
            </a:pPr>
            <a:endParaRPr lang="en-A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A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RFC 4949 defines computer security as:</a:t>
            </a:r>
            <a:endParaRPr lang="en-A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A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Wingdings" pitchFamily="-107" charset="2"/>
              <a:buNone/>
              <a:defRPr/>
            </a:pPr>
            <a:r>
              <a:rPr lang="en-A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“measures that implement and assure security services in a computer system, particularly those that assure access control service”</a:t>
            </a:r>
          </a:p>
          <a:p>
            <a:pPr eaLnBrk="1" fontAlgn="auto" hangingPunct="1">
              <a:spcAft>
                <a:spcPts val="0"/>
              </a:spcAft>
              <a:buFont typeface="Wingdings" pitchFamily="-107" charset="2"/>
              <a:buNone/>
              <a:defRPr/>
            </a:pPr>
            <a:endParaRPr lang="en-A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0890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 sz="3400"/>
              <a:t>Role Based Access Control (RBAC)</a:t>
            </a:r>
            <a:endParaRPr lang="en-US" altLang="en-US" sz="2600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0688" y="1814513"/>
            <a:ext cx="8723312" cy="47069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Large organizations </a:t>
            </a:r>
            <a:r>
              <a:rPr lang="en-US" altLang="en-US" dirty="0">
                <a:sym typeface="Wingdings" panose="05000000000000000000" pitchFamily="2" charset="2"/>
              </a:rPr>
              <a:t>large number of users, large number of objects  large number of authorizations</a:t>
            </a:r>
            <a:endParaRPr lang="en-US" altLang="en-US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cs typeface="Times New Roman" panose="02020603050405020304" pitchFamily="18" charset="0"/>
              </a:rPr>
              <a:t>Security administration</a:t>
            </a:r>
            <a:r>
              <a:rPr lang="en-US" altLang="en-US" dirty="0"/>
              <a:t> is challenging</a:t>
            </a:r>
          </a:p>
          <a:p>
            <a:pPr eaLnBrk="1" hangingPunct="1">
              <a:lnSpc>
                <a:spcPct val="90000"/>
              </a:lnSpc>
            </a:pPr>
            <a:r>
              <a:rPr lang="it-IT" altLang="en-US" dirty="0">
                <a:cs typeface="Times New Roman" panose="02020603050405020304" pitchFamily="18" charset="0"/>
              </a:rPr>
              <a:t>Whenever there is a change in users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en-US" dirty="0">
                <a:cs typeface="Times New Roman" panose="02020603050405020304" pitchFamily="18" charset="0"/>
              </a:rPr>
              <a:t>Authorizations must be granted/revoked</a:t>
            </a:r>
            <a:endParaRPr lang="en-US" altLang="en-US" dirty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en-US" dirty="0">
                <a:cs typeface="Times New Roman" panose="02020603050405020304" pitchFamily="18" charset="0"/>
              </a:rPr>
              <a:t>RBAC attempts to simply this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cs typeface="Times New Roman" panose="02020603050405020304" pitchFamily="18" charset="0"/>
              </a:rPr>
              <a:t>Users do not own the objects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cs typeface="Times New Roman" panose="02020603050405020304" pitchFamily="18" charset="0"/>
              </a:rPr>
              <a:t>Access is determined by the job function of the users </a:t>
            </a:r>
            <a:r>
              <a:rPr lang="en-US" altLang="en-US" dirty="0">
                <a:ea typeface="Arial Unicode MS" pitchFamily="34" charset="-128"/>
                <a:cs typeface="Times New Roman" panose="02020603050405020304" pitchFamily="18" charset="0"/>
              </a:rPr>
              <a:t>rather than data ownership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cs typeface="Times New Roman" panose="02020603050405020304" pitchFamily="18" charset="0"/>
              </a:rPr>
              <a:t>RBAC is an alternative policy to DAC and MAC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cs typeface="Times New Roman" panose="02020603050405020304" pitchFamily="18" charset="0"/>
              </a:rPr>
              <a:t>Advantages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cs typeface="Times New Roman" panose="02020603050405020304" pitchFamily="18" charset="0"/>
              </a:rPr>
              <a:t>simplifies the task of access control management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cs typeface="Times New Roman" panose="02020603050405020304" pitchFamily="18" charset="0"/>
              </a:rPr>
              <a:t>directly supports function-based access control</a:t>
            </a:r>
          </a:p>
        </p:txBody>
      </p:sp>
    </p:spTree>
    <p:extLst>
      <p:ext uri="{BB962C8B-B14F-4D97-AF65-F5344CB8AC3E}">
        <p14:creationId xmlns:p14="http://schemas.microsoft.com/office/powerpoint/2010/main" val="38381559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RBAC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0688" y="1219200"/>
            <a:ext cx="8570912" cy="4514056"/>
          </a:xfrm>
        </p:spPr>
        <p:txBody>
          <a:bodyPr/>
          <a:lstStyle/>
          <a:p>
            <a:pPr eaLnBrk="1" hangingPunct="1"/>
            <a:r>
              <a:rPr lang="en-US" altLang="en-US" sz="2000" dirty="0">
                <a:cs typeface="Times New Roman" panose="02020603050405020304" pitchFamily="18" charset="0"/>
              </a:rPr>
              <a:t>Roles</a:t>
            </a:r>
          </a:p>
          <a:p>
            <a:pPr lvl="1" eaLnBrk="1" hangingPunct="1"/>
            <a:r>
              <a:rPr lang="en-US" altLang="en-US" sz="1600" dirty="0">
                <a:cs typeface="Times New Roman" panose="02020603050405020304" pitchFamily="18" charset="0"/>
              </a:rPr>
              <a:t>Represent job functions within an organization</a:t>
            </a:r>
          </a:p>
          <a:p>
            <a:pPr eaLnBrk="1" hangingPunct="1"/>
            <a:r>
              <a:rPr lang="en-US" altLang="en-US" sz="2000" dirty="0">
                <a:cs typeface="Times New Roman" panose="02020603050405020304" pitchFamily="18" charset="0"/>
              </a:rPr>
              <a:t>Authorizations are granted to roles rather than to users</a:t>
            </a:r>
            <a:endParaRPr lang="en-US" altLang="en-US" sz="2000" dirty="0"/>
          </a:p>
          <a:p>
            <a:pPr eaLnBrk="1" hangingPunct="1"/>
            <a:r>
              <a:rPr lang="en-US" altLang="en-US" sz="2000" dirty="0">
                <a:cs typeface="Times New Roman" panose="02020603050405020304" pitchFamily="18" charset="0"/>
              </a:rPr>
              <a:t>Users in turn are assigned to roles</a:t>
            </a:r>
          </a:p>
          <a:p>
            <a:pPr eaLnBrk="1" hangingPunct="1"/>
            <a:r>
              <a:rPr lang="en-US" altLang="en-US" sz="2000" dirty="0">
                <a:cs typeface="Times New Roman" panose="02020603050405020304" pitchFamily="18" charset="0"/>
              </a:rPr>
              <a:t>While users may change frequently, roles are more static</a:t>
            </a:r>
          </a:p>
          <a:p>
            <a:pPr eaLnBrk="1" hangingPunct="1"/>
            <a:r>
              <a:rPr lang="en-US" altLang="en-US" sz="2000" dirty="0">
                <a:cs typeface="Times New Roman" panose="02020603050405020304" pitchFamily="18" charset="0"/>
              </a:rPr>
              <a:t>DBMS vendors have recognized the importance and the advantages of RBAC </a:t>
            </a:r>
          </a:p>
          <a:p>
            <a:pPr eaLnBrk="1" hangingPunct="1"/>
            <a:r>
              <a:rPr lang="en-US" altLang="en-US" sz="2000" dirty="0">
                <a:cs typeface="Times New Roman" panose="02020603050405020304" pitchFamily="18" charset="0"/>
              </a:rPr>
              <a:t>Almost all commercial DBMSs support features of RBAC to certain extent</a:t>
            </a:r>
            <a:endParaRPr lang="en-US" altLang="en-US" sz="2000" dirty="0"/>
          </a:p>
          <a:p>
            <a:pPr eaLnBrk="1" hangingPunct="1">
              <a:lnSpc>
                <a:spcPct val="110000"/>
              </a:lnSpc>
            </a:pPr>
            <a:r>
              <a:rPr lang="en-US" altLang="en-US" sz="2000" dirty="0"/>
              <a:t>There is some consensus on a standard RBAC model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en-US" sz="1600" dirty="0"/>
              <a:t>The NIST model [</a:t>
            </a:r>
            <a:r>
              <a:rPr lang="en-US" altLang="en-US" sz="1600" dirty="0" err="1"/>
              <a:t>Sandhu,Ferraiolo,Kuhn</a:t>
            </a:r>
            <a:r>
              <a:rPr lang="it-IT" altLang="en-US" sz="1600" dirty="0"/>
              <a:t> 2000</a:t>
            </a:r>
            <a:r>
              <a:rPr lang="en-US" altLang="en-US" sz="1600" dirty="0"/>
              <a:t>] has been the first step towards the definition of a standard</a:t>
            </a:r>
            <a:endParaRPr lang="en-US" altLang="en-US" sz="2000" dirty="0"/>
          </a:p>
          <a:p>
            <a:pPr eaLnBrk="1" hangingPunct="1"/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7659136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Role-Based Access Control</a:t>
            </a:r>
          </a:p>
        </p:txBody>
      </p:sp>
      <p:pic>
        <p:nvPicPr>
          <p:cNvPr id="1136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81163"/>
            <a:ext cx="8766175" cy="4638675"/>
          </a:xfrm>
          <a:noFill/>
        </p:spPr>
      </p:pic>
    </p:spTree>
    <p:extLst>
      <p:ext uri="{BB962C8B-B14F-4D97-AF65-F5344CB8AC3E}">
        <p14:creationId xmlns:p14="http://schemas.microsoft.com/office/powerpoint/2010/main" val="39385811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85888" y="-127000"/>
            <a:ext cx="7480300" cy="6850063"/>
          </a:xfrm>
          <a:noFill/>
        </p:spPr>
      </p:pic>
    </p:spTree>
    <p:extLst>
      <p:ext uri="{BB962C8B-B14F-4D97-AF65-F5344CB8AC3E}">
        <p14:creationId xmlns:p14="http://schemas.microsoft.com/office/powerpoint/2010/main" val="24993937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RBAC: Benefits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8" y="1524000"/>
            <a:ext cx="8228012" cy="4533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>
                <a:cs typeface="Times New Roman" panose="02020603050405020304" pitchFamily="18" charset="0"/>
              </a:rPr>
              <a:t>Because roles represent organizational functions, an RBAC model can directly support security policies of the organization</a:t>
            </a:r>
            <a:r>
              <a:rPr lang="en-US" altLang="en-US" sz="200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/>
              <a:t>Granting and revoking of user authorizations is greatly simplified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>
                <a:cs typeface="Times New Roman" panose="02020603050405020304" pitchFamily="18" charset="0"/>
              </a:rPr>
              <a:t>RBAC models have been shown to be policy-neutral </a:t>
            </a:r>
          </a:p>
        </p:txBody>
      </p:sp>
    </p:spTree>
    <p:extLst>
      <p:ext uri="{BB962C8B-B14F-4D97-AF65-F5344CB8AC3E}">
        <p14:creationId xmlns:p14="http://schemas.microsoft.com/office/powerpoint/2010/main" val="30177424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NIST Model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24000"/>
            <a:ext cx="4040188" cy="4533900"/>
          </a:xfrm>
        </p:spPr>
        <p:txBody>
          <a:bodyPr/>
          <a:lstStyle/>
          <a:p>
            <a:pPr eaLnBrk="1" hangingPunct="1"/>
            <a:r>
              <a:rPr lang="en-US" altLang="en-US" sz="2000" dirty="0"/>
              <a:t>Three levels</a:t>
            </a:r>
          </a:p>
          <a:p>
            <a:pPr lvl="1" eaLnBrk="1" hangingPunct="1"/>
            <a:r>
              <a:rPr lang="en-US" altLang="en-US" sz="1600" dirty="0"/>
              <a:t>Core RBAC</a:t>
            </a:r>
          </a:p>
          <a:p>
            <a:pPr lvl="1" eaLnBrk="1" hangingPunct="1"/>
            <a:r>
              <a:rPr lang="en-US" altLang="en-US" sz="1600" dirty="0"/>
              <a:t>Hierarchical RBAC</a:t>
            </a:r>
          </a:p>
          <a:p>
            <a:pPr lvl="1" eaLnBrk="1" hangingPunct="1"/>
            <a:r>
              <a:rPr lang="en-US" altLang="en-US" sz="1600" dirty="0"/>
              <a:t>Constrained RBAC</a:t>
            </a:r>
          </a:p>
          <a:p>
            <a:pPr lvl="1" eaLnBrk="1" hangingPunct="1"/>
            <a:endParaRPr lang="en-US" altLang="en-US" sz="1600" dirty="0"/>
          </a:p>
        </p:txBody>
      </p:sp>
      <p:pic>
        <p:nvPicPr>
          <p:cNvPr id="11878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963" y="3697288"/>
            <a:ext cx="8658225" cy="2586037"/>
          </a:xfrm>
          <a:noFill/>
        </p:spPr>
      </p:pic>
    </p:spTree>
    <p:extLst>
      <p:ext uri="{BB962C8B-B14F-4D97-AF65-F5344CB8AC3E}">
        <p14:creationId xmlns:p14="http://schemas.microsoft.com/office/powerpoint/2010/main" val="6802499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7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" t="2001" b="3567"/>
          <a:stretch/>
        </p:blipFill>
        <p:spPr>
          <a:xfrm>
            <a:off x="2082212" y="153273"/>
            <a:ext cx="5134852" cy="6476127"/>
          </a:xfrm>
          <a:prstGeom prst="rect">
            <a:avLst/>
          </a:prstGeom>
          <a:solidFill>
            <a:schemeClr val="tx1"/>
          </a:solidFill>
        </p:spPr>
      </p:pic>
    </p:spTree>
  </p:cSld>
  <p:clrMapOvr>
    <a:masterClrMapping/>
  </p:clrMapOvr>
  <p:transition spd="med">
    <p:wip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8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5" r="825" b="8405"/>
          <a:stretch/>
        </p:blipFill>
        <p:spPr>
          <a:xfrm>
            <a:off x="1627580" y="188640"/>
            <a:ext cx="5768991" cy="6480720"/>
          </a:xfrm>
          <a:prstGeom prst="rect">
            <a:avLst/>
          </a:prstGeom>
          <a:solidFill>
            <a:schemeClr val="tx1"/>
          </a:solidFill>
        </p:spPr>
      </p:pic>
    </p:spTree>
  </p:cSld>
  <p:clrMapOvr>
    <a:masterClrMapping/>
  </p:clrMapOvr>
  <p:transition spd="med"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it-IT" altLang="en-US"/>
              <a:t>RBAC- Basic concepts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8" y="1524000"/>
            <a:ext cx="8228012" cy="4533900"/>
          </a:xfrm>
        </p:spPr>
        <p:txBody>
          <a:bodyPr/>
          <a:lstStyle/>
          <a:p>
            <a:pPr eaLnBrk="1" hangingPunct="1"/>
            <a:r>
              <a:rPr lang="en-US" altLang="en-US" sz="2400" i="1"/>
              <a:t>User </a:t>
            </a:r>
            <a:endParaRPr lang="en-US" altLang="en-US" sz="2400"/>
          </a:p>
          <a:p>
            <a:pPr lvl="1" eaLnBrk="1" hangingPunct="1"/>
            <a:r>
              <a:rPr lang="en-US" altLang="en-US"/>
              <a:t>is defined as a human being, a machine, a process, or an intelligent autonomous agent, etc.</a:t>
            </a:r>
          </a:p>
          <a:p>
            <a:pPr eaLnBrk="1" hangingPunct="1"/>
            <a:r>
              <a:rPr lang="en-US" altLang="en-US" sz="2400" i="1"/>
              <a:t>Role</a:t>
            </a:r>
            <a:r>
              <a:rPr lang="en-US" altLang="en-US" sz="2400"/>
              <a:t> </a:t>
            </a:r>
          </a:p>
          <a:p>
            <a:pPr lvl="1" eaLnBrk="1" hangingPunct="1"/>
            <a:r>
              <a:rPr lang="en-US" altLang="en-US"/>
              <a:t>is a function within the context of an organization with an associated semantics regarding its authority and responsibility</a:t>
            </a:r>
          </a:p>
          <a:p>
            <a:pPr eaLnBrk="1" hangingPunct="1"/>
            <a:r>
              <a:rPr lang="en-US" altLang="en-US" sz="2400" i="1"/>
              <a:t>Permission </a:t>
            </a:r>
            <a:endParaRPr lang="en-US" altLang="en-US" sz="2400"/>
          </a:p>
          <a:p>
            <a:pPr lvl="1" eaLnBrk="1" hangingPunct="1"/>
            <a:r>
              <a:rPr lang="en-US" altLang="en-US"/>
              <a:t> is an access mode that can be exercised on objects in the system.</a:t>
            </a:r>
          </a:p>
          <a:p>
            <a:pPr lvl="1" eaLnBrk="1" hangingPunct="1"/>
            <a:r>
              <a:rPr lang="en-US" altLang="en-US"/>
              <a:t>Both objects and access modes are domain dependent. </a:t>
            </a:r>
          </a:p>
          <a:p>
            <a:pPr lvl="1" eaLnBrk="1" hangingPunct="1"/>
            <a:r>
              <a:rPr lang="en-US" altLang="en-US"/>
              <a:t>For example, in the case of databases, the object set includes tables, columns, and rows, and the access mode set includes insert, delete, and update operations.</a:t>
            </a:r>
            <a:endParaRPr lang="en-US" altLang="en-US" i="1"/>
          </a:p>
          <a:p>
            <a:pPr eaLnBrk="1" hangingPunct="1"/>
            <a:endParaRPr lang="en-US" altLang="en-US" sz="2000" i="1"/>
          </a:p>
        </p:txBody>
      </p:sp>
    </p:spTree>
    <p:extLst>
      <p:ext uri="{BB962C8B-B14F-4D97-AF65-F5344CB8AC3E}">
        <p14:creationId xmlns:p14="http://schemas.microsoft.com/office/powerpoint/2010/main" val="18592110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it-IT" altLang="en-US"/>
              <a:t>RBAC- Basic concepts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8" y="1524000"/>
            <a:ext cx="8228012" cy="4533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i="1"/>
              <a:t>Session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/>
              <a:t>it is a particular instance of a connection of a user to the system and  defines the subset of activated roles.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/>
              <a:t>At each time instant, different sessions for the same user can be active.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/>
              <a:t>When a user logs in the system, he/she establishes a session and, during this session, can request to activate a subset of the roles he/she is authorized to play.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/>
              <a:t>The user obtains all permissions associated with the role he/she has activated in the session</a:t>
            </a:r>
            <a:endParaRPr lang="en-US" altLang="en-US" sz="2000" i="1"/>
          </a:p>
        </p:txBody>
      </p:sp>
    </p:spTree>
    <p:extLst>
      <p:ext uri="{BB962C8B-B14F-4D97-AF65-F5344CB8AC3E}">
        <p14:creationId xmlns:p14="http://schemas.microsoft.com/office/powerpoint/2010/main" val="2528147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" t="4851" r="2857" b="9709"/>
          <a:stretch/>
        </p:blipFill>
        <p:spPr>
          <a:xfrm>
            <a:off x="35496" y="21942"/>
            <a:ext cx="9108504" cy="6836058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4" name="Rectangle 3"/>
          <p:cNvSpPr/>
          <p:nvPr/>
        </p:nvSpPr>
        <p:spPr>
          <a:xfrm>
            <a:off x="3107496" y="3244334"/>
            <a:ext cx="2929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" charset="0"/>
              </a:rPr>
              <a:t>Source: Based on [SAND94].</a:t>
            </a:r>
            <a:endParaRPr lang="en-US" dirty="0">
              <a:effectLst/>
              <a:latin typeface="Times" charset="0"/>
            </a:endParaRPr>
          </a:p>
        </p:txBody>
      </p:sp>
    </p:spTree>
  </p:cSld>
  <p:clrMapOvr>
    <a:masterClrMapping/>
  </p:clrMapOvr>
  <p:transition spd="med">
    <p:wip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Core RBAC</a:t>
            </a:r>
          </a:p>
        </p:txBody>
      </p:sp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3171825" y="2828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22884" name="Object 4"/>
          <p:cNvGraphicFramePr>
            <a:graphicFrameLocks noChangeAspect="1"/>
          </p:cNvGraphicFramePr>
          <p:nvPr/>
        </p:nvGraphicFramePr>
        <p:xfrm>
          <a:off x="2133600" y="2743200"/>
          <a:ext cx="5514975" cy="236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magine" r:id="rId2" imgW="3267456" imgH="1400556" progId="Word.Picture.8">
                  <p:embed/>
                </p:oleObj>
              </mc:Choice>
              <mc:Fallback>
                <p:oleObj name="Immagine" r:id="rId2" imgW="3267456" imgH="1400556" progId="Word.Picture.8">
                  <p:embed/>
                  <p:pic>
                    <p:nvPicPr>
                      <p:cNvPr id="12288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743200"/>
                        <a:ext cx="5514975" cy="236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76143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Core RBAC - </a:t>
            </a:r>
            <a:r>
              <a:rPr lang="en-US" altLang="en-US" sz="2600"/>
              <a:t>Sessions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153400" cy="4343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altLang="en-US" sz="2000"/>
              <a:t>The notion of session is quite abstract – it is defined as “</a:t>
            </a:r>
            <a:r>
              <a:rPr lang="en-US" altLang="en-US" sz="2000" i="1"/>
              <a:t>a mapping between a user and an activated subset of roles that are assigned to the user”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en-US" sz="2000"/>
              <a:t>Basic distinction: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en-US" sz="1600" i="1"/>
              <a:t>Single-role activation (SRA)</a:t>
            </a:r>
            <a:r>
              <a:rPr lang="en-US" altLang="en-US" sz="1600"/>
              <a:t> Only one role can be activated 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en-US" sz="1600" i="1"/>
              <a:t>Multi-role activation (MRA)</a:t>
            </a:r>
            <a:r>
              <a:rPr lang="en-US" altLang="en-US" sz="1600"/>
              <a:t> Multiple roles can be activated in one session, and dynamic separation of duty constraints may be used to restrict concurrent activation of some roles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en-US" sz="1600"/>
              <a:t>There are trade-offs between the use of these two types of session</a:t>
            </a:r>
          </a:p>
        </p:txBody>
      </p:sp>
    </p:spTree>
    <p:extLst>
      <p:ext uri="{BB962C8B-B14F-4D97-AF65-F5344CB8AC3E}">
        <p14:creationId xmlns:p14="http://schemas.microsoft.com/office/powerpoint/2010/main" val="342602009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Core RBAC - Permissions</a:t>
            </a:r>
          </a:p>
        </p:txBody>
      </p:sp>
      <p:sp>
        <p:nvSpPr>
          <p:cNvPr id="126979" name="Rectangle 3"/>
          <p:cNvSpPr>
            <a:spLocks noChangeArrowheads="1"/>
          </p:cNvSpPr>
          <p:nvPr/>
        </p:nvSpPr>
        <p:spPr bwMode="auto">
          <a:xfrm>
            <a:off x="3171825" y="2828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6980" name="AutoShape 4"/>
          <p:cNvSpPr>
            <a:spLocks noChangeAspect="1" noChangeArrowheads="1" noTextEdit="1"/>
          </p:cNvSpPr>
          <p:nvPr/>
        </p:nvSpPr>
        <p:spPr bwMode="auto">
          <a:xfrm>
            <a:off x="1295400" y="2670175"/>
            <a:ext cx="5514975" cy="236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1350963" y="2670175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82" name="Rectangle 6"/>
          <p:cNvSpPr>
            <a:spLocks noChangeArrowheads="1"/>
          </p:cNvSpPr>
          <p:nvPr/>
        </p:nvSpPr>
        <p:spPr bwMode="auto">
          <a:xfrm>
            <a:off x="1304925" y="2674938"/>
            <a:ext cx="157163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6983" name="Rectangle 7"/>
          <p:cNvSpPr>
            <a:spLocks noChangeArrowheads="1"/>
          </p:cNvSpPr>
          <p:nvPr/>
        </p:nvSpPr>
        <p:spPr bwMode="auto">
          <a:xfrm>
            <a:off x="1360488" y="2686050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84" name="Rectangle 8"/>
          <p:cNvSpPr>
            <a:spLocks noChangeArrowheads="1"/>
          </p:cNvSpPr>
          <p:nvPr/>
        </p:nvSpPr>
        <p:spPr bwMode="auto">
          <a:xfrm>
            <a:off x="1425575" y="2686050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85" name="Oval 9"/>
          <p:cNvSpPr>
            <a:spLocks noChangeArrowheads="1"/>
          </p:cNvSpPr>
          <p:nvPr/>
        </p:nvSpPr>
        <p:spPr bwMode="auto">
          <a:xfrm>
            <a:off x="1298575" y="2667000"/>
            <a:ext cx="1020763" cy="10160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6986" name="Rectangle 10"/>
          <p:cNvSpPr>
            <a:spLocks noChangeArrowheads="1"/>
          </p:cNvSpPr>
          <p:nvPr/>
        </p:nvSpPr>
        <p:spPr bwMode="auto">
          <a:xfrm>
            <a:off x="1547813" y="2870200"/>
            <a:ext cx="157162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6987" name="Rectangle 11"/>
          <p:cNvSpPr>
            <a:spLocks noChangeArrowheads="1"/>
          </p:cNvSpPr>
          <p:nvPr/>
        </p:nvSpPr>
        <p:spPr bwMode="auto">
          <a:xfrm>
            <a:off x="1603375" y="2881313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88" name="Rectangle 12"/>
          <p:cNvSpPr>
            <a:spLocks noChangeArrowheads="1"/>
          </p:cNvSpPr>
          <p:nvPr/>
        </p:nvSpPr>
        <p:spPr bwMode="auto">
          <a:xfrm>
            <a:off x="1666875" y="2881313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89" name="Oval 13"/>
          <p:cNvSpPr>
            <a:spLocks noChangeArrowheads="1"/>
          </p:cNvSpPr>
          <p:nvPr/>
        </p:nvSpPr>
        <p:spPr bwMode="auto">
          <a:xfrm>
            <a:off x="3322638" y="2667000"/>
            <a:ext cx="1023937" cy="10160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6990" name="Rectangle 14"/>
          <p:cNvSpPr>
            <a:spLocks noChangeArrowheads="1"/>
          </p:cNvSpPr>
          <p:nvPr/>
        </p:nvSpPr>
        <p:spPr bwMode="auto">
          <a:xfrm>
            <a:off x="3571875" y="2870200"/>
            <a:ext cx="15875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6991" name="Rectangle 15"/>
          <p:cNvSpPr>
            <a:spLocks noChangeArrowheads="1"/>
          </p:cNvSpPr>
          <p:nvPr/>
        </p:nvSpPr>
        <p:spPr bwMode="auto">
          <a:xfrm>
            <a:off x="3627438" y="2881313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92" name="Rectangle 16"/>
          <p:cNvSpPr>
            <a:spLocks noChangeArrowheads="1"/>
          </p:cNvSpPr>
          <p:nvPr/>
        </p:nvSpPr>
        <p:spPr bwMode="auto">
          <a:xfrm>
            <a:off x="3692525" y="2881313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93" name="Oval 17"/>
          <p:cNvSpPr>
            <a:spLocks noChangeArrowheads="1"/>
          </p:cNvSpPr>
          <p:nvPr/>
        </p:nvSpPr>
        <p:spPr bwMode="auto">
          <a:xfrm>
            <a:off x="6096000" y="2667000"/>
            <a:ext cx="1020763" cy="10160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6994" name="Rectangle 18"/>
          <p:cNvSpPr>
            <a:spLocks noChangeArrowheads="1"/>
          </p:cNvSpPr>
          <p:nvPr/>
        </p:nvSpPr>
        <p:spPr bwMode="auto">
          <a:xfrm>
            <a:off x="5611813" y="2870200"/>
            <a:ext cx="157162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6995" name="Rectangle 19"/>
          <p:cNvSpPr>
            <a:spLocks noChangeArrowheads="1"/>
          </p:cNvSpPr>
          <p:nvPr/>
        </p:nvSpPr>
        <p:spPr bwMode="auto">
          <a:xfrm>
            <a:off x="5667375" y="2881313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96" name="Rectangle 20"/>
          <p:cNvSpPr>
            <a:spLocks noChangeArrowheads="1"/>
          </p:cNvSpPr>
          <p:nvPr/>
        </p:nvSpPr>
        <p:spPr bwMode="auto">
          <a:xfrm>
            <a:off x="5730875" y="2881313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6997" name="Oval 21"/>
          <p:cNvSpPr>
            <a:spLocks noChangeArrowheads="1"/>
          </p:cNvSpPr>
          <p:nvPr/>
        </p:nvSpPr>
        <p:spPr bwMode="auto">
          <a:xfrm>
            <a:off x="2311400" y="4010025"/>
            <a:ext cx="1020763" cy="10160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6998" name="Rectangle 22"/>
          <p:cNvSpPr>
            <a:spLocks noChangeArrowheads="1"/>
          </p:cNvSpPr>
          <p:nvPr/>
        </p:nvSpPr>
        <p:spPr bwMode="auto">
          <a:xfrm>
            <a:off x="2560638" y="4211638"/>
            <a:ext cx="157162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6999" name="Rectangle 23"/>
          <p:cNvSpPr>
            <a:spLocks noChangeArrowheads="1"/>
          </p:cNvSpPr>
          <p:nvPr/>
        </p:nvSpPr>
        <p:spPr bwMode="auto">
          <a:xfrm>
            <a:off x="2614613" y="4221163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00" name="Rectangle 24"/>
          <p:cNvSpPr>
            <a:spLocks noChangeArrowheads="1"/>
          </p:cNvSpPr>
          <p:nvPr/>
        </p:nvSpPr>
        <p:spPr bwMode="auto">
          <a:xfrm>
            <a:off x="2678113" y="4221163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01" name="Rectangle 25"/>
          <p:cNvSpPr>
            <a:spLocks noChangeArrowheads="1"/>
          </p:cNvSpPr>
          <p:nvPr/>
        </p:nvSpPr>
        <p:spPr bwMode="auto">
          <a:xfrm>
            <a:off x="2298700" y="4292600"/>
            <a:ext cx="1189038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02" name="Rectangle 26"/>
          <p:cNvSpPr>
            <a:spLocks noChangeArrowheads="1"/>
          </p:cNvSpPr>
          <p:nvPr/>
        </p:nvSpPr>
        <p:spPr bwMode="auto">
          <a:xfrm>
            <a:off x="2432050" y="4359275"/>
            <a:ext cx="227013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03" name="Rectangle 27"/>
          <p:cNvSpPr>
            <a:spLocks noChangeArrowheads="1"/>
          </p:cNvSpPr>
          <p:nvPr/>
        </p:nvSpPr>
        <p:spPr bwMode="auto">
          <a:xfrm>
            <a:off x="2632075" y="4370388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04" name="Rectangle 28"/>
          <p:cNvSpPr>
            <a:spLocks noChangeArrowheads="1"/>
          </p:cNvSpPr>
          <p:nvPr/>
        </p:nvSpPr>
        <p:spPr bwMode="auto">
          <a:xfrm>
            <a:off x="2552700" y="4359275"/>
            <a:ext cx="779463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05" name="Rectangle 29"/>
          <p:cNvSpPr>
            <a:spLocks noChangeArrowheads="1"/>
          </p:cNvSpPr>
          <p:nvPr/>
        </p:nvSpPr>
        <p:spPr bwMode="auto">
          <a:xfrm>
            <a:off x="2362200" y="4343400"/>
            <a:ext cx="8731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Sessions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06" name="Rectangle 30"/>
          <p:cNvSpPr>
            <a:spLocks noChangeArrowheads="1"/>
          </p:cNvSpPr>
          <p:nvPr/>
        </p:nvSpPr>
        <p:spPr bwMode="auto">
          <a:xfrm>
            <a:off x="3352800" y="4370388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07" name="Rectangle 31"/>
          <p:cNvSpPr>
            <a:spLocks noChangeArrowheads="1"/>
          </p:cNvSpPr>
          <p:nvPr/>
        </p:nvSpPr>
        <p:spPr bwMode="auto">
          <a:xfrm>
            <a:off x="3201988" y="4359275"/>
            <a:ext cx="15875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08" name="Rectangle 32"/>
          <p:cNvSpPr>
            <a:spLocks noChangeArrowheads="1"/>
          </p:cNvSpPr>
          <p:nvPr/>
        </p:nvSpPr>
        <p:spPr bwMode="auto">
          <a:xfrm>
            <a:off x="3257550" y="4370388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09" name="Rectangle 33"/>
          <p:cNvSpPr>
            <a:spLocks noChangeArrowheads="1"/>
          </p:cNvSpPr>
          <p:nvPr/>
        </p:nvSpPr>
        <p:spPr bwMode="auto">
          <a:xfrm>
            <a:off x="3321050" y="4370388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10" name="Rectangle 34"/>
          <p:cNvSpPr>
            <a:spLocks noChangeArrowheads="1"/>
          </p:cNvSpPr>
          <p:nvPr/>
        </p:nvSpPr>
        <p:spPr bwMode="auto">
          <a:xfrm>
            <a:off x="1439863" y="2963863"/>
            <a:ext cx="11906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11" name="Rectangle 35"/>
          <p:cNvSpPr>
            <a:spLocks noChangeArrowheads="1"/>
          </p:cNvSpPr>
          <p:nvPr/>
        </p:nvSpPr>
        <p:spPr bwMode="auto">
          <a:xfrm>
            <a:off x="1576388" y="3030538"/>
            <a:ext cx="630237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12" name="Rectangle 36"/>
          <p:cNvSpPr>
            <a:spLocks noChangeArrowheads="1"/>
          </p:cNvSpPr>
          <p:nvPr/>
        </p:nvSpPr>
        <p:spPr bwMode="auto">
          <a:xfrm>
            <a:off x="1447800" y="3048000"/>
            <a:ext cx="577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Users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13" name="Rectangle 37"/>
          <p:cNvSpPr>
            <a:spLocks noChangeArrowheads="1"/>
          </p:cNvSpPr>
          <p:nvPr/>
        </p:nvSpPr>
        <p:spPr bwMode="auto">
          <a:xfrm>
            <a:off x="2214563" y="3040063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14" name="Rectangle 38"/>
          <p:cNvSpPr>
            <a:spLocks noChangeArrowheads="1"/>
          </p:cNvSpPr>
          <p:nvPr/>
        </p:nvSpPr>
        <p:spPr bwMode="auto">
          <a:xfrm>
            <a:off x="2079625" y="3030538"/>
            <a:ext cx="1603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15" name="Rectangle 39"/>
          <p:cNvSpPr>
            <a:spLocks noChangeArrowheads="1"/>
          </p:cNvSpPr>
          <p:nvPr/>
        </p:nvSpPr>
        <p:spPr bwMode="auto">
          <a:xfrm>
            <a:off x="2135188" y="3040063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16" name="Rectangle 40"/>
          <p:cNvSpPr>
            <a:spLocks noChangeArrowheads="1"/>
          </p:cNvSpPr>
          <p:nvPr/>
        </p:nvSpPr>
        <p:spPr bwMode="auto">
          <a:xfrm>
            <a:off x="2200275" y="3040063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17" name="Rectangle 41"/>
          <p:cNvSpPr>
            <a:spLocks noChangeArrowheads="1"/>
          </p:cNvSpPr>
          <p:nvPr/>
        </p:nvSpPr>
        <p:spPr bwMode="auto">
          <a:xfrm>
            <a:off x="3521075" y="2976563"/>
            <a:ext cx="11874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18" name="Rectangle 42"/>
          <p:cNvSpPr>
            <a:spLocks noChangeArrowheads="1"/>
          </p:cNvSpPr>
          <p:nvPr/>
        </p:nvSpPr>
        <p:spPr bwMode="auto">
          <a:xfrm>
            <a:off x="3654425" y="3043238"/>
            <a:ext cx="6254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19" name="Rectangle 43"/>
          <p:cNvSpPr>
            <a:spLocks noChangeArrowheads="1"/>
          </p:cNvSpPr>
          <p:nvPr/>
        </p:nvSpPr>
        <p:spPr bwMode="auto">
          <a:xfrm>
            <a:off x="3581400" y="3048000"/>
            <a:ext cx="577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Roles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20" name="Rectangle 44"/>
          <p:cNvSpPr>
            <a:spLocks noChangeArrowheads="1"/>
          </p:cNvSpPr>
          <p:nvPr/>
        </p:nvSpPr>
        <p:spPr bwMode="auto">
          <a:xfrm>
            <a:off x="4295775" y="3055938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21" name="Rectangle 45"/>
          <p:cNvSpPr>
            <a:spLocks noChangeArrowheads="1"/>
          </p:cNvSpPr>
          <p:nvPr/>
        </p:nvSpPr>
        <p:spPr bwMode="auto">
          <a:xfrm>
            <a:off x="4160838" y="3043238"/>
            <a:ext cx="157162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22" name="Rectangle 46"/>
          <p:cNvSpPr>
            <a:spLocks noChangeArrowheads="1"/>
          </p:cNvSpPr>
          <p:nvPr/>
        </p:nvSpPr>
        <p:spPr bwMode="auto">
          <a:xfrm>
            <a:off x="4216400" y="3055938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23" name="Rectangle 47"/>
          <p:cNvSpPr>
            <a:spLocks noChangeArrowheads="1"/>
          </p:cNvSpPr>
          <p:nvPr/>
        </p:nvSpPr>
        <p:spPr bwMode="auto">
          <a:xfrm>
            <a:off x="4281488" y="3055938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24" name="Rectangle 48"/>
          <p:cNvSpPr>
            <a:spLocks noChangeArrowheads="1"/>
          </p:cNvSpPr>
          <p:nvPr/>
        </p:nvSpPr>
        <p:spPr bwMode="auto">
          <a:xfrm>
            <a:off x="5283200" y="3005138"/>
            <a:ext cx="15271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25" name="Rectangle 49"/>
          <p:cNvSpPr>
            <a:spLocks noChangeArrowheads="1"/>
          </p:cNvSpPr>
          <p:nvPr/>
        </p:nvSpPr>
        <p:spPr bwMode="auto">
          <a:xfrm>
            <a:off x="5408613" y="3071813"/>
            <a:ext cx="1008062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26" name="Rectangle 50"/>
          <p:cNvSpPr>
            <a:spLocks noChangeArrowheads="1"/>
          </p:cNvSpPr>
          <p:nvPr/>
        </p:nvSpPr>
        <p:spPr bwMode="auto">
          <a:xfrm>
            <a:off x="6397625" y="3017838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27" name="Rectangle 51"/>
          <p:cNvSpPr>
            <a:spLocks noChangeArrowheads="1"/>
          </p:cNvSpPr>
          <p:nvPr/>
        </p:nvSpPr>
        <p:spPr bwMode="auto">
          <a:xfrm>
            <a:off x="6321425" y="3071813"/>
            <a:ext cx="13176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28" name="Rectangle 52"/>
          <p:cNvSpPr>
            <a:spLocks noChangeArrowheads="1"/>
          </p:cNvSpPr>
          <p:nvPr/>
        </p:nvSpPr>
        <p:spPr bwMode="auto">
          <a:xfrm>
            <a:off x="6364288" y="3130550"/>
            <a:ext cx="476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29" name="Rectangle 53"/>
          <p:cNvSpPr>
            <a:spLocks noChangeArrowheads="1"/>
          </p:cNvSpPr>
          <p:nvPr/>
        </p:nvSpPr>
        <p:spPr bwMode="auto">
          <a:xfrm>
            <a:off x="6426200" y="3071813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30" name="Line 54"/>
          <p:cNvSpPr>
            <a:spLocks noChangeShapeType="1"/>
          </p:cNvSpPr>
          <p:nvPr/>
        </p:nvSpPr>
        <p:spPr bwMode="auto">
          <a:xfrm>
            <a:off x="2436813" y="3171825"/>
            <a:ext cx="757237" cy="3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31" name="Freeform 55"/>
          <p:cNvSpPr>
            <a:spLocks/>
          </p:cNvSpPr>
          <p:nvPr/>
        </p:nvSpPr>
        <p:spPr bwMode="auto">
          <a:xfrm>
            <a:off x="2316163" y="3105150"/>
            <a:ext cx="141287" cy="141288"/>
          </a:xfrm>
          <a:custGeom>
            <a:avLst/>
            <a:gdLst>
              <a:gd name="T0" fmla="*/ 2147483647 w 89"/>
              <a:gd name="T1" fmla="*/ 0 h 89"/>
              <a:gd name="T2" fmla="*/ 0 w 89"/>
              <a:gd name="T3" fmla="*/ 2147483647 h 89"/>
              <a:gd name="T4" fmla="*/ 2147483647 w 89"/>
              <a:gd name="T5" fmla="*/ 2147483647 h 89"/>
              <a:gd name="T6" fmla="*/ 2147483647 w 89"/>
              <a:gd name="T7" fmla="*/ 0 h 89"/>
              <a:gd name="T8" fmla="*/ 0 60000 65536"/>
              <a:gd name="T9" fmla="*/ 0 60000 65536"/>
              <a:gd name="T10" fmla="*/ 0 60000 65536"/>
              <a:gd name="T11" fmla="*/ 0 60000 65536"/>
              <a:gd name="T12" fmla="*/ 0 w 89"/>
              <a:gd name="T13" fmla="*/ 0 h 89"/>
              <a:gd name="T14" fmla="*/ 89 w 89"/>
              <a:gd name="T15" fmla="*/ 89 h 8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9" h="89">
                <a:moveTo>
                  <a:pt x="89" y="0"/>
                </a:moveTo>
                <a:lnTo>
                  <a:pt x="0" y="47"/>
                </a:lnTo>
                <a:lnTo>
                  <a:pt x="89" y="89"/>
                </a:lnTo>
                <a:lnTo>
                  <a:pt x="8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32" name="Freeform 56"/>
          <p:cNvSpPr>
            <a:spLocks/>
          </p:cNvSpPr>
          <p:nvPr/>
        </p:nvSpPr>
        <p:spPr bwMode="auto">
          <a:xfrm>
            <a:off x="3181350" y="3105150"/>
            <a:ext cx="146050" cy="141288"/>
          </a:xfrm>
          <a:custGeom>
            <a:avLst/>
            <a:gdLst>
              <a:gd name="T0" fmla="*/ 0 w 92"/>
              <a:gd name="T1" fmla="*/ 2147483647 h 89"/>
              <a:gd name="T2" fmla="*/ 2147483647 w 92"/>
              <a:gd name="T3" fmla="*/ 2147483647 h 89"/>
              <a:gd name="T4" fmla="*/ 0 w 92"/>
              <a:gd name="T5" fmla="*/ 0 h 89"/>
              <a:gd name="T6" fmla="*/ 0 w 92"/>
              <a:gd name="T7" fmla="*/ 2147483647 h 89"/>
              <a:gd name="T8" fmla="*/ 0 60000 65536"/>
              <a:gd name="T9" fmla="*/ 0 60000 65536"/>
              <a:gd name="T10" fmla="*/ 0 60000 65536"/>
              <a:gd name="T11" fmla="*/ 0 60000 65536"/>
              <a:gd name="T12" fmla="*/ 0 w 92"/>
              <a:gd name="T13" fmla="*/ 0 h 89"/>
              <a:gd name="T14" fmla="*/ 92 w 92"/>
              <a:gd name="T15" fmla="*/ 89 h 8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2" h="89">
                <a:moveTo>
                  <a:pt x="0" y="89"/>
                </a:moveTo>
                <a:lnTo>
                  <a:pt x="92" y="47"/>
                </a:lnTo>
                <a:lnTo>
                  <a:pt x="0" y="0"/>
                </a:lnTo>
                <a:lnTo>
                  <a:pt x="0" y="8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33" name="Line 57"/>
          <p:cNvSpPr>
            <a:spLocks noChangeShapeType="1"/>
          </p:cNvSpPr>
          <p:nvPr/>
        </p:nvSpPr>
        <p:spPr bwMode="auto">
          <a:xfrm>
            <a:off x="2071688" y="3582988"/>
            <a:ext cx="339725" cy="4937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34" name="Freeform 58"/>
          <p:cNvSpPr>
            <a:spLocks/>
          </p:cNvSpPr>
          <p:nvPr/>
        </p:nvSpPr>
        <p:spPr bwMode="auto">
          <a:xfrm>
            <a:off x="2336800" y="4017963"/>
            <a:ext cx="141288" cy="166687"/>
          </a:xfrm>
          <a:custGeom>
            <a:avLst/>
            <a:gdLst>
              <a:gd name="T0" fmla="*/ 0 w 89"/>
              <a:gd name="T1" fmla="*/ 2147483647 h 105"/>
              <a:gd name="T2" fmla="*/ 2147483647 w 89"/>
              <a:gd name="T3" fmla="*/ 2147483647 h 105"/>
              <a:gd name="T4" fmla="*/ 2147483647 w 89"/>
              <a:gd name="T5" fmla="*/ 0 h 105"/>
              <a:gd name="T6" fmla="*/ 0 w 89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89"/>
              <a:gd name="T13" fmla="*/ 0 h 105"/>
              <a:gd name="T14" fmla="*/ 89 w 89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9" h="105">
                <a:moveTo>
                  <a:pt x="0" y="55"/>
                </a:moveTo>
                <a:lnTo>
                  <a:pt x="89" y="105"/>
                </a:lnTo>
                <a:lnTo>
                  <a:pt x="76" y="0"/>
                </a:lnTo>
                <a:lnTo>
                  <a:pt x="0" y="5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35" name="Line 59"/>
          <p:cNvSpPr>
            <a:spLocks noChangeShapeType="1"/>
          </p:cNvSpPr>
          <p:nvPr/>
        </p:nvSpPr>
        <p:spPr bwMode="auto">
          <a:xfrm flipV="1">
            <a:off x="3206750" y="3695700"/>
            <a:ext cx="269875" cy="3556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36" name="Freeform 60"/>
          <p:cNvSpPr>
            <a:spLocks/>
          </p:cNvSpPr>
          <p:nvPr/>
        </p:nvSpPr>
        <p:spPr bwMode="auto">
          <a:xfrm>
            <a:off x="3140075" y="3992563"/>
            <a:ext cx="149225" cy="166687"/>
          </a:xfrm>
          <a:custGeom>
            <a:avLst/>
            <a:gdLst>
              <a:gd name="T0" fmla="*/ 2147483647 w 94"/>
              <a:gd name="T1" fmla="*/ 0 h 105"/>
              <a:gd name="T2" fmla="*/ 0 w 94"/>
              <a:gd name="T3" fmla="*/ 2147483647 h 105"/>
              <a:gd name="T4" fmla="*/ 2147483647 w 94"/>
              <a:gd name="T5" fmla="*/ 2147483647 h 105"/>
              <a:gd name="T6" fmla="*/ 2147483647 w 94"/>
              <a:gd name="T7" fmla="*/ 0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94"/>
              <a:gd name="T13" fmla="*/ 0 h 105"/>
              <a:gd name="T14" fmla="*/ 94 w 94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4" h="105">
                <a:moveTo>
                  <a:pt x="16" y="0"/>
                </a:moveTo>
                <a:lnTo>
                  <a:pt x="0" y="105"/>
                </a:lnTo>
                <a:lnTo>
                  <a:pt x="94" y="53"/>
                </a:lnTo>
                <a:lnTo>
                  <a:pt x="1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37" name="Freeform 61"/>
          <p:cNvSpPr>
            <a:spLocks/>
          </p:cNvSpPr>
          <p:nvPr/>
        </p:nvSpPr>
        <p:spPr bwMode="auto">
          <a:xfrm>
            <a:off x="3405188" y="3595688"/>
            <a:ext cx="141287" cy="168275"/>
          </a:xfrm>
          <a:custGeom>
            <a:avLst/>
            <a:gdLst>
              <a:gd name="T0" fmla="*/ 2147483647 w 89"/>
              <a:gd name="T1" fmla="*/ 2147483647 h 106"/>
              <a:gd name="T2" fmla="*/ 2147483647 w 89"/>
              <a:gd name="T3" fmla="*/ 0 h 106"/>
              <a:gd name="T4" fmla="*/ 0 w 89"/>
              <a:gd name="T5" fmla="*/ 2147483647 h 106"/>
              <a:gd name="T6" fmla="*/ 2147483647 w 89"/>
              <a:gd name="T7" fmla="*/ 2147483647 h 106"/>
              <a:gd name="T8" fmla="*/ 0 60000 65536"/>
              <a:gd name="T9" fmla="*/ 0 60000 65536"/>
              <a:gd name="T10" fmla="*/ 0 60000 65536"/>
              <a:gd name="T11" fmla="*/ 0 60000 65536"/>
              <a:gd name="T12" fmla="*/ 0 w 89"/>
              <a:gd name="T13" fmla="*/ 0 h 106"/>
              <a:gd name="T14" fmla="*/ 89 w 89"/>
              <a:gd name="T15" fmla="*/ 106 h 10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9" h="106">
                <a:moveTo>
                  <a:pt x="76" y="106"/>
                </a:moveTo>
                <a:lnTo>
                  <a:pt x="89" y="0"/>
                </a:lnTo>
                <a:lnTo>
                  <a:pt x="0" y="51"/>
                </a:lnTo>
                <a:lnTo>
                  <a:pt x="76" y="10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38" name="Line 62"/>
          <p:cNvSpPr>
            <a:spLocks noChangeShapeType="1"/>
          </p:cNvSpPr>
          <p:nvPr/>
        </p:nvSpPr>
        <p:spPr bwMode="auto">
          <a:xfrm>
            <a:off x="4489450" y="3171825"/>
            <a:ext cx="757238" cy="3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39" name="Freeform 63"/>
          <p:cNvSpPr>
            <a:spLocks/>
          </p:cNvSpPr>
          <p:nvPr/>
        </p:nvSpPr>
        <p:spPr bwMode="auto">
          <a:xfrm>
            <a:off x="4368800" y="3105150"/>
            <a:ext cx="141288" cy="141288"/>
          </a:xfrm>
          <a:custGeom>
            <a:avLst/>
            <a:gdLst>
              <a:gd name="T0" fmla="*/ 2147483647 w 89"/>
              <a:gd name="T1" fmla="*/ 0 h 89"/>
              <a:gd name="T2" fmla="*/ 0 w 89"/>
              <a:gd name="T3" fmla="*/ 2147483647 h 89"/>
              <a:gd name="T4" fmla="*/ 2147483647 w 89"/>
              <a:gd name="T5" fmla="*/ 2147483647 h 89"/>
              <a:gd name="T6" fmla="*/ 2147483647 w 89"/>
              <a:gd name="T7" fmla="*/ 0 h 89"/>
              <a:gd name="T8" fmla="*/ 0 60000 65536"/>
              <a:gd name="T9" fmla="*/ 0 60000 65536"/>
              <a:gd name="T10" fmla="*/ 0 60000 65536"/>
              <a:gd name="T11" fmla="*/ 0 60000 65536"/>
              <a:gd name="T12" fmla="*/ 0 w 89"/>
              <a:gd name="T13" fmla="*/ 0 h 89"/>
              <a:gd name="T14" fmla="*/ 89 w 89"/>
              <a:gd name="T15" fmla="*/ 89 h 8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9" h="89">
                <a:moveTo>
                  <a:pt x="89" y="0"/>
                </a:moveTo>
                <a:lnTo>
                  <a:pt x="0" y="47"/>
                </a:lnTo>
                <a:lnTo>
                  <a:pt x="89" y="89"/>
                </a:lnTo>
                <a:lnTo>
                  <a:pt x="8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40" name="Freeform 64"/>
          <p:cNvSpPr>
            <a:spLocks/>
          </p:cNvSpPr>
          <p:nvPr/>
        </p:nvSpPr>
        <p:spPr bwMode="auto">
          <a:xfrm>
            <a:off x="5233988" y="3105150"/>
            <a:ext cx="146050" cy="141288"/>
          </a:xfrm>
          <a:custGeom>
            <a:avLst/>
            <a:gdLst>
              <a:gd name="T0" fmla="*/ 0 w 92"/>
              <a:gd name="T1" fmla="*/ 2147483647 h 89"/>
              <a:gd name="T2" fmla="*/ 2147483647 w 92"/>
              <a:gd name="T3" fmla="*/ 2147483647 h 89"/>
              <a:gd name="T4" fmla="*/ 0 w 92"/>
              <a:gd name="T5" fmla="*/ 0 h 89"/>
              <a:gd name="T6" fmla="*/ 0 w 92"/>
              <a:gd name="T7" fmla="*/ 2147483647 h 89"/>
              <a:gd name="T8" fmla="*/ 0 60000 65536"/>
              <a:gd name="T9" fmla="*/ 0 60000 65536"/>
              <a:gd name="T10" fmla="*/ 0 60000 65536"/>
              <a:gd name="T11" fmla="*/ 0 60000 65536"/>
              <a:gd name="T12" fmla="*/ 0 w 92"/>
              <a:gd name="T13" fmla="*/ 0 h 89"/>
              <a:gd name="T14" fmla="*/ 92 w 92"/>
              <a:gd name="T15" fmla="*/ 89 h 8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2" h="89">
                <a:moveTo>
                  <a:pt x="0" y="89"/>
                </a:moveTo>
                <a:lnTo>
                  <a:pt x="92" y="47"/>
                </a:lnTo>
                <a:lnTo>
                  <a:pt x="0" y="0"/>
                </a:lnTo>
                <a:lnTo>
                  <a:pt x="0" y="8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41" name="Rectangle 65"/>
          <p:cNvSpPr>
            <a:spLocks noChangeArrowheads="1"/>
          </p:cNvSpPr>
          <p:nvPr/>
        </p:nvSpPr>
        <p:spPr bwMode="auto">
          <a:xfrm>
            <a:off x="1644650" y="3636963"/>
            <a:ext cx="7747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42" name="Rectangle 66"/>
          <p:cNvSpPr>
            <a:spLocks noChangeArrowheads="1"/>
          </p:cNvSpPr>
          <p:nvPr/>
        </p:nvSpPr>
        <p:spPr bwMode="auto">
          <a:xfrm>
            <a:off x="1863725" y="3722688"/>
            <a:ext cx="368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UA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43" name="Rectangle 67"/>
          <p:cNvSpPr>
            <a:spLocks noChangeArrowheads="1"/>
          </p:cNvSpPr>
          <p:nvPr/>
        </p:nvSpPr>
        <p:spPr bwMode="auto">
          <a:xfrm>
            <a:off x="2228850" y="3722688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44" name="Rectangle 68"/>
          <p:cNvSpPr>
            <a:spLocks noChangeArrowheads="1"/>
          </p:cNvSpPr>
          <p:nvPr/>
        </p:nvSpPr>
        <p:spPr bwMode="auto">
          <a:xfrm>
            <a:off x="3189288" y="3830638"/>
            <a:ext cx="966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45" name="Rectangle 69"/>
          <p:cNvSpPr>
            <a:spLocks noChangeArrowheads="1"/>
          </p:cNvSpPr>
          <p:nvPr/>
        </p:nvSpPr>
        <p:spPr bwMode="auto">
          <a:xfrm>
            <a:off x="3409950" y="3914775"/>
            <a:ext cx="495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RSA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46" name="Rectangle 70"/>
          <p:cNvSpPr>
            <a:spLocks noChangeArrowheads="1"/>
          </p:cNvSpPr>
          <p:nvPr/>
        </p:nvSpPr>
        <p:spPr bwMode="auto">
          <a:xfrm>
            <a:off x="3902075" y="3914775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47" name="Rectangle 71"/>
          <p:cNvSpPr>
            <a:spLocks noChangeArrowheads="1"/>
          </p:cNvSpPr>
          <p:nvPr/>
        </p:nvSpPr>
        <p:spPr bwMode="auto">
          <a:xfrm>
            <a:off x="2416175" y="2673350"/>
            <a:ext cx="7747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48" name="Rectangle 72"/>
          <p:cNvSpPr>
            <a:spLocks noChangeArrowheads="1"/>
          </p:cNvSpPr>
          <p:nvPr/>
        </p:nvSpPr>
        <p:spPr bwMode="auto">
          <a:xfrm>
            <a:off x="2635250" y="2757488"/>
            <a:ext cx="3540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RA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49" name="Rectangle 73"/>
          <p:cNvSpPr>
            <a:spLocks noChangeArrowheads="1"/>
          </p:cNvSpPr>
          <p:nvPr/>
        </p:nvSpPr>
        <p:spPr bwMode="auto">
          <a:xfrm>
            <a:off x="2987675" y="2757488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50" name="Rectangle 74"/>
          <p:cNvSpPr>
            <a:spLocks noChangeArrowheads="1"/>
          </p:cNvSpPr>
          <p:nvPr/>
        </p:nvSpPr>
        <p:spPr bwMode="auto">
          <a:xfrm>
            <a:off x="4538663" y="2673350"/>
            <a:ext cx="7747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51" name="Rectangle 75"/>
          <p:cNvSpPr>
            <a:spLocks noChangeArrowheads="1"/>
          </p:cNvSpPr>
          <p:nvPr/>
        </p:nvSpPr>
        <p:spPr bwMode="auto">
          <a:xfrm>
            <a:off x="4757738" y="2757488"/>
            <a:ext cx="3254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52" name="Rectangle 76"/>
          <p:cNvSpPr>
            <a:spLocks noChangeArrowheads="1"/>
          </p:cNvSpPr>
          <p:nvPr/>
        </p:nvSpPr>
        <p:spPr bwMode="auto">
          <a:xfrm>
            <a:off x="5080000" y="2757488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53" name="Text Box 77"/>
          <p:cNvSpPr txBox="1">
            <a:spLocks noChangeArrowheads="1"/>
          </p:cNvSpPr>
          <p:nvPr/>
        </p:nvSpPr>
        <p:spPr bwMode="auto">
          <a:xfrm>
            <a:off x="5927725" y="2895600"/>
            <a:ext cx="12969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Operations</a:t>
            </a:r>
          </a:p>
        </p:txBody>
      </p:sp>
      <p:sp>
        <p:nvSpPr>
          <p:cNvPr id="127054" name="Oval 78"/>
          <p:cNvSpPr>
            <a:spLocks noChangeArrowheads="1"/>
          </p:cNvSpPr>
          <p:nvPr/>
        </p:nvSpPr>
        <p:spPr bwMode="auto">
          <a:xfrm>
            <a:off x="7696200" y="2667000"/>
            <a:ext cx="1020763" cy="10160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55" name="Rectangle 79"/>
          <p:cNvSpPr>
            <a:spLocks noChangeArrowheads="1"/>
          </p:cNvSpPr>
          <p:nvPr/>
        </p:nvSpPr>
        <p:spPr bwMode="auto">
          <a:xfrm>
            <a:off x="7331075" y="2881313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56" name="Rectangle 80"/>
          <p:cNvSpPr>
            <a:spLocks noChangeArrowheads="1"/>
          </p:cNvSpPr>
          <p:nvPr/>
        </p:nvSpPr>
        <p:spPr bwMode="auto">
          <a:xfrm>
            <a:off x="7997825" y="3017838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57" name="Rectangle 81"/>
          <p:cNvSpPr>
            <a:spLocks noChangeArrowheads="1"/>
          </p:cNvSpPr>
          <p:nvPr/>
        </p:nvSpPr>
        <p:spPr bwMode="auto">
          <a:xfrm>
            <a:off x="7921625" y="3071813"/>
            <a:ext cx="13176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58" name="Rectangle 82"/>
          <p:cNvSpPr>
            <a:spLocks noChangeArrowheads="1"/>
          </p:cNvSpPr>
          <p:nvPr/>
        </p:nvSpPr>
        <p:spPr bwMode="auto">
          <a:xfrm>
            <a:off x="7964488" y="3130550"/>
            <a:ext cx="476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59" name="Rectangle 83"/>
          <p:cNvSpPr>
            <a:spLocks noChangeArrowheads="1"/>
          </p:cNvSpPr>
          <p:nvPr/>
        </p:nvSpPr>
        <p:spPr bwMode="auto">
          <a:xfrm>
            <a:off x="8026400" y="3071813"/>
            <a:ext cx="63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44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7060" name="Text Box 84"/>
          <p:cNvSpPr txBox="1">
            <a:spLocks noChangeArrowheads="1"/>
          </p:cNvSpPr>
          <p:nvPr/>
        </p:nvSpPr>
        <p:spPr bwMode="auto">
          <a:xfrm>
            <a:off x="7696200" y="2895600"/>
            <a:ext cx="958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Objects</a:t>
            </a:r>
          </a:p>
        </p:txBody>
      </p:sp>
      <p:sp>
        <p:nvSpPr>
          <p:cNvPr id="127061" name="Oval 85"/>
          <p:cNvSpPr>
            <a:spLocks noChangeArrowheads="1"/>
          </p:cNvSpPr>
          <p:nvPr/>
        </p:nvSpPr>
        <p:spPr bwMode="auto">
          <a:xfrm>
            <a:off x="5410200" y="2438400"/>
            <a:ext cx="3733800" cy="1676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62" name="Line 86"/>
          <p:cNvSpPr>
            <a:spLocks noChangeShapeType="1"/>
          </p:cNvSpPr>
          <p:nvPr/>
        </p:nvSpPr>
        <p:spPr bwMode="auto">
          <a:xfrm>
            <a:off x="7162800" y="3124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7063" name="Text Box 87"/>
          <p:cNvSpPr txBox="1">
            <a:spLocks noChangeArrowheads="1"/>
          </p:cNvSpPr>
          <p:nvPr/>
        </p:nvSpPr>
        <p:spPr bwMode="auto">
          <a:xfrm>
            <a:off x="6629400" y="3657600"/>
            <a:ext cx="14081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Permissions</a:t>
            </a:r>
          </a:p>
        </p:txBody>
      </p:sp>
    </p:spTree>
    <p:extLst>
      <p:ext uri="{BB962C8B-B14F-4D97-AF65-F5344CB8AC3E}">
        <p14:creationId xmlns:p14="http://schemas.microsoft.com/office/powerpoint/2010/main" val="41201122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Hierarchical RBAC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411288"/>
            <a:ext cx="7848600" cy="4114800"/>
          </a:xfrm>
        </p:spPr>
        <p:txBody>
          <a:bodyPr/>
          <a:lstStyle/>
          <a:p>
            <a:pPr eaLnBrk="1" hangingPunct="1"/>
            <a:r>
              <a:rPr lang="en-US" altLang="en-US"/>
              <a:t>Role hierarchies</a:t>
            </a:r>
          </a:p>
          <a:p>
            <a:pPr eaLnBrk="1" hangingPunct="1"/>
            <a:r>
              <a:rPr lang="en-US" altLang="en-US"/>
              <a:t>Role hierarchies are a natural means for structuring roles to reflect an organization’s line of authority and responsibility</a:t>
            </a:r>
          </a:p>
          <a:p>
            <a:pPr eaLnBrk="1" hangingPunct="1"/>
            <a:r>
              <a:rPr lang="en-US" altLang="en-US"/>
              <a:t>Higher level roles inherit permissions of lower level roles</a:t>
            </a:r>
          </a:p>
        </p:txBody>
      </p:sp>
    </p:spTree>
    <p:extLst>
      <p:ext uri="{BB962C8B-B14F-4D97-AF65-F5344CB8AC3E}">
        <p14:creationId xmlns:p14="http://schemas.microsoft.com/office/powerpoint/2010/main" val="8923623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9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55" b="23754"/>
          <a:stretch/>
        </p:blipFill>
        <p:spPr>
          <a:xfrm>
            <a:off x="395536" y="404664"/>
            <a:ext cx="8352928" cy="5987588"/>
          </a:xfrm>
          <a:prstGeom prst="rect">
            <a:avLst/>
          </a:prstGeom>
          <a:solidFill>
            <a:schemeClr val="tx1"/>
          </a:solidFill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Constraints - RBAC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02920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defRPr/>
            </a:pPr>
            <a:r>
              <a:rPr lang="en-US" dirty="0"/>
              <a:t>Provide a means of adapting RBAC to the specifics of administrative and security policies of an organization</a:t>
            </a:r>
          </a:p>
          <a:p>
            <a:pPr eaLnBrk="1" hangingPunct="1">
              <a:spcBef>
                <a:spcPts val="1200"/>
              </a:spcBef>
              <a:defRPr/>
            </a:pPr>
            <a:r>
              <a:rPr lang="en-US" dirty="0"/>
              <a:t>A defined relationship among roles or a condition related to roles</a:t>
            </a:r>
          </a:p>
          <a:p>
            <a:pPr eaLnBrk="1" hangingPunct="1">
              <a:spcBef>
                <a:spcPts val="1200"/>
              </a:spcBef>
              <a:defRPr/>
            </a:pPr>
            <a:r>
              <a:rPr lang="en-US" dirty="0"/>
              <a:t>Types: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96227031"/>
              </p:ext>
            </p:extLst>
          </p:nvPr>
        </p:nvGraphicFramePr>
        <p:xfrm>
          <a:off x="990600" y="3901297"/>
          <a:ext cx="7391400" cy="281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Constrained RBAC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8" y="1524000"/>
            <a:ext cx="8228012" cy="4533900"/>
          </a:xfrm>
        </p:spPr>
        <p:txBody>
          <a:bodyPr/>
          <a:lstStyle/>
          <a:p>
            <a:pPr eaLnBrk="1" hangingPunct="1"/>
            <a:r>
              <a:rPr lang="en-US" altLang="en-US" sz="2000">
                <a:cs typeface="Times New Roman" panose="02020603050405020304" pitchFamily="18" charset="0"/>
              </a:rPr>
              <a:t>Separation of Duties (SOD) Constraints</a:t>
            </a:r>
          </a:p>
          <a:p>
            <a:pPr lvl="1" eaLnBrk="1" hangingPunct="1"/>
            <a:r>
              <a:rPr lang="en-US" altLang="en-US" sz="1600">
                <a:cs typeface="Times New Roman" panose="02020603050405020304" pitchFamily="18" charset="0"/>
              </a:rPr>
              <a:t>To mitigate the fraud</a:t>
            </a:r>
          </a:p>
          <a:p>
            <a:pPr lvl="1" eaLnBrk="1" hangingPunct="1"/>
            <a:r>
              <a:rPr lang="en-US" altLang="en-US" sz="1600"/>
              <a:t>Enforce conflict of interest policies employed to prevent users from exceeding a reasonable level of authority for their position.</a:t>
            </a:r>
          </a:p>
          <a:p>
            <a:pPr lvl="1" eaLnBrk="1" hangingPunct="1"/>
            <a:r>
              <a:rPr lang="en-US" altLang="en-US" sz="1600"/>
              <a:t>Ensure that failures of omission or commission within an organization can be caused only as a result of collusion among individuals.</a:t>
            </a:r>
          </a:p>
          <a:p>
            <a:pPr eaLnBrk="1" hangingPunct="1"/>
            <a:r>
              <a:rPr lang="en-US" altLang="en-US" sz="2000"/>
              <a:t>Two Types</a:t>
            </a:r>
          </a:p>
          <a:p>
            <a:pPr lvl="1" eaLnBrk="1" hangingPunct="1"/>
            <a:r>
              <a:rPr lang="en-US" altLang="en-US" sz="1600"/>
              <a:t>Static SoD</a:t>
            </a:r>
          </a:p>
          <a:p>
            <a:pPr lvl="1" eaLnBrk="1" hangingPunct="1"/>
            <a:r>
              <a:rPr lang="en-US" altLang="en-US" sz="1600"/>
              <a:t>Dynamic SoD</a:t>
            </a:r>
          </a:p>
          <a:p>
            <a:pPr eaLnBrk="1" hangingPunct="1"/>
            <a:r>
              <a:rPr lang="en-US" altLang="en-US" sz="2000">
                <a:cs typeface="Times New Roman" panose="02020603050405020304" pitchFamily="18" charset="0"/>
              </a:rPr>
              <a:t>Examples</a:t>
            </a:r>
          </a:p>
          <a:p>
            <a:pPr lvl="1" eaLnBrk="1" hangingPunct="1"/>
            <a:r>
              <a:rPr lang="en-US" altLang="en-US" sz="1600">
                <a:cs typeface="Times New Roman" panose="02020603050405020304" pitchFamily="18" charset="0"/>
              </a:rPr>
              <a:t>At least two individuals are needed to open a locker</a:t>
            </a:r>
          </a:p>
          <a:p>
            <a:pPr lvl="1" eaLnBrk="1" hangingPunct="1"/>
            <a:r>
              <a:rPr lang="en-US" altLang="en-US" sz="1600">
                <a:cs typeface="Times New Roman" panose="02020603050405020304" pitchFamily="18" charset="0"/>
              </a:rPr>
              <a:t>A user who prepares a check cannot issue the check</a:t>
            </a:r>
          </a:p>
          <a:p>
            <a:pPr lvl="1" eaLnBrk="1" hangingPunct="1"/>
            <a:r>
              <a:rPr lang="en-US" altLang="en-US" sz="1600">
                <a:cs typeface="Times New Roman" panose="02020603050405020304" pitchFamily="18" charset="0"/>
              </a:rPr>
              <a:t>A user cannot play two roles simultaneously</a:t>
            </a:r>
          </a:p>
          <a:p>
            <a:pPr eaLnBrk="1" hangingPunct="1"/>
            <a:endParaRPr lang="en-US" altLang="en-US" sz="200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9432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RBAC – Static SoD Constraints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676400"/>
            <a:ext cx="7620000" cy="4114800"/>
          </a:xfrm>
        </p:spPr>
        <p:txBody>
          <a:bodyPr/>
          <a:lstStyle/>
          <a:p>
            <a:pPr eaLnBrk="1" hangingPunct="1"/>
            <a:r>
              <a:rPr lang="en-US" altLang="en-US" sz="2000"/>
              <a:t>SSoD places restrictions on the set of roles and in particular on their ability to form </a:t>
            </a:r>
            <a:r>
              <a:rPr lang="en-US" altLang="en-US" sz="2000" i="1"/>
              <a:t>RA</a:t>
            </a:r>
            <a:r>
              <a:rPr lang="en-US" altLang="en-US" sz="2000"/>
              <a:t> relations.</a:t>
            </a:r>
          </a:p>
          <a:p>
            <a:pPr eaLnBrk="1" hangingPunct="1"/>
            <a:r>
              <a:rPr lang="en-US" altLang="en-US" sz="2000"/>
              <a:t>No user is assigned to </a:t>
            </a:r>
            <a:r>
              <a:rPr lang="en-US" altLang="en-US" sz="2000" i="1"/>
              <a:t>t</a:t>
            </a:r>
            <a:r>
              <a:rPr lang="en-US" altLang="en-US" sz="2000"/>
              <a:t> or more roles in a set of </a:t>
            </a:r>
            <a:r>
              <a:rPr lang="en-US" altLang="en-US" sz="2000" i="1"/>
              <a:t>m </a:t>
            </a:r>
            <a:r>
              <a:rPr lang="en-US" altLang="en-US" sz="2000"/>
              <a:t>roles</a:t>
            </a:r>
          </a:p>
          <a:p>
            <a:pPr eaLnBrk="1" hangingPunct="1"/>
            <a:r>
              <a:rPr lang="en-US" altLang="en-US" sz="2000"/>
              <a:t>Prevents a person being authorized to use too many roles </a:t>
            </a:r>
          </a:p>
          <a:p>
            <a:pPr eaLnBrk="1" hangingPunct="1"/>
            <a:r>
              <a:rPr lang="en-US" altLang="en-US" sz="2000"/>
              <a:t>These constraints can be enforced based on the users assigned to each role</a:t>
            </a:r>
          </a:p>
        </p:txBody>
      </p:sp>
    </p:spTree>
    <p:extLst>
      <p:ext uri="{BB962C8B-B14F-4D97-AF65-F5344CB8AC3E}">
        <p14:creationId xmlns:p14="http://schemas.microsoft.com/office/powerpoint/2010/main" val="334289285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RBAC – Dynamic SoD Constraints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8" y="1524000"/>
            <a:ext cx="8228012" cy="4533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/>
              <a:t>These constraints limit the number of roles a user can activate in a single session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/>
              <a:t>Examples of constraints: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/>
              <a:t>No user may activate </a:t>
            </a:r>
            <a:r>
              <a:rPr lang="en-US" altLang="en-US" sz="1600" i="1"/>
              <a:t>t</a:t>
            </a:r>
            <a:r>
              <a:rPr lang="en-US" altLang="en-US" sz="1600"/>
              <a:t> or more roles from the roles set in each user session.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/>
              <a:t>If a user has used role </a:t>
            </a:r>
            <a:r>
              <a:rPr lang="en-US" altLang="en-US" sz="1600" i="1"/>
              <a:t>r</a:t>
            </a:r>
            <a:r>
              <a:rPr lang="en-US" altLang="en-US" sz="1600"/>
              <a:t>1 in a session, he/she cannot use role </a:t>
            </a:r>
            <a:r>
              <a:rPr lang="en-US" altLang="en-US" sz="1600" i="1"/>
              <a:t>r</a:t>
            </a:r>
            <a:r>
              <a:rPr lang="en-US" altLang="en-US" sz="1600"/>
              <a:t>2 in the same session</a:t>
            </a:r>
            <a:endParaRPr lang="en-US" altLang="en-US"/>
          </a:p>
          <a:p>
            <a:pPr eaLnBrk="1" hangingPunct="1">
              <a:lnSpc>
                <a:spcPct val="90000"/>
              </a:lnSpc>
            </a:pPr>
            <a:r>
              <a:rPr lang="en-US" altLang="en-US" sz="2000"/>
              <a:t>Enforcement of these roles requires keeping the history of the user access to roles within a session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224654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12915" y="1078345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IN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Why Yet Another Access Control Model</a:t>
            </a:r>
            <a:endParaRPr lang="en-IN" altLang="en-US" sz="28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388587" y="1812580"/>
            <a:ext cx="8428990" cy="29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Inability to handle context like date and time of access, server load, etc.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Fine grained access control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Ad hoc access to new users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Bringing most of the existing models to a common model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69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5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6002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Subjects, Objects, and Access Rights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2071272"/>
              </p:ext>
            </p:extLst>
          </p:nvPr>
        </p:nvGraphicFramePr>
        <p:xfrm>
          <a:off x="467544" y="2033464"/>
          <a:ext cx="82296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Attribute-Based Access Control (ABAC)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5513897"/>
              </p:ext>
            </p:extLst>
          </p:nvPr>
        </p:nvGraphicFramePr>
        <p:xfrm>
          <a:off x="457200" y="1600200"/>
          <a:ext cx="82296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004340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12915" y="1078345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Attribute-Based Access Control </a:t>
            </a:r>
            <a:r>
              <a:rPr lang="en-IN" alt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(ABAC)</a:t>
            </a:r>
          </a:p>
        </p:txBody>
      </p:sp>
      <p:sp>
        <p:nvSpPr>
          <p:cNvPr id="93" name="Google Shape;93;p14"/>
          <p:cNvSpPr txBox="1"/>
          <p:nvPr/>
        </p:nvSpPr>
        <p:spPr>
          <a:xfrm>
            <a:off x="388587" y="1601565"/>
            <a:ext cx="8428990" cy="4005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Based on the notion of attributes</a:t>
            </a:r>
            <a:endParaRPr sz="2400" kern="0" dirty="0">
              <a:solidFill>
                <a:srgbClr val="000000"/>
              </a:solidFill>
              <a:latin typeface="Times New Roman" panose="02020603050405020304" pitchFamily="18" charset="0"/>
              <a:ea typeface="Lustria" panose="02000603060000020004"/>
              <a:cs typeface="Times New Roman" panose="02020603050405020304" pitchFamily="18" charset="0"/>
              <a:sym typeface="Lustria" panose="02000603060000020004"/>
            </a:endParaRP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Attributes are characteristics of user, object and environment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Each entity is associated with a set of  well-defined attributes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Each attribute can assume one or more possible values</a:t>
            </a:r>
          </a:p>
          <a:p>
            <a:pPr marL="903288" lvl="8" indent="-342900" defTabSz="914400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For example, a user </a:t>
            </a:r>
            <a:r>
              <a:rPr lang="en-IN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u</a:t>
            </a:r>
            <a:r>
              <a:rPr lang="en-IN" sz="2400" b="1" i="1" kern="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1</a:t>
            </a: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  can have the value</a:t>
            </a:r>
            <a:r>
              <a:rPr lang="en-IN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 </a:t>
            </a:r>
            <a:r>
              <a:rPr lang="en-IN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professor</a:t>
            </a:r>
            <a:r>
              <a:rPr lang="en-IN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 </a:t>
            </a: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for the user attribute </a:t>
            </a:r>
            <a:r>
              <a:rPr lang="en-IN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designation</a:t>
            </a: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 and the value </a:t>
            </a:r>
            <a:r>
              <a:rPr lang="en-IN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CS</a:t>
            </a: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 for the user attribute </a:t>
            </a:r>
            <a:r>
              <a:rPr lang="en-IN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department</a:t>
            </a:r>
            <a:endParaRPr sz="2400" kern="0" dirty="0">
              <a:solidFill>
                <a:srgbClr val="000000"/>
              </a:solidFill>
              <a:latin typeface="Times New Roman" panose="02020603050405020304" pitchFamily="18" charset="0"/>
              <a:ea typeface="Lustria" panose="02000603060000020004"/>
              <a:cs typeface="Times New Roman" panose="02020603050405020304" pitchFamily="18" charset="0"/>
              <a:sym typeface="Lustria" panose="020006030600000200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71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90287" y="1023505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Components of ABAC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7572" y="1481346"/>
            <a:ext cx="8454043" cy="45243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User (U)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Entities that request for access to resource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u</a:t>
            </a:r>
            <a:r>
              <a:rPr lang="en-IN" sz="24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1</a:t>
            </a: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, </a:t>
            </a:r>
            <a:r>
              <a:rPr lang="en-I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u</a:t>
            </a:r>
            <a:r>
              <a:rPr lang="en-IN" sz="24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2</a:t>
            </a: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, </a:t>
            </a:r>
            <a:r>
              <a:rPr lang="en-I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u</a:t>
            </a:r>
            <a:r>
              <a:rPr lang="en-IN" sz="24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3</a:t>
            </a: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, </a:t>
            </a:r>
            <a:r>
              <a:rPr lang="en-I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u</a:t>
            </a:r>
            <a:r>
              <a:rPr lang="en-IN" sz="24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4</a:t>
            </a:r>
            <a:endParaRPr lang="en-IN" sz="2400" i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Object (O)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Resources to be protected from unauthorized access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o</a:t>
            </a:r>
            <a:r>
              <a:rPr lang="en-IN" sz="24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1</a:t>
            </a: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, </a:t>
            </a:r>
            <a:r>
              <a:rPr lang="en-I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o</a:t>
            </a:r>
            <a:r>
              <a:rPr lang="en-IN" sz="24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2</a:t>
            </a: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, </a:t>
            </a:r>
            <a:r>
              <a:rPr lang="en-I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o</a:t>
            </a:r>
            <a:r>
              <a:rPr lang="en-IN" sz="24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3</a:t>
            </a: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, </a:t>
            </a:r>
            <a:r>
              <a:rPr lang="en-I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o</a:t>
            </a:r>
            <a:r>
              <a:rPr lang="en-IN" sz="24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4</a:t>
            </a:r>
            <a:endParaRPr lang="en-IN" sz="2400" i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Environmental Condition (E)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Context in which access requests are made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e</a:t>
            </a:r>
            <a:r>
              <a:rPr lang="en-IN" sz="24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1</a:t>
            </a: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, </a:t>
            </a:r>
            <a:r>
              <a:rPr lang="en-I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e</a:t>
            </a:r>
            <a:r>
              <a:rPr lang="en-IN" sz="24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2</a:t>
            </a:r>
            <a:endParaRPr lang="en-US" sz="2400" i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Operation (OP)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Activities performed by users on objects</a:t>
            </a: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read</a:t>
            </a: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, </a:t>
            </a:r>
            <a:r>
              <a:rPr lang="en-I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write</a:t>
            </a: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, </a:t>
            </a:r>
            <a:r>
              <a:rPr lang="en-I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execute</a:t>
            </a: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, </a:t>
            </a:r>
            <a:r>
              <a:rPr lang="en-IN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print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72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35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55221" y="1673966"/>
                <a:ext cx="8462357" cy="41549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IN" sz="24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User Attribute (UA)</a:t>
                </a:r>
              </a:p>
              <a:p>
                <a:pPr marL="800100" lvl="1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Set of possible attributes associated with a user like 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designation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 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department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 etc. </a:t>
                </a:r>
                <a:endParaRPr lang="en-IN" sz="2400" i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/>
                </a:endParaRPr>
              </a:p>
              <a:p>
                <a:pPr marL="800100" lvl="1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a ∈ UA is associated with a set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𝑉</m:t>
                        </m:r>
                      </m:e>
                      <m:sub>
                        <m: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𝑎</m:t>
                        </m:r>
                      </m:sub>
                      <m:sup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𝑢</m:t>
                        </m:r>
                        <m: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of possible values</a:t>
                </a:r>
              </a:p>
              <a:p>
                <a:pPr marL="800100" lvl="1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𝑉</m:t>
                    </m:r>
                    <m:r>
                      <a:rPr lang="en-US" sz="2400" i="1" kern="0" baseline="-25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𝑑𝑒𝑠𝑖𝑔𝑛𝑎𝑡𝑖𝑜𝑛</m:t>
                    </m:r>
                    <m:r>
                      <a:rPr lang="en-US" sz="2400" i="1" kern="0" baseline="-25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 </m:t>
                    </m:r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: {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Professor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 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Student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}, </a:t>
                </a:r>
                <a14:m>
                  <m:oMath xmlns:m="http://schemas.openxmlformats.org/officeDocument/2006/math">
                    <m:r>
                      <a:rPr lang="en-US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𝑉</m:t>
                    </m:r>
                    <m:r>
                      <a:rPr lang="en-US" sz="2400" i="1" kern="0" baseline="-25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𝑑𝑒𝑝𝑎𝑟𝑡𝑚𝑒𝑛𝑡</m:t>
                    </m:r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: {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CS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 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ECE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}</a:t>
                </a:r>
              </a:p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IN" sz="24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Object Attribute (OA)</a:t>
                </a:r>
              </a:p>
              <a:p>
                <a:pPr marL="800100" lvl="1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Set of possible attributes such as 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type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 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confidentiality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 etc., associated with an object that can affect access decisions</a:t>
                </a:r>
              </a:p>
              <a:p>
                <a:pPr marL="800100" lvl="1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Each a ∈ OA is associated with a set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𝑉</m:t>
                        </m:r>
                      </m:e>
                      <m:sub>
                        <m: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𝑎</m:t>
                        </m:r>
                      </m:sub>
                      <m:sup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𝑜</m:t>
                        </m:r>
                        <m: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of possible values</a:t>
                </a:r>
              </a:p>
              <a:p>
                <a:pPr marL="800100" lvl="1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𝑉</m:t>
                    </m:r>
                    <m:r>
                      <a:rPr lang="en-US" sz="2400" i="1" kern="0" baseline="-25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𝑡𝑦𝑝𝑒</m:t>
                    </m:r>
                    <m:r>
                      <a:rPr lang="en-US" sz="2400" i="1" kern="0" baseline="-25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 </m:t>
                    </m:r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:  {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Assignment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 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Question paper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}, </a:t>
                </a:r>
                <a14:m>
                  <m:oMath xmlns:m="http://schemas.openxmlformats.org/officeDocument/2006/math">
                    <m:r>
                      <a:rPr lang="en-US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𝑉</m:t>
                    </m:r>
                    <m:r>
                      <a:rPr lang="en-US" sz="2400" i="1" kern="0" baseline="-25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𝑐𝑜𝑛𝑓𝑖𝑑𝑒𝑛𝑡𝑖𝑎𝑙𝑖𝑡𝑦</m:t>
                    </m:r>
                    <m:r>
                      <a:rPr lang="en-US" sz="2400" i="1" kern="0" baseline="-25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 </m:t>
                    </m:r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: {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Low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 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High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}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221" y="1673966"/>
                <a:ext cx="8462357" cy="4154984"/>
              </a:xfrm>
              <a:prstGeom prst="rect">
                <a:avLst/>
              </a:prstGeom>
              <a:blipFill>
                <a:blip r:embed="rId3"/>
                <a:stretch>
                  <a:fillRect l="-937" t="-1175" r="-360" b="-249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490287" y="1023505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Components of ABAC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73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82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90287" y="1023505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Components of ABAC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65762" y="1831584"/>
                <a:ext cx="8387541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IN" sz="24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Environmental Attribute (EA)</a:t>
                </a:r>
              </a:p>
              <a:p>
                <a:pPr marL="800100" lvl="1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Set of possible attributes such as 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day of request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 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source subnet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 etc., associated with an environmental condition that can affect access decisions</a:t>
                </a:r>
              </a:p>
              <a:p>
                <a:pPr marL="800100" lvl="1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Each member is associated with a range set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𝑉</m:t>
                        </m:r>
                      </m:e>
                      <m:sub>
                        <m: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𝑎</m:t>
                        </m:r>
                      </m:sub>
                      <m:sup>
                        <m: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𝑒</m:t>
                        </m:r>
                        <m: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of possible values it can acquire</a:t>
                </a:r>
              </a:p>
              <a:p>
                <a:pPr marL="800100" lvl="1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IN" sz="2400" i="1" kern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V</a:t>
                </a:r>
                <a:r>
                  <a:rPr lang="en-IN" sz="2400" i="1" kern="0" baseline="-25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day</a:t>
                </a:r>
                <a:r>
                  <a:rPr lang="en-IN" sz="2400" i="1" kern="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: {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Weekday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 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Weekend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}</a:t>
                </a:r>
              </a:p>
              <a:p>
                <a:pPr marL="800100" lvl="1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endParaRPr lang="en-IN" sz="24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2" y="1831584"/>
                <a:ext cx="8387541" cy="3046988"/>
              </a:xfrm>
              <a:prstGeom prst="rect">
                <a:avLst/>
              </a:prstGeom>
              <a:blipFill>
                <a:blip r:embed="rId2"/>
                <a:stretch>
                  <a:fillRect l="-945" t="-1600" r="-138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74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06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371542" y="1026045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Components of ABAC</a:t>
            </a:r>
            <a:endParaRPr lang="en-IN" altLang="en-US" sz="28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21007" y="1913302"/>
                <a:ext cx="8501871" cy="30510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IN" sz="2400" b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Policy (P) </a:t>
                </a:r>
              </a:p>
              <a:p>
                <a:pPr marL="800100" lvl="1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Consists of a set of authorization rules</a:t>
                </a:r>
              </a:p>
              <a:p>
                <a:pPr marL="800100" lvl="1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Each rule r</a:t>
                </a:r>
                <a:r>
                  <a:rPr lang="en-IN" sz="2400" kern="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i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∈ P is of the form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𝑐</m:t>
                        </m:r>
                      </m:e>
                      <m:sub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𝑖</m:t>
                        </m:r>
                      </m:sub>
                      <m:sup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𝑢</m:t>
                        </m:r>
                        <m: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</m:sup>
                    </m:sSubSup>
                    <m:r>
                      <a:rPr lang="en-US" sz="2400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^</m:t>
                    </m:r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𝑐</m:t>
                        </m:r>
                      </m:e>
                      <m:sub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𝑖</m:t>
                        </m:r>
                      </m:sub>
                      <m:sup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𝑜</m:t>
                        </m:r>
                        <m: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</m:sup>
                    </m:sSubSup>
                    <m:r>
                      <a:rPr lang="en-US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^</m:t>
                    </m:r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𝑐</m:t>
                        </m:r>
                      </m:e>
                      <m:sub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𝑖</m:t>
                        </m:r>
                      </m:sub>
                      <m:sup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𝑒</m:t>
                        </m:r>
                        <m: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</m:sup>
                    </m:sSubSup>
                    <m:r>
                      <a:rPr lang="en-US" sz="2400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^</m:t>
                    </m:r>
                  </m:oMath>
                </a14:m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</a:t>
                </a:r>
                <a:r>
                  <a:rPr lang="en-IN" sz="2400" i="1" kern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op</a:t>
                </a:r>
                <a:r>
                  <a:rPr lang="en-IN" sz="2400" i="1" kern="0" baseline="-25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i</a:t>
                </a:r>
                <a:r>
                  <a:rPr lang="en-IN" sz="2400" i="1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</a:t>
                </a:r>
              </a:p>
              <a:p>
                <a:pPr marL="800100" lvl="1" indent="-3429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𝑐</m:t>
                        </m:r>
                      </m:e>
                      <m:sub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𝑖</m:t>
                        </m:r>
                      </m:sub>
                      <m:sup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𝑢</m:t>
                        </m:r>
                        <m: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𝑐</m:t>
                        </m:r>
                      </m:e>
                      <m:sub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𝑖</m:t>
                        </m:r>
                      </m:sub>
                      <m:sup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𝑜</m:t>
                        </m:r>
                        <m: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𝑐</m:t>
                        </m:r>
                      </m:e>
                      <m:sub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𝑖</m:t>
                        </m:r>
                      </m:sub>
                      <m:sup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𝑒</m:t>
                        </m:r>
                        <m: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represent user condition, object condition and environmental condition of the form </a:t>
                </a:r>
              </a:p>
              <a:p>
                <a:pPr lvl="1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</a:pP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	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a</m:t>
                        </m:r>
                      </m:e>
                      <m:sub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u</m:t>
                        </m:r>
                        <m:r>
                          <a:rPr lang="en-IN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= v</a:t>
                </a:r>
                <a:r>
                  <a:rPr lang="en-IN" sz="2400" kern="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1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^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a</m:t>
                        </m:r>
                      </m:e>
                      <m:sub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2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u</m:t>
                        </m:r>
                        <m:r>
                          <a:rPr lang="en-IN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= v</a:t>
                </a:r>
                <a:r>
                  <a:rPr lang="en-IN" sz="2400" kern="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2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,....,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m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u</m:t>
                        </m:r>
                        <m:r>
                          <a:rPr lang="en-IN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= </a:t>
                </a:r>
                <a:r>
                  <a:rPr lang="en-IN" sz="2400" kern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v</a:t>
                </a:r>
                <a:r>
                  <a:rPr lang="en-IN" sz="2400" kern="0" baseline="-25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m</a:t>
                </a:r>
                <a:r>
                  <a:rPr lang="en-IN" sz="2400" kern="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) </a:t>
                </a:r>
              </a:p>
              <a:p>
                <a:pPr lvl="1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</a:pP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	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a</m:t>
                        </m:r>
                      </m:e>
                      <m:sub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1</m:t>
                        </m:r>
                      </m:sub>
                      <m:sup>
                        <m:r>
                          <a:rPr lang="en-IN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o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= v</a:t>
                </a:r>
                <a:r>
                  <a:rPr lang="en-IN" sz="2400" kern="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1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^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a</m:t>
                        </m:r>
                      </m:e>
                      <m:sub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2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o</m:t>
                        </m:r>
                        <m:r>
                          <a:rPr lang="en-IN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= v</a:t>
                </a:r>
                <a:r>
                  <a:rPr lang="en-IN" sz="2400" kern="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2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,...,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  <m:r>
                          <a:rPr lang="en-US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n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u</m:t>
                        </m:r>
                        <m:r>
                          <a:rPr lang="en-IN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= </a:t>
                </a:r>
                <a:r>
                  <a:rPr lang="en-IN" sz="2400" kern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v</a:t>
                </a:r>
                <a:r>
                  <a:rPr lang="en-IN" sz="2400" kern="0" baseline="-25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n</a:t>
                </a:r>
                <a:r>
                  <a:rPr lang="en-IN" sz="2400" kern="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) </a:t>
                </a:r>
              </a:p>
              <a:p>
                <a:pPr lvl="1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</a:pP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    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a</m:t>
                        </m:r>
                      </m:e>
                      <m:sub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e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= v</a:t>
                </a:r>
                <a:r>
                  <a:rPr lang="en-IN" sz="2400" kern="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1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^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a</m:t>
                        </m:r>
                      </m:e>
                      <m:sub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2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e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= v</a:t>
                </a:r>
                <a:r>
                  <a:rPr lang="en-IN" sz="2400" kern="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2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,...,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IN" sz="2400" i="1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bSupPr>
                      <m:e>
                        <m: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k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2400" kern="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e</m:t>
                        </m:r>
                      </m:sup>
                    </m:sSubSup>
                  </m:oMath>
                </a14:m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= </a:t>
                </a:r>
                <a:r>
                  <a:rPr lang="en-IN" sz="2400" kern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v</a:t>
                </a:r>
                <a:r>
                  <a:rPr lang="en-IN" sz="2400" kern="0" baseline="-25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k</a:t>
                </a:r>
                <a:r>
                  <a:rPr lang="en-IN" sz="24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/>
                  </a:rPr>
                  <a:t> )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007" y="1913302"/>
                <a:ext cx="8501871" cy="3051092"/>
              </a:xfrm>
              <a:prstGeom prst="rect">
                <a:avLst/>
              </a:prstGeom>
              <a:blipFill>
                <a:blip r:embed="rId2"/>
                <a:stretch>
                  <a:fillRect l="-1004" t="-1600" r="-1148" b="-360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75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1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371542" y="1026045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Components of ABAC</a:t>
            </a:r>
            <a:endParaRPr lang="en-IN" altLang="en-US" sz="28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1007" y="2136041"/>
            <a:ext cx="850187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1" indent="-3810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Example ABAC policy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endParaRPr lang="en-IN" sz="24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r</a:t>
            </a:r>
            <a:r>
              <a:rPr lang="en-IN" sz="2000" kern="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1</a:t>
            </a:r>
            <a:r>
              <a:rPr lang="en-IN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 : {Designation = Professor} ^ {Type = Assignment} ^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IN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		{Day = Weekday} ^ {op = Modify}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r</a:t>
            </a:r>
            <a:r>
              <a:rPr lang="en-IN" sz="2000" kern="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2</a:t>
            </a:r>
            <a:r>
              <a:rPr lang="en-IN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 : {Designation = Student}   ^ {Type = Assignment} ^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IN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		{Day = Weekend} ^ {op = Read}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r</a:t>
            </a:r>
            <a:r>
              <a:rPr lang="en-IN" sz="2000" kern="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3</a:t>
            </a:r>
            <a:r>
              <a:rPr lang="en-IN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 : {Designation = Professor} ^ {Type = Question paper} ^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IN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		{Day = Weekday} ^ {op = Modify}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r</a:t>
            </a:r>
            <a:r>
              <a:rPr lang="en-IN" sz="2000" kern="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4</a:t>
            </a:r>
            <a:r>
              <a:rPr lang="en-IN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 : {Designation = Student} ^ {Type = Assignment} ^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IN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		{Day = Weekday} ^ {op = Submit}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76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/>
        </p:nvSpPr>
        <p:spPr>
          <a:xfrm>
            <a:off x="1391286" y="1119685"/>
            <a:ext cx="6400800" cy="475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IN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Components of ABAC</a:t>
            </a:r>
            <a:endParaRPr sz="2800" b="1" kern="0" dirty="0">
              <a:solidFill>
                <a:srgbClr val="000000"/>
              </a:solidFill>
              <a:latin typeface="Times New Roman" panose="02020603050405020304" pitchFamily="18" charset="0"/>
              <a:ea typeface="Lustria" panose="02000603060000020004"/>
              <a:cs typeface="Times New Roman" panose="02020603050405020304" pitchFamily="18" charset="0"/>
              <a:sym typeface="Lustria" panose="02000603060000020004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523703" y="1822739"/>
            <a:ext cx="81359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altLang="en-US" sz="2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Rules with “*” </a:t>
            </a:r>
            <a:endParaRPr lang="en-IN" altLang="en-US" sz="20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  <a:p>
            <a:pPr marL="692150" lvl="4" indent="-28575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alt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Scenarios where an attribute in a rule can assume all possible values</a:t>
            </a:r>
          </a:p>
          <a:p>
            <a:pPr marL="1076325" lvl="2" indent="2667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alt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For example, A professor can modify assignments on </a:t>
            </a:r>
            <a:r>
              <a:rPr lang="en-IN" altLang="en-US" sz="2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any</a:t>
            </a:r>
            <a:r>
              <a:rPr lang="en-IN" alt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 day</a:t>
            </a:r>
          </a:p>
          <a:p>
            <a:pPr marL="1076325" lvl="2" indent="2667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altLang="en-US" sz="2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any </a:t>
            </a:r>
            <a:r>
              <a:rPr lang="en-IN" alt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is represented as </a:t>
            </a:r>
            <a:r>
              <a:rPr lang="en-IN" altLang="en-US" sz="2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“*”</a:t>
            </a:r>
            <a:r>
              <a:rPr lang="en-IN" alt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 in ABAC</a:t>
            </a:r>
          </a:p>
          <a:p>
            <a:pPr marL="1076325" lvl="2" indent="2667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IN" altLang="en-US" sz="20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  <a:p>
            <a:pPr marL="0" lvl="2" indent="2667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altLang="en-US" sz="2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Representation of rule</a:t>
            </a:r>
            <a:endParaRPr lang="en-IN" altLang="en-US" sz="24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  <a:p>
            <a:pPr marL="714375" indent="-35083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alt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{Designation</a:t>
            </a:r>
            <a:r>
              <a:rPr lang="en-IN" altLang="en-US" sz="2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 = Professor</a:t>
            </a:r>
            <a:r>
              <a:rPr lang="en-IN" alt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}</a:t>
            </a:r>
            <a:r>
              <a:rPr lang="en-IN" altLang="en-US" sz="2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 ^ </a:t>
            </a:r>
            <a:r>
              <a:rPr lang="en-IN" alt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{Type</a:t>
            </a:r>
            <a:r>
              <a:rPr lang="en-IN" altLang="en-US" sz="2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 = Assignment</a:t>
            </a:r>
            <a:r>
              <a:rPr lang="en-IN" alt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}</a:t>
            </a:r>
            <a:r>
              <a:rPr lang="en-IN" altLang="en-US" sz="2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 ^ </a:t>
            </a:r>
            <a:r>
              <a:rPr lang="en-IN" alt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{Day</a:t>
            </a:r>
            <a:r>
              <a:rPr lang="en-IN" altLang="en-US" sz="2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 = </a:t>
            </a:r>
            <a:r>
              <a:rPr lang="en-IN" alt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*}</a:t>
            </a:r>
            <a:r>
              <a:rPr lang="en-IN" altLang="en-US" sz="2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 ^ </a:t>
            </a:r>
            <a:r>
              <a:rPr lang="en-IN" alt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{op</a:t>
            </a:r>
            <a:r>
              <a:rPr lang="en-IN" altLang="en-US" sz="2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 = Modify</a:t>
            </a:r>
            <a:r>
              <a:rPr lang="en-IN" alt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}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77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3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371281" y="938992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Components of ABAC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814648" y="3586047"/>
            <a:ext cx="3648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IN" altLang="en-US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UV  = User attribute-value pair assignment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4763769" y="3586046"/>
            <a:ext cx="3648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IN" altLang="en-US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OV  = Object attribute-value pair assignment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2391507" y="5365094"/>
            <a:ext cx="4407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IN" altLang="en-US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EV  = Environmental attribute-value pair assignment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88431" y="1905426"/>
          <a:ext cx="2901144" cy="1579995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105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5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Designation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u</a:t>
                      </a:r>
                      <a:r>
                        <a:rPr lang="en-US" baseline="-25000" dirty="0">
                          <a:latin typeface="Calisto MT" panose="0204060305050503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Student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u</a:t>
                      </a:r>
                      <a:r>
                        <a:rPr lang="en-US" baseline="-25000" dirty="0">
                          <a:latin typeface="Calisto MT" panose="0204060305050503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Professor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u</a:t>
                      </a:r>
                      <a:r>
                        <a:rPr lang="en-US" baseline="-25000" dirty="0">
                          <a:latin typeface="Calisto MT" panose="0204060305050503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Student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u</a:t>
                      </a:r>
                      <a:r>
                        <a:rPr lang="en-US" baseline="-25000" dirty="0">
                          <a:latin typeface="Calisto MT" panose="0204060305050503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Professor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145865" y="1904450"/>
          <a:ext cx="2901144" cy="1579995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105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5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>
                          <a:latin typeface="Calisto MT" panose="02040603050505030304" pitchFamily="18" charset="0"/>
                        </a:rPr>
                        <a:t>o</a:t>
                      </a:r>
                      <a:r>
                        <a:rPr lang="en-US" baseline="-25000" dirty="0">
                          <a:latin typeface="Calisto MT" panose="0204060305050503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Assignment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>
                          <a:latin typeface="Calisto MT" panose="02040603050505030304" pitchFamily="18" charset="0"/>
                        </a:rPr>
                        <a:t>o</a:t>
                      </a:r>
                      <a:r>
                        <a:rPr lang="en-US" baseline="-25000" dirty="0">
                          <a:latin typeface="Calisto MT" panose="0204060305050503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Question paper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>
                          <a:latin typeface="Calisto MT" panose="02040603050505030304" pitchFamily="18" charset="0"/>
                        </a:rPr>
                        <a:t>o</a:t>
                      </a:r>
                      <a:r>
                        <a:rPr lang="en-US" baseline="-25000" dirty="0">
                          <a:latin typeface="Calisto MT" panose="0204060305050503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Question</a:t>
                      </a:r>
                      <a:r>
                        <a:rPr lang="en-US" baseline="0" dirty="0">
                          <a:latin typeface="Calisto MT" panose="02040603050505030304" pitchFamily="18" charset="0"/>
                        </a:rPr>
                        <a:t> paper</a:t>
                      </a:r>
                      <a:endParaRPr lang="en-US" dirty="0">
                        <a:latin typeface="Calisto MT" panose="0204060305050503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>
                          <a:latin typeface="Calisto MT" panose="02040603050505030304" pitchFamily="18" charset="0"/>
                        </a:rPr>
                        <a:t>o</a:t>
                      </a:r>
                      <a:r>
                        <a:rPr lang="en-US" baseline="-25000" dirty="0">
                          <a:latin typeface="Calisto MT" panose="0204060305050503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Assignment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2751194" y="4030215"/>
          <a:ext cx="3640975" cy="1150158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579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1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Environmental</a:t>
                      </a:r>
                    </a:p>
                    <a:p>
                      <a:pPr algn="ctr"/>
                      <a:r>
                        <a:rPr lang="en-US" dirty="0"/>
                        <a:t>Condition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>
                          <a:latin typeface="Calisto MT" panose="02040603050505030304" pitchFamily="18" charset="0"/>
                        </a:rPr>
                        <a:t>e</a:t>
                      </a:r>
                      <a:r>
                        <a:rPr lang="en-US" baseline="-25000" dirty="0">
                          <a:latin typeface="Calisto MT" panose="0204060305050503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Weekday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>
                          <a:latin typeface="Calisto MT" panose="02040603050505030304" pitchFamily="18" charset="0"/>
                        </a:rPr>
                        <a:t>e</a:t>
                      </a:r>
                      <a:r>
                        <a:rPr lang="en-US" baseline="-25000" dirty="0">
                          <a:latin typeface="Calisto MT" panose="0204060305050503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Weekend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78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75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371281" y="938992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Components of ABAC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864707" y="3077001"/>
          <a:ext cx="5411293" cy="1579995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592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75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Designation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Operation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>
                          <a:latin typeface="Calisto MT" panose="02040603050505030304" pitchFamily="18" charset="0"/>
                        </a:rPr>
                        <a:t>r</a:t>
                      </a:r>
                      <a:r>
                        <a:rPr lang="en-US" baseline="-25000" dirty="0">
                          <a:latin typeface="Calisto MT" panose="0204060305050503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Professor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Weekday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Modify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>
                          <a:latin typeface="Calisto MT" panose="02040603050505030304" pitchFamily="18" charset="0"/>
                        </a:rPr>
                        <a:t>r</a:t>
                      </a:r>
                      <a:r>
                        <a:rPr lang="en-US" baseline="-25000" dirty="0">
                          <a:latin typeface="Calisto MT" panose="0204060305050503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Student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Weekend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Read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>
                          <a:latin typeface="Calisto MT" panose="02040603050505030304" pitchFamily="18" charset="0"/>
                        </a:rPr>
                        <a:t>r</a:t>
                      </a:r>
                      <a:r>
                        <a:rPr lang="en-US" baseline="-25000" dirty="0">
                          <a:latin typeface="Calisto MT" panose="0204060305050503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Professor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Question paper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Weekday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Modify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>
                          <a:latin typeface="Calisto MT" panose="02040603050505030304" pitchFamily="18" charset="0"/>
                        </a:rPr>
                        <a:t>r</a:t>
                      </a:r>
                      <a:r>
                        <a:rPr lang="en-US" baseline="-25000" dirty="0">
                          <a:latin typeface="Calisto MT" panose="0204060305050503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Student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Weekend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sto MT" panose="02040603050505030304" pitchFamily="18" charset="0"/>
                        </a:rPr>
                        <a:t>Submit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79</a:t>
            </a:fld>
            <a:endParaRPr lang="en-GB" kern="0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5155" y="1961935"/>
            <a:ext cx="25523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0" lvl="1" indent="-3810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1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Example ABAC policy</a:t>
            </a:r>
          </a:p>
        </p:txBody>
      </p:sp>
    </p:spTree>
    <p:extLst>
      <p:ext uri="{BB962C8B-B14F-4D97-AF65-F5344CB8AC3E}">
        <p14:creationId xmlns:p14="http://schemas.microsoft.com/office/powerpoint/2010/main" val="149405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609600"/>
            <a:ext cx="8228012" cy="808038"/>
          </a:xfrm>
        </p:spPr>
        <p:txBody>
          <a:bodyPr/>
          <a:lstStyle/>
          <a:p>
            <a:pPr eaLnBrk="1" hangingPunct="1"/>
            <a:r>
              <a:rPr lang="en-US" altLang="en-US"/>
              <a:t>Access Control - Basic Concepts</a:t>
            </a:r>
          </a:p>
        </p:txBody>
      </p:sp>
      <p:sp>
        <p:nvSpPr>
          <p:cNvPr id="104451" name="Oval 3"/>
          <p:cNvSpPr>
            <a:spLocks noChangeArrowheads="1"/>
          </p:cNvSpPr>
          <p:nvPr/>
        </p:nvSpPr>
        <p:spPr bwMode="auto">
          <a:xfrm>
            <a:off x="381000" y="1828800"/>
            <a:ext cx="1600200" cy="5334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60400" y="1828800"/>
            <a:ext cx="1096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Subject</a:t>
            </a:r>
          </a:p>
        </p:txBody>
      </p:sp>
      <p:grpSp>
        <p:nvGrpSpPr>
          <p:cNvPr id="5125" name="Group 5"/>
          <p:cNvGrpSpPr>
            <a:grpSpLocks/>
          </p:cNvGrpSpPr>
          <p:nvPr/>
        </p:nvGrpSpPr>
        <p:grpSpPr bwMode="auto">
          <a:xfrm>
            <a:off x="2743200" y="1752600"/>
            <a:ext cx="1371600" cy="831850"/>
            <a:chOff x="2016" y="1248"/>
            <a:chExt cx="768" cy="432"/>
          </a:xfrm>
        </p:grpSpPr>
        <p:sp>
          <p:nvSpPr>
            <p:cNvPr id="104454" name="Rectangle 6"/>
            <p:cNvSpPr>
              <a:spLocks noChangeArrowheads="1"/>
            </p:cNvSpPr>
            <p:nvPr/>
          </p:nvSpPr>
          <p:spPr bwMode="auto">
            <a:xfrm>
              <a:off x="2016" y="1248"/>
              <a:ext cx="768" cy="432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35" name="Text Box 7"/>
            <p:cNvSpPr txBox="1">
              <a:spLocks noChangeArrowheads="1"/>
            </p:cNvSpPr>
            <p:nvPr/>
          </p:nvSpPr>
          <p:spPr bwMode="auto">
            <a:xfrm>
              <a:off x="2064" y="1303"/>
              <a:ext cx="670" cy="313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29" tIns="45714" rIns="91429" bIns="45714">
              <a:spAutoFit/>
            </a:bodyPr>
            <a:lstStyle>
              <a:lvl1pPr>
                <a:spcBef>
                  <a:spcPct val="20000"/>
                </a:spcBef>
                <a:buChar char="•"/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Access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request</a:t>
              </a:r>
            </a:p>
          </p:txBody>
        </p:sp>
      </p:grpSp>
      <p:sp>
        <p:nvSpPr>
          <p:cNvPr id="104456" name="Line 8"/>
          <p:cNvSpPr>
            <a:spLocks noChangeShapeType="1"/>
          </p:cNvSpPr>
          <p:nvPr/>
        </p:nvSpPr>
        <p:spPr bwMode="auto">
          <a:xfrm>
            <a:off x="1981200" y="2057400"/>
            <a:ext cx="76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4457" name="Line 9"/>
          <p:cNvSpPr>
            <a:spLocks noChangeShapeType="1"/>
          </p:cNvSpPr>
          <p:nvPr/>
        </p:nvSpPr>
        <p:spPr bwMode="auto">
          <a:xfrm>
            <a:off x="3962400" y="2057400"/>
            <a:ext cx="76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4458" name="Rectangle 10"/>
          <p:cNvSpPr>
            <a:spLocks noChangeArrowheads="1"/>
          </p:cNvSpPr>
          <p:nvPr/>
        </p:nvSpPr>
        <p:spPr bwMode="auto">
          <a:xfrm>
            <a:off x="4788024" y="1752600"/>
            <a:ext cx="1371600" cy="6858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29" name="Text Box 11"/>
          <p:cNvSpPr txBox="1">
            <a:spLocks noChangeArrowheads="1"/>
          </p:cNvSpPr>
          <p:nvPr/>
        </p:nvSpPr>
        <p:spPr bwMode="auto">
          <a:xfrm>
            <a:off x="4549775" y="1839913"/>
            <a:ext cx="1570038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Reference</a:t>
            </a:r>
          </a:p>
          <a:p>
            <a:pPr marL="0" marR="0" lvl="0" indent="0" algn="ctr" defTabSz="914400" rtl="0" eaLnBrk="0" fontAlgn="base" latinLnBrk="0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monitor</a:t>
            </a:r>
          </a:p>
        </p:txBody>
      </p:sp>
      <p:sp>
        <p:nvSpPr>
          <p:cNvPr id="104460" name="Line 12"/>
          <p:cNvSpPr>
            <a:spLocks noChangeShapeType="1"/>
          </p:cNvSpPr>
          <p:nvPr/>
        </p:nvSpPr>
        <p:spPr bwMode="auto">
          <a:xfrm>
            <a:off x="6096000" y="2057400"/>
            <a:ext cx="76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4461" name="Oval 13"/>
          <p:cNvSpPr>
            <a:spLocks noChangeArrowheads="1"/>
          </p:cNvSpPr>
          <p:nvPr/>
        </p:nvSpPr>
        <p:spPr bwMode="auto">
          <a:xfrm>
            <a:off x="6858000" y="1752600"/>
            <a:ext cx="1600200" cy="5334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1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32" name="Text Box 14"/>
          <p:cNvSpPr txBox="1">
            <a:spLocks noChangeArrowheads="1"/>
          </p:cNvSpPr>
          <p:nvPr/>
        </p:nvSpPr>
        <p:spPr bwMode="auto">
          <a:xfrm>
            <a:off x="7188200" y="1752600"/>
            <a:ext cx="995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Object</a:t>
            </a:r>
          </a:p>
        </p:txBody>
      </p:sp>
      <p:sp>
        <p:nvSpPr>
          <p:cNvPr id="5133" name="Text Box 15"/>
          <p:cNvSpPr txBox="1">
            <a:spLocks noChangeArrowheads="1"/>
          </p:cNvSpPr>
          <p:nvPr/>
        </p:nvSpPr>
        <p:spPr bwMode="auto">
          <a:xfrm>
            <a:off x="457200" y="3013075"/>
            <a:ext cx="8382000" cy="166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>
            <a:spAutoFit/>
          </a:bodyPr>
          <a:lstStyle>
            <a:lvl1pPr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The fundamental and simple notion of access control (Lampson)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Suggests that there is an </a:t>
            </a:r>
            <a:r>
              <a:rPr kumimoji="0" lang="en-US" alt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active 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subject </a:t>
            </a:r>
            <a:r>
              <a:rPr kumimoji="0" lang="en-US" alt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requiring access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to a passive   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object 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to perform some specific </a:t>
            </a:r>
            <a:r>
              <a:rPr kumimoji="0" lang="en-US" alt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operation.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A </a:t>
            </a:r>
            <a:r>
              <a:rPr kumimoji="0" lang="en-US" alt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reference monitor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grants or denies access</a:t>
            </a:r>
            <a:endParaRPr kumimoji="0" lang="en-US" altLang="en-US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612382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/>
          <p:nvPr/>
        </p:nvSpPr>
        <p:spPr>
          <a:xfrm>
            <a:off x="748031" y="1059872"/>
            <a:ext cx="7647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IN" alt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Enforcing ABAC Policy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284316" y="1867315"/>
            <a:ext cx="8622030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Lustria" panose="02000603060000020004"/>
                <a:cs typeface="Times New Roman" panose="02020603050405020304" pitchFamily="18" charset="0"/>
                <a:sym typeface="Lustria" panose="02000603060000020004"/>
              </a:rPr>
              <a:t>An access request is a request made by a user to access an object at a certain environmental condition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Lustria" panose="02000603060000020004"/>
              </a:rPr>
              <a:t>Requesting user has certain values for various user attributes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Lustria" panose="02000603060000020004"/>
              </a:rPr>
              <a:t>Requested object has certain values for various object attributes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Lustria" panose="02000603060000020004"/>
              </a:rPr>
              <a:t>Policy enforcement process consults the ABAC policy to determine whether the access should be granted or denied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Lustria" panose="02000603060000020004"/>
              </a:rPr>
              <a:t>Decision depends on the user and object attribute values as well as the rules in the current policy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Lustria" panose="02000603060000020004"/>
              </a:rPr>
              <a:t>Access decision not fixed due to environmental attributes</a:t>
            </a:r>
            <a:endParaRPr lang="en-US" sz="24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en-GB" kern="0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</a:pPr>
              <a:t>80</a:t>
            </a:fld>
            <a:endParaRPr lang="en-GB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96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le 1"/>
          <p:cNvSpPr>
            <a:spLocks noGrp="1"/>
          </p:cNvSpPr>
          <p:nvPr>
            <p:ph type="title"/>
          </p:nvPr>
        </p:nvSpPr>
        <p:spPr>
          <a:xfrm>
            <a:off x="457200" y="565150"/>
            <a:ext cx="8229600" cy="808038"/>
          </a:xfrm>
        </p:spPr>
        <p:txBody>
          <a:bodyPr/>
          <a:lstStyle/>
          <a:p>
            <a:r>
              <a:rPr lang="en-US" altLang="en-US"/>
              <a:t>Advantages of ABAC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Char char="•"/>
              <a:defRPr/>
            </a:pPr>
            <a:r>
              <a:rPr lang="en-US" altLang="en-US" sz="2000" dirty="0">
                <a:cs typeface="Arial" charset="0"/>
              </a:rPr>
              <a:t>Provides dynamic, context-aware and risk-intelligent access control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Char char="•"/>
              <a:defRPr/>
            </a:pPr>
            <a:r>
              <a:rPr lang="en-US" altLang="en-US" sz="2000" dirty="0">
                <a:cs typeface="Arial" charset="0"/>
              </a:rPr>
              <a:t>Flexible, Scalable, and Portable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Char char="•"/>
              <a:defRPr/>
            </a:pPr>
            <a:r>
              <a:rPr lang="en-US" altLang="en-US" sz="2000" dirty="0">
                <a:cs typeface="Arial" charset="0"/>
              </a:rPr>
              <a:t>ABAC rules can be extremely fine-grained and contextual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Char char="•"/>
              <a:defRPr/>
            </a:pPr>
            <a:r>
              <a:rPr lang="en-US" altLang="en-US" sz="2000" dirty="0">
                <a:cs typeface="Arial" charset="0"/>
              </a:rPr>
              <a:t>ABAC rules need less maintenance and overhead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Char char="•"/>
              <a:defRPr/>
            </a:pPr>
            <a:r>
              <a:rPr lang="en-US" altLang="en-US" sz="2000" dirty="0">
                <a:cs typeface="Arial" charset="0"/>
              </a:rPr>
              <a:t>ABAC solves the Role explosion problem of RBAC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en-US" sz="1400" dirty="0"/>
          </a:p>
        </p:txBody>
      </p:sp>
      <p:sp>
        <p:nvSpPr>
          <p:cNvPr id="13926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1pPr>
            <a:lvl2pPr marL="742950" indent="-285750"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2pPr>
            <a:lvl3pPr marL="1143000" indent="-228600"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3pPr>
            <a:lvl4pPr marL="1600200" indent="-228600"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4pPr>
            <a:lvl5pPr marL="2057400" indent="-228600"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FF330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4B20CD-3077-416F-85BD-8EC191D5AAFB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236674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-315416"/>
            <a:ext cx="8928992" cy="1368152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Summary</a:t>
            </a:r>
            <a:endParaRPr lang="en-A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5652120" y="1268760"/>
            <a:ext cx="3240360" cy="5328592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AU" sz="2400" dirty="0"/>
              <a:t>Chinese-wall </a:t>
            </a:r>
            <a:r>
              <a:rPr lang="en-AU" sz="2400"/>
              <a:t>Access Control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AU" sz="2400" dirty="0"/>
              <a:t>Attribute-based access control</a:t>
            </a:r>
          </a:p>
          <a:p>
            <a:pPr lvl="1"/>
            <a:r>
              <a:rPr lang="en-AU" sz="1500" dirty="0"/>
              <a:t>Attributes</a:t>
            </a:r>
          </a:p>
          <a:p>
            <a:pPr lvl="1"/>
            <a:r>
              <a:rPr lang="en-AU" sz="1500" dirty="0"/>
              <a:t>ABAC logical architecture</a:t>
            </a:r>
          </a:p>
          <a:p>
            <a:pPr lvl="1"/>
            <a:r>
              <a:rPr lang="en-AU" sz="1500" dirty="0"/>
              <a:t>ABAC policies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79512" y="1268760"/>
            <a:ext cx="4041648" cy="5373216"/>
          </a:xfrm>
        </p:spPr>
        <p:txBody>
          <a:bodyPr>
            <a:normAutofit fontScale="92500"/>
          </a:bodyPr>
          <a:lstStyle/>
          <a:p>
            <a:r>
              <a:rPr lang="en-US" dirty="0"/>
              <a:t>Access control principles</a:t>
            </a:r>
          </a:p>
          <a:p>
            <a:pPr lvl="1"/>
            <a:r>
              <a:rPr lang="en-US" dirty="0"/>
              <a:t>Access control context</a:t>
            </a:r>
          </a:p>
          <a:p>
            <a:pPr lvl="1"/>
            <a:r>
              <a:rPr lang="en-US" dirty="0"/>
              <a:t>Access control policies</a:t>
            </a:r>
          </a:p>
          <a:p>
            <a:r>
              <a:rPr lang="en-US" dirty="0"/>
              <a:t>Subjects, objects, and access rights</a:t>
            </a:r>
          </a:p>
          <a:p>
            <a:r>
              <a:rPr lang="en-US" dirty="0"/>
              <a:t>Discretionary access control</a:t>
            </a:r>
          </a:p>
          <a:p>
            <a:pPr lvl="1"/>
            <a:r>
              <a:rPr lang="en-US" dirty="0"/>
              <a:t>Access control model</a:t>
            </a:r>
          </a:p>
          <a:p>
            <a:pPr lvl="1"/>
            <a:r>
              <a:rPr lang="en-US" dirty="0"/>
              <a:t>Protection domains</a:t>
            </a:r>
          </a:p>
          <a:p>
            <a:r>
              <a:rPr lang="en-US" dirty="0"/>
              <a:t>UNIX file access control</a:t>
            </a:r>
          </a:p>
          <a:p>
            <a:pPr lvl="1"/>
            <a:r>
              <a:rPr lang="en-US" dirty="0"/>
              <a:t>Traditional UNIX file access control</a:t>
            </a:r>
          </a:p>
          <a:p>
            <a:pPr lvl="1"/>
            <a:r>
              <a:rPr lang="en-US" dirty="0"/>
              <a:t>Access control lists in UNIX</a:t>
            </a:r>
          </a:p>
          <a:p>
            <a:r>
              <a:rPr lang="en-US" dirty="0"/>
              <a:t>Role-based access control</a:t>
            </a:r>
          </a:p>
          <a:p>
            <a:pPr lvl="1"/>
            <a:r>
              <a:rPr lang="en-US" dirty="0"/>
              <a:t>RBAC reference models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26C60F43-5214-4B95-B752-AD55419B66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4850" y="2819400"/>
            <a:ext cx="7734300" cy="762000"/>
          </a:xfrm>
        </p:spPr>
        <p:txBody>
          <a:bodyPr lIns="82058" tIns="41029" rIns="82058" bIns="41029" anchor="t"/>
          <a:lstStyle/>
          <a:p>
            <a:pPr eaLnBrk="1" hangingPunct="1"/>
            <a:r>
              <a:rPr lang="en-US" altLang="en-US" dirty="0"/>
              <a:t>Thank You</a:t>
            </a:r>
          </a:p>
        </p:txBody>
      </p:sp>
      <p:sp>
        <p:nvSpPr>
          <p:cNvPr id="94212" name="Slide Number Placeholder 4">
            <a:extLst>
              <a:ext uri="{FF2B5EF4-FFF2-40B4-BE49-F238E27FC236}">
                <a16:creationId xmlns:a16="http://schemas.microsoft.com/office/drawing/2014/main" id="{C4062A47-3965-4E81-82FA-51686EDDF1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200">
                <a:solidFill>
                  <a:srgbClr val="5F5F5F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rgbClr val="5F5F5F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5F5F5F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F5F5F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716AD5-5754-466D-8E48-BA9D194369FD}" type="slidenum">
              <a:rPr lang="en-US" altLang="en-US" sz="140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83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226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kumimoji="1" lang="en-GB" dirty="0">
                <a:effectLst>
                  <a:outerShdw blurRad="38100" dist="38100" dir="2700000" algn="tl">
                    <a:srgbClr val="0064E2"/>
                  </a:outerShdw>
                </a:effectLst>
              </a:rPr>
              <a:t>   </a:t>
            </a:r>
            <a:r>
              <a:rPr lang="en-GB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Access Control Policies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Role-based access control (RBAC)</a:t>
            </a:r>
          </a:p>
          <a:p>
            <a:pPr lvl="1"/>
            <a:r>
              <a:rPr lang="en-US" dirty="0"/>
              <a:t>Controls access based on the roles that users have within the system and on rules stating what accesses are allowed to users in given roles</a:t>
            </a:r>
          </a:p>
          <a:p>
            <a:r>
              <a:rPr lang="en-US" dirty="0"/>
              <a:t>Attribute-based access control (ABAC)</a:t>
            </a:r>
          </a:p>
          <a:p>
            <a:pPr lvl="1"/>
            <a:r>
              <a:rPr lang="en-US" dirty="0"/>
              <a:t>Controls access based on attributes of the user, the resource to be accessed, and current environmental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Discretionary access control (DAC)</a:t>
            </a:r>
          </a:p>
          <a:p>
            <a:pPr lvl="1"/>
            <a:r>
              <a:rPr lang="en-US" dirty="0"/>
              <a:t>Controls access based on the identity of the requestor and on access rules (authorizations) stating what requestors are (or are not) allowed to do</a:t>
            </a:r>
          </a:p>
          <a:p>
            <a:r>
              <a:rPr lang="en-US" dirty="0"/>
              <a:t>Mandatory access control (MAC)</a:t>
            </a:r>
          </a:p>
          <a:p>
            <a:pPr lvl="1"/>
            <a:r>
              <a:rPr lang="en-US" dirty="0"/>
              <a:t>Controls access based on comparing security labels with security clearances </a:t>
            </a:r>
          </a:p>
        </p:txBody>
      </p:sp>
    </p:spTree>
  </p:cSld>
  <p:clrMapOvr>
    <a:masterClrMapping/>
  </p:clrMapOvr>
  <p:transition spd="med"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U_Template_Verdana_G">
  <a:themeElements>
    <a:clrScheme name="RU_Template_Verdana_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U_Template_Verdana_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1" u="none" strike="noStrike" cap="none" normalizeH="0" baseline="0" smtClean="0">
            <a:ln>
              <a:noFill/>
            </a:ln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1" u="none" strike="noStrike" cap="none" normalizeH="0" baseline="0" smtClean="0">
            <a:ln>
              <a:noFill/>
            </a:ln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lnDef>
  </a:objectDefaults>
  <a:extraClrSchemeLst>
    <a:extraClrScheme>
      <a:clrScheme name="RU_Template_Verdana_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RU_Template_Verdana_G">
  <a:themeElements>
    <a:clrScheme name="RU_Template_Verdana_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U_Template_Verdana_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1" u="none" strike="noStrike" cap="none" normalizeH="0" baseline="0" smtClean="0">
            <a:ln>
              <a:noFill/>
            </a:ln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1" u="none" strike="noStrike" cap="none" normalizeH="0" baseline="0" smtClean="0">
            <a:ln>
              <a:noFill/>
            </a:ln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lnDef>
  </a:objectDefaults>
  <a:extraClrSchemeLst>
    <a:extraClrScheme>
      <a:clrScheme name="RU_Template_Verdana_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Arvirag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12D748AF3E024FB55A65F25A2A969F" ma:contentTypeVersion="13" ma:contentTypeDescription="Create a new document." ma:contentTypeScope="" ma:versionID="c5cd22e8640c6f1ddd336c79d3434067">
  <xsd:schema xmlns:xsd="http://www.w3.org/2001/XMLSchema" xmlns:xs="http://www.w3.org/2001/XMLSchema" xmlns:p="http://schemas.microsoft.com/office/2006/metadata/properties" xmlns:ns3="bb9da70e-defa-4b95-bd54-75b69d556105" xmlns:ns4="8e8cb67e-65b8-4390-881d-fd3cd09628ec" targetNamespace="http://schemas.microsoft.com/office/2006/metadata/properties" ma:root="true" ma:fieldsID="7f23899ec1fb3bf20e043d8d833b6bd4" ns3:_="" ns4:_="">
    <xsd:import namespace="bb9da70e-defa-4b95-bd54-75b69d556105"/>
    <xsd:import namespace="8e8cb67e-65b8-4390-881d-fd3cd09628e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9da70e-defa-4b95-bd54-75b69d5561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cb67e-65b8-4390-881d-fd3cd09628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66AB947-B9C7-4079-A212-11EF1D8FAA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9da70e-defa-4b95-bd54-75b69d556105"/>
    <ds:schemaRef ds:uri="8e8cb67e-65b8-4390-881d-fd3cd09628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FA8EDCA-1676-4B30-8562-757F747B61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E88261-3ABF-433C-9FAA-49EA66C42896}">
  <ds:schemaRefs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8e8cb67e-65b8-4390-881d-fd3cd09628ec"/>
    <ds:schemaRef ds:uri="http://purl.org/dc/terms/"/>
    <ds:schemaRef ds:uri="http://schemas.microsoft.com/office/infopath/2007/PartnerControls"/>
    <ds:schemaRef ds:uri="bb9da70e-defa-4b95-bd54-75b69d556105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26695</TotalTime>
  <Words>5015</Words>
  <Application>Microsoft Office PowerPoint</Application>
  <PresentationFormat>On-screen Show (4:3)</PresentationFormat>
  <Paragraphs>921</Paragraphs>
  <Slides>83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17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106" baseType="lpstr">
      <vt:lpstr>ＭＳ Ｐゴシック</vt:lpstr>
      <vt:lpstr>Arial</vt:lpstr>
      <vt:lpstr>Arial Unicode MS</vt:lpstr>
      <vt:lpstr>Calibri</vt:lpstr>
      <vt:lpstr>Calisto MT</vt:lpstr>
      <vt:lpstr>Cambria Math</vt:lpstr>
      <vt:lpstr>Century Gothic</vt:lpstr>
      <vt:lpstr>Courier New</vt:lpstr>
      <vt:lpstr>Karla</vt:lpstr>
      <vt:lpstr>Monotype Sorts</vt:lpstr>
      <vt:lpstr>Montserrat</vt:lpstr>
      <vt:lpstr>Palatino Linotype</vt:lpstr>
      <vt:lpstr>Symbol</vt:lpstr>
      <vt:lpstr>Times</vt:lpstr>
      <vt:lpstr>Times New Roman</vt:lpstr>
      <vt:lpstr>Verdana</vt:lpstr>
      <vt:lpstr>Wingdings</vt:lpstr>
      <vt:lpstr>Executive</vt:lpstr>
      <vt:lpstr>RU_Template_Verdana_G</vt:lpstr>
      <vt:lpstr>1_RU_Template_Verdana_G</vt:lpstr>
      <vt:lpstr>Arviragus template</vt:lpstr>
      <vt:lpstr>Office Theme</vt:lpstr>
      <vt:lpstr>Immagine</vt:lpstr>
      <vt:lpstr>Usable Security and Privacy (CS60081) Autumn 2026-27  Shamik Sural Lecture 4: Access Control  shamik@cse.iitkgp.ac.in/shamik.sural@gmail.com</vt:lpstr>
      <vt:lpstr>Security Models</vt:lpstr>
      <vt:lpstr>Access Control - Basic Concepts</vt:lpstr>
      <vt:lpstr>Access Control Mechanism</vt:lpstr>
      <vt:lpstr>Access Control Principles</vt:lpstr>
      <vt:lpstr>PowerPoint Presentation</vt:lpstr>
      <vt:lpstr>Subjects, Objects, and Access Rights</vt:lpstr>
      <vt:lpstr>Access Control - Basic Concepts</vt:lpstr>
      <vt:lpstr>   Access Control Policies</vt:lpstr>
      <vt:lpstr>Discretionary Access Control (DAC) </vt:lpstr>
      <vt:lpstr>Discretionary Access Control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Access Control Structures</vt:lpstr>
      <vt:lpstr>Access Control Structures Access Control Lists and Capabilities</vt:lpstr>
      <vt:lpstr>PowerPoint Presentation</vt:lpstr>
      <vt:lpstr>Capability Lists</vt:lpstr>
      <vt:lpstr>Relations</vt:lpstr>
      <vt:lpstr>ACLs versus Capabilities</vt:lpstr>
      <vt:lpstr>UNIX File Access Control</vt:lpstr>
      <vt:lpstr>DAC</vt:lpstr>
      <vt:lpstr>Mandatory Access Control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Chinese Wall Policy</vt:lpstr>
      <vt:lpstr>PowerPoint Presentation</vt:lpstr>
      <vt:lpstr>Chinese Wall Policy</vt:lpstr>
      <vt:lpstr>Conflict of Interest</vt:lpstr>
      <vt:lpstr>Conflict of Interest Groups</vt:lpstr>
      <vt:lpstr>Conflict of Interest Groups</vt:lpstr>
      <vt:lpstr>PowerPoint Presentation</vt:lpstr>
      <vt:lpstr>Read Rule</vt:lpstr>
      <vt:lpstr>Read Rule</vt:lpstr>
      <vt:lpstr>Write Rule</vt:lpstr>
      <vt:lpstr>PowerPoint Presentation</vt:lpstr>
      <vt:lpstr>Write Rule  </vt:lpstr>
      <vt:lpstr>Write Rule</vt:lpstr>
      <vt:lpstr>Write Rule</vt:lpstr>
      <vt:lpstr>PowerPoint Presentation</vt:lpstr>
      <vt:lpstr>Comparison with Bell-LaPadula</vt:lpstr>
      <vt:lpstr>Criticisms to the Model</vt:lpstr>
      <vt:lpstr>Role Based Access Control (RBAC)</vt:lpstr>
      <vt:lpstr>RBAC</vt:lpstr>
      <vt:lpstr>Role-Based Access Control</vt:lpstr>
      <vt:lpstr>PowerPoint Presentation</vt:lpstr>
      <vt:lpstr>RBAC: Benefits</vt:lpstr>
      <vt:lpstr>The NIST Model</vt:lpstr>
      <vt:lpstr>PowerPoint Presentation</vt:lpstr>
      <vt:lpstr>PowerPoint Presentation</vt:lpstr>
      <vt:lpstr>RBAC- Basic concepts</vt:lpstr>
      <vt:lpstr>RBAC- Basic concepts</vt:lpstr>
      <vt:lpstr>Core RBAC</vt:lpstr>
      <vt:lpstr>Core RBAC - Sessions</vt:lpstr>
      <vt:lpstr>Core RBAC - Permissions</vt:lpstr>
      <vt:lpstr>Hierarchical RBAC</vt:lpstr>
      <vt:lpstr>PowerPoint Presentation</vt:lpstr>
      <vt:lpstr>Constraints - RBAC</vt:lpstr>
      <vt:lpstr>Constrained RBAC</vt:lpstr>
      <vt:lpstr>RBAC – Static SoD Constraints</vt:lpstr>
      <vt:lpstr>RBAC – Dynamic SoD Constraints</vt:lpstr>
      <vt:lpstr>PowerPoint Presentation</vt:lpstr>
      <vt:lpstr>Attribute-Based Access Control (ABAC)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Advantages of ABAC</vt:lpstr>
      <vt:lpstr>Summary</vt:lpstr>
      <vt:lpstr>Thank You</vt:lpstr>
    </vt:vector>
  </TitlesOfParts>
  <Company>Computer Science, UNSW@ADFA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Security: Principles and Practice, 1/e</dc:title>
  <dc:subject>Chapter 4 Lecture Overheads</dc:subject>
  <dc:creator>Dr Lawrie Brown</dc:creator>
  <cp:lastModifiedBy>User</cp:lastModifiedBy>
  <cp:revision>306</cp:revision>
  <dcterms:created xsi:type="dcterms:W3CDTF">2014-08-18T18:06:55Z</dcterms:created>
  <dcterms:modified xsi:type="dcterms:W3CDTF">2026-08-03T15:20:11Z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0x0101007712D748AF3E024FB55A65F25A2A969F</vt:lpwstr>
  </property>
</Properties>
</file>