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45"/>
  </p:notesMasterIdLst>
  <p:sldIdLst>
    <p:sldId id="256" r:id="rId4"/>
    <p:sldId id="270" r:id="rId5"/>
    <p:sldId id="428" r:id="rId6"/>
    <p:sldId id="388" r:id="rId7"/>
    <p:sldId id="363" r:id="rId8"/>
    <p:sldId id="418" r:id="rId9"/>
    <p:sldId id="364" r:id="rId10"/>
    <p:sldId id="430" r:id="rId11"/>
    <p:sldId id="365" r:id="rId12"/>
    <p:sldId id="409" r:id="rId13"/>
    <p:sldId id="429" r:id="rId14"/>
    <p:sldId id="373" r:id="rId15"/>
    <p:sldId id="431" r:id="rId16"/>
    <p:sldId id="272" r:id="rId17"/>
    <p:sldId id="394" r:id="rId18"/>
    <p:sldId id="287" r:id="rId19"/>
    <p:sldId id="423" r:id="rId20"/>
    <p:sldId id="424" r:id="rId21"/>
    <p:sldId id="425" r:id="rId22"/>
    <p:sldId id="426" r:id="rId23"/>
    <p:sldId id="288" r:id="rId24"/>
    <p:sldId id="289" r:id="rId25"/>
    <p:sldId id="295" r:id="rId26"/>
    <p:sldId id="382" r:id="rId27"/>
    <p:sldId id="273" r:id="rId28"/>
    <p:sldId id="274" r:id="rId29"/>
    <p:sldId id="275" r:id="rId30"/>
    <p:sldId id="276" r:id="rId31"/>
    <p:sldId id="277" r:id="rId32"/>
    <p:sldId id="281" r:id="rId33"/>
    <p:sldId id="282" r:id="rId34"/>
    <p:sldId id="283" r:id="rId35"/>
    <p:sldId id="292" r:id="rId36"/>
    <p:sldId id="293" r:id="rId37"/>
    <p:sldId id="284" r:id="rId38"/>
    <p:sldId id="286" r:id="rId39"/>
    <p:sldId id="285" r:id="rId40"/>
    <p:sldId id="306" r:id="rId41"/>
    <p:sldId id="291" r:id="rId42"/>
    <p:sldId id="432" r:id="rId43"/>
    <p:sldId id="442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0"/>
    <p:restoredTop sz="93969" autoAdjust="0"/>
  </p:normalViewPr>
  <p:slideViewPr>
    <p:cSldViewPr>
      <p:cViewPr varScale="1">
        <p:scale>
          <a:sx n="69" d="100"/>
          <a:sy n="69" d="100"/>
        </p:scale>
        <p:origin x="14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24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3A1221-7895-9A46-8777-244D9A4FFCB5}" type="doc">
      <dgm:prSet loTypeId="urn:microsoft.com/office/officeart/2005/8/layout/hList3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8162DC-9A38-234A-BF50-29269EF60E37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3600" b="0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The four means of authenticating user identity are based on:</a:t>
          </a:r>
        </a:p>
      </dgm:t>
    </dgm:pt>
    <dgm:pt modelId="{15376F90-9FB9-6441-9554-858E91071F1F}" type="parTrans" cxnId="{2CC17927-1A37-9B43-A607-4BA4F5CF900A}">
      <dgm:prSet/>
      <dgm:spPr/>
      <dgm:t>
        <a:bodyPr/>
        <a:lstStyle/>
        <a:p>
          <a:endParaRPr lang="en-US"/>
        </a:p>
      </dgm:t>
    </dgm:pt>
    <dgm:pt modelId="{57A63946-7EED-6443-8972-11A5E69850AC}" type="sibTrans" cxnId="{2CC17927-1A37-9B43-A607-4BA4F5CF900A}">
      <dgm:prSet/>
      <dgm:spPr/>
      <dgm:t>
        <a:bodyPr/>
        <a:lstStyle/>
        <a:p>
          <a:endParaRPr lang="en-US"/>
        </a:p>
      </dgm:t>
    </dgm:pt>
    <dgm:pt modelId="{9A425725-5BC3-9E48-8D4B-C57007FBE638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en-US" b="0" dirty="0">
              <a:ln>
                <a:solidFill>
                  <a:schemeClr val="bg2">
                    <a:lumMod val="50000"/>
                  </a:schemeClr>
                </a:solidFill>
              </a:ln>
              <a:solidFill>
                <a:srgbClr val="0000FF"/>
              </a:solidFill>
              <a:latin typeface="+mj-lt"/>
            </a:rPr>
            <a:t>Something the individual knows</a:t>
          </a:r>
        </a:p>
      </dgm:t>
    </dgm:pt>
    <dgm:pt modelId="{66A970E0-3EAB-754C-AA2E-B2846BF273CE}" type="parTrans" cxnId="{5DC6B2A8-F686-5642-8173-64C8874E07C9}">
      <dgm:prSet/>
      <dgm:spPr/>
      <dgm:t>
        <a:bodyPr/>
        <a:lstStyle/>
        <a:p>
          <a:endParaRPr lang="en-US"/>
        </a:p>
      </dgm:t>
    </dgm:pt>
    <dgm:pt modelId="{2F6C71E9-4AE4-B245-8F52-0C7990E20B80}" type="sibTrans" cxnId="{5DC6B2A8-F686-5642-8173-64C8874E07C9}">
      <dgm:prSet/>
      <dgm:spPr/>
      <dgm:t>
        <a:bodyPr/>
        <a:lstStyle/>
        <a:p>
          <a:endParaRPr lang="en-US"/>
        </a:p>
      </dgm:t>
    </dgm:pt>
    <dgm:pt modelId="{DA094B08-D6EC-3A40-9D64-2185244C2134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l" rtl="0"/>
          <a:r>
            <a:rPr lang="en-US" b="0" dirty="0">
              <a:solidFill>
                <a:srgbClr val="800000"/>
              </a:solidFill>
              <a:latin typeface="+mj-lt"/>
            </a:rPr>
            <a:t>Password, PIN, answers to prearranged questions</a:t>
          </a:r>
        </a:p>
      </dgm:t>
    </dgm:pt>
    <dgm:pt modelId="{18D841F5-114F-294C-BA24-406997EE8226}" type="parTrans" cxnId="{6C86A8AA-F03A-614A-8B2B-006CA15AA635}">
      <dgm:prSet/>
      <dgm:spPr/>
      <dgm:t>
        <a:bodyPr/>
        <a:lstStyle/>
        <a:p>
          <a:endParaRPr lang="en-US"/>
        </a:p>
      </dgm:t>
    </dgm:pt>
    <dgm:pt modelId="{1750BC11-6B46-644A-AD2C-4A05463E92F7}" type="sibTrans" cxnId="{6C86A8AA-F03A-614A-8B2B-006CA15AA635}">
      <dgm:prSet/>
      <dgm:spPr/>
      <dgm:t>
        <a:bodyPr/>
        <a:lstStyle/>
        <a:p>
          <a:endParaRPr lang="en-US"/>
        </a:p>
      </dgm:t>
    </dgm:pt>
    <dgm:pt modelId="{490135F2-5863-F54B-85A0-238664A3B643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en-US" b="0" dirty="0">
              <a:ln>
                <a:solidFill>
                  <a:schemeClr val="bg2">
                    <a:lumMod val="50000"/>
                  </a:schemeClr>
                </a:solidFill>
              </a:ln>
              <a:solidFill>
                <a:srgbClr val="0000FF"/>
              </a:solidFill>
              <a:latin typeface="+mj-lt"/>
            </a:rPr>
            <a:t>Something the individual possesses (token)</a:t>
          </a:r>
        </a:p>
      </dgm:t>
    </dgm:pt>
    <dgm:pt modelId="{319E5F9E-199F-D646-A5DD-76D10B86F2A5}" type="parTrans" cxnId="{F346C330-4186-CF46-A48F-B37F8D782A3C}">
      <dgm:prSet/>
      <dgm:spPr/>
      <dgm:t>
        <a:bodyPr/>
        <a:lstStyle/>
        <a:p>
          <a:endParaRPr lang="en-US"/>
        </a:p>
      </dgm:t>
    </dgm:pt>
    <dgm:pt modelId="{129DA994-79FE-934D-A1C5-EDDC22B1AD0A}" type="sibTrans" cxnId="{F346C330-4186-CF46-A48F-B37F8D782A3C}">
      <dgm:prSet/>
      <dgm:spPr/>
      <dgm:t>
        <a:bodyPr/>
        <a:lstStyle/>
        <a:p>
          <a:endParaRPr lang="en-US"/>
        </a:p>
      </dgm:t>
    </dgm:pt>
    <dgm:pt modelId="{70BCDC5B-1DFE-D44E-B10C-19879EEB2220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l" rtl="0"/>
          <a:r>
            <a:rPr lang="en-US" b="0" dirty="0">
              <a:solidFill>
                <a:srgbClr val="800000"/>
              </a:solidFill>
              <a:latin typeface="+mj-lt"/>
            </a:rPr>
            <a:t>Smartcard, electronic keycard, physical key</a:t>
          </a:r>
        </a:p>
      </dgm:t>
    </dgm:pt>
    <dgm:pt modelId="{995CF7EC-C73B-B54A-9F3A-94B5C720ED68}" type="parTrans" cxnId="{2ECFC01E-761A-734A-A0B1-27C40E6CF113}">
      <dgm:prSet/>
      <dgm:spPr/>
      <dgm:t>
        <a:bodyPr/>
        <a:lstStyle/>
        <a:p>
          <a:endParaRPr lang="en-US"/>
        </a:p>
      </dgm:t>
    </dgm:pt>
    <dgm:pt modelId="{A59289C0-7DA3-D54A-BB56-CD02D399341A}" type="sibTrans" cxnId="{2ECFC01E-761A-734A-A0B1-27C40E6CF113}">
      <dgm:prSet/>
      <dgm:spPr/>
      <dgm:t>
        <a:bodyPr/>
        <a:lstStyle/>
        <a:p>
          <a:endParaRPr lang="en-US"/>
        </a:p>
      </dgm:t>
    </dgm:pt>
    <dgm:pt modelId="{2494B512-93B2-CD4E-A97A-F5D3578693A5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en-US" b="0" dirty="0">
              <a:ln>
                <a:solidFill>
                  <a:schemeClr val="bg2">
                    <a:lumMod val="50000"/>
                  </a:schemeClr>
                </a:solidFill>
              </a:ln>
              <a:solidFill>
                <a:srgbClr val="0000FF"/>
              </a:solidFill>
              <a:latin typeface="+mj-lt"/>
            </a:rPr>
            <a:t>Something the individual is (static biometrics)</a:t>
          </a:r>
        </a:p>
      </dgm:t>
    </dgm:pt>
    <dgm:pt modelId="{F83CB3DE-5D3F-6046-AB1F-FE5F4773E567}" type="parTrans" cxnId="{D4C05942-5341-B843-9DE9-E1451246169F}">
      <dgm:prSet/>
      <dgm:spPr/>
      <dgm:t>
        <a:bodyPr/>
        <a:lstStyle/>
        <a:p>
          <a:endParaRPr lang="en-US"/>
        </a:p>
      </dgm:t>
    </dgm:pt>
    <dgm:pt modelId="{B96E484E-7A8C-AF4B-AD2C-C80711D7E208}" type="sibTrans" cxnId="{D4C05942-5341-B843-9DE9-E1451246169F}">
      <dgm:prSet/>
      <dgm:spPr/>
      <dgm:t>
        <a:bodyPr/>
        <a:lstStyle/>
        <a:p>
          <a:endParaRPr lang="en-US"/>
        </a:p>
      </dgm:t>
    </dgm:pt>
    <dgm:pt modelId="{19D906B0-C045-4441-BB75-E10C4668B4F2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l" rtl="0"/>
          <a:r>
            <a:rPr lang="en-US" b="0" dirty="0">
              <a:solidFill>
                <a:srgbClr val="800000"/>
              </a:solidFill>
              <a:latin typeface="+mj-lt"/>
            </a:rPr>
            <a:t>Fingerprint, retina, face</a:t>
          </a:r>
        </a:p>
      </dgm:t>
    </dgm:pt>
    <dgm:pt modelId="{7C29C5C0-9240-C245-89FF-1D864E2780E2}" type="parTrans" cxnId="{229AC9E0-E552-CB4D-9807-D28F6510C7D9}">
      <dgm:prSet/>
      <dgm:spPr/>
      <dgm:t>
        <a:bodyPr/>
        <a:lstStyle/>
        <a:p>
          <a:endParaRPr lang="en-US"/>
        </a:p>
      </dgm:t>
    </dgm:pt>
    <dgm:pt modelId="{DB0C8628-3B90-D346-8162-77FF036E8D8B}" type="sibTrans" cxnId="{229AC9E0-E552-CB4D-9807-D28F6510C7D9}">
      <dgm:prSet/>
      <dgm:spPr/>
      <dgm:t>
        <a:bodyPr/>
        <a:lstStyle/>
        <a:p>
          <a:endParaRPr lang="en-US"/>
        </a:p>
      </dgm:t>
    </dgm:pt>
    <dgm:pt modelId="{ECBE5338-F799-904D-B2C8-F97AA7811BF5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en-US" b="0" dirty="0">
              <a:ln>
                <a:solidFill>
                  <a:schemeClr val="bg2">
                    <a:lumMod val="50000"/>
                  </a:schemeClr>
                </a:solidFill>
              </a:ln>
              <a:solidFill>
                <a:srgbClr val="0000FF"/>
              </a:solidFill>
              <a:latin typeface="+mj-lt"/>
            </a:rPr>
            <a:t>Something the individual does (dynamic biometrics) </a:t>
          </a:r>
        </a:p>
      </dgm:t>
    </dgm:pt>
    <dgm:pt modelId="{E5B20691-5E9C-AA43-A5E2-ED0FFC82B6F7}" type="parTrans" cxnId="{60156B1E-83EB-8F45-8D77-C070E0AEF9E2}">
      <dgm:prSet/>
      <dgm:spPr/>
      <dgm:t>
        <a:bodyPr/>
        <a:lstStyle/>
        <a:p>
          <a:endParaRPr lang="en-US"/>
        </a:p>
      </dgm:t>
    </dgm:pt>
    <dgm:pt modelId="{CAD717D8-1D22-F347-A298-725960198930}" type="sibTrans" cxnId="{60156B1E-83EB-8F45-8D77-C070E0AEF9E2}">
      <dgm:prSet/>
      <dgm:spPr/>
      <dgm:t>
        <a:bodyPr/>
        <a:lstStyle/>
        <a:p>
          <a:endParaRPr lang="en-US"/>
        </a:p>
      </dgm:t>
    </dgm:pt>
    <dgm:pt modelId="{C56929A0-38DC-C741-8731-AD113AF3DD10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l" rtl="0"/>
          <a:r>
            <a:rPr lang="en-US" b="0" dirty="0">
              <a:solidFill>
                <a:srgbClr val="800000"/>
              </a:solidFill>
              <a:latin typeface="+mj-lt"/>
            </a:rPr>
            <a:t>Voice pattern, handwriting, typing rhythm </a:t>
          </a:r>
        </a:p>
      </dgm:t>
    </dgm:pt>
    <dgm:pt modelId="{CEFC98D1-1059-FB49-AEB4-927C7972D131}" type="parTrans" cxnId="{0BCD6708-E2D4-9D44-8D04-593614F4BA62}">
      <dgm:prSet/>
      <dgm:spPr/>
      <dgm:t>
        <a:bodyPr/>
        <a:lstStyle/>
        <a:p>
          <a:endParaRPr lang="en-US"/>
        </a:p>
      </dgm:t>
    </dgm:pt>
    <dgm:pt modelId="{63371AFB-75E8-8949-A739-2D77669A48DE}" type="sibTrans" cxnId="{0BCD6708-E2D4-9D44-8D04-593614F4BA62}">
      <dgm:prSet/>
      <dgm:spPr/>
      <dgm:t>
        <a:bodyPr/>
        <a:lstStyle/>
        <a:p>
          <a:endParaRPr lang="en-US"/>
        </a:p>
      </dgm:t>
    </dgm:pt>
    <dgm:pt modelId="{4DE75C25-8AB6-AC48-8CCE-CC14CE5AFDD6}">
      <dgm:prSet/>
      <dgm:spPr/>
      <dgm:t>
        <a:bodyPr/>
        <a:lstStyle/>
        <a:p>
          <a:endParaRPr lang="en-US" dirty="0"/>
        </a:p>
      </dgm:t>
    </dgm:pt>
    <dgm:pt modelId="{903A8029-00E0-0F45-84C0-751562C032E2}" type="parTrans" cxnId="{45FE3C7E-946A-4E41-96FC-A255609384F5}">
      <dgm:prSet/>
      <dgm:spPr/>
      <dgm:t>
        <a:bodyPr/>
        <a:lstStyle/>
        <a:p>
          <a:endParaRPr lang="en-US"/>
        </a:p>
      </dgm:t>
    </dgm:pt>
    <dgm:pt modelId="{1E4A610B-7136-FF4C-AA80-249B00558E9F}" type="sibTrans" cxnId="{45FE3C7E-946A-4E41-96FC-A255609384F5}">
      <dgm:prSet/>
      <dgm:spPr/>
      <dgm:t>
        <a:bodyPr/>
        <a:lstStyle/>
        <a:p>
          <a:endParaRPr lang="en-US"/>
        </a:p>
      </dgm:t>
    </dgm:pt>
    <dgm:pt modelId="{5BDAED95-C48D-644A-87B0-7F68122F3229}" type="pres">
      <dgm:prSet presAssocID="{293A1221-7895-9A46-8777-244D9A4FFCB5}" presName="composite" presStyleCnt="0">
        <dgm:presLayoutVars>
          <dgm:chMax val="1"/>
          <dgm:dir/>
          <dgm:resizeHandles val="exact"/>
        </dgm:presLayoutVars>
      </dgm:prSet>
      <dgm:spPr/>
    </dgm:pt>
    <dgm:pt modelId="{D2C1D77E-6AC8-8E42-B99A-293D993351D8}" type="pres">
      <dgm:prSet presAssocID="{3C8162DC-9A38-234A-BF50-29269EF60E37}" presName="roof" presStyleLbl="dkBgShp" presStyleIdx="0" presStyleCnt="2"/>
      <dgm:spPr/>
    </dgm:pt>
    <dgm:pt modelId="{7478F3E0-8E09-F64C-B855-BD7879D406BD}" type="pres">
      <dgm:prSet presAssocID="{3C8162DC-9A38-234A-BF50-29269EF60E37}" presName="pillars" presStyleCnt="0"/>
      <dgm:spPr/>
    </dgm:pt>
    <dgm:pt modelId="{198BB093-4285-EC44-88FF-71FB54257C73}" type="pres">
      <dgm:prSet presAssocID="{3C8162DC-9A38-234A-BF50-29269EF60E37}" presName="pillar1" presStyleLbl="node1" presStyleIdx="0" presStyleCnt="4">
        <dgm:presLayoutVars>
          <dgm:bulletEnabled val="1"/>
        </dgm:presLayoutVars>
      </dgm:prSet>
      <dgm:spPr/>
    </dgm:pt>
    <dgm:pt modelId="{0B6B2944-485F-D94E-91E5-D49764415E8F}" type="pres">
      <dgm:prSet presAssocID="{490135F2-5863-F54B-85A0-238664A3B643}" presName="pillarX" presStyleLbl="node1" presStyleIdx="1" presStyleCnt="4">
        <dgm:presLayoutVars>
          <dgm:bulletEnabled val="1"/>
        </dgm:presLayoutVars>
      </dgm:prSet>
      <dgm:spPr/>
    </dgm:pt>
    <dgm:pt modelId="{BCF55D28-D450-0B40-8AFF-C3F11E85BEFF}" type="pres">
      <dgm:prSet presAssocID="{2494B512-93B2-CD4E-A97A-F5D3578693A5}" presName="pillarX" presStyleLbl="node1" presStyleIdx="2" presStyleCnt="4">
        <dgm:presLayoutVars>
          <dgm:bulletEnabled val="1"/>
        </dgm:presLayoutVars>
      </dgm:prSet>
      <dgm:spPr/>
    </dgm:pt>
    <dgm:pt modelId="{83BB62CB-8350-7548-AF1C-8700E4AF25F5}" type="pres">
      <dgm:prSet presAssocID="{ECBE5338-F799-904D-B2C8-F97AA7811BF5}" presName="pillarX" presStyleLbl="node1" presStyleIdx="3" presStyleCnt="4">
        <dgm:presLayoutVars>
          <dgm:bulletEnabled val="1"/>
        </dgm:presLayoutVars>
      </dgm:prSet>
      <dgm:spPr/>
    </dgm:pt>
    <dgm:pt modelId="{216527E0-2AA5-794B-AC2B-3E3DC5EF240C}" type="pres">
      <dgm:prSet presAssocID="{3C8162DC-9A38-234A-BF50-29269EF60E37}" presName="base" presStyleLbl="dkBgShp" presStyleIdx="1" presStyleCnt="2"/>
      <dgm:spPr/>
    </dgm:pt>
  </dgm:ptLst>
  <dgm:cxnLst>
    <dgm:cxn modelId="{4D333204-B25D-EA4A-B29E-8A50D363F853}" type="presOf" srcId="{C56929A0-38DC-C741-8731-AD113AF3DD10}" destId="{83BB62CB-8350-7548-AF1C-8700E4AF25F5}" srcOrd="0" destOrd="1" presId="urn:microsoft.com/office/officeart/2005/8/layout/hList3"/>
    <dgm:cxn modelId="{55387907-C94F-9C45-A32C-5AE215E99F96}" type="presOf" srcId="{3C8162DC-9A38-234A-BF50-29269EF60E37}" destId="{D2C1D77E-6AC8-8E42-B99A-293D993351D8}" srcOrd="0" destOrd="0" presId="urn:microsoft.com/office/officeart/2005/8/layout/hList3"/>
    <dgm:cxn modelId="{0BCD6708-E2D4-9D44-8D04-593614F4BA62}" srcId="{ECBE5338-F799-904D-B2C8-F97AA7811BF5}" destId="{C56929A0-38DC-C741-8731-AD113AF3DD10}" srcOrd="0" destOrd="0" parTransId="{CEFC98D1-1059-FB49-AEB4-927C7972D131}" sibTransId="{63371AFB-75E8-8949-A739-2D77669A48DE}"/>
    <dgm:cxn modelId="{3434451E-3847-C342-948D-5170E6038810}" type="presOf" srcId="{293A1221-7895-9A46-8777-244D9A4FFCB5}" destId="{5BDAED95-C48D-644A-87B0-7F68122F3229}" srcOrd="0" destOrd="0" presId="urn:microsoft.com/office/officeart/2005/8/layout/hList3"/>
    <dgm:cxn modelId="{60156B1E-83EB-8F45-8D77-C070E0AEF9E2}" srcId="{3C8162DC-9A38-234A-BF50-29269EF60E37}" destId="{ECBE5338-F799-904D-B2C8-F97AA7811BF5}" srcOrd="3" destOrd="0" parTransId="{E5B20691-5E9C-AA43-A5E2-ED0FFC82B6F7}" sibTransId="{CAD717D8-1D22-F347-A298-725960198930}"/>
    <dgm:cxn modelId="{2ECFC01E-761A-734A-A0B1-27C40E6CF113}" srcId="{490135F2-5863-F54B-85A0-238664A3B643}" destId="{70BCDC5B-1DFE-D44E-B10C-19879EEB2220}" srcOrd="0" destOrd="0" parTransId="{995CF7EC-C73B-B54A-9F3A-94B5C720ED68}" sibTransId="{A59289C0-7DA3-D54A-BB56-CD02D399341A}"/>
    <dgm:cxn modelId="{BCCBF41E-F2B7-9A40-BDAA-C6A3E40DFB7F}" type="presOf" srcId="{19D906B0-C045-4441-BB75-E10C4668B4F2}" destId="{BCF55D28-D450-0B40-8AFF-C3F11E85BEFF}" srcOrd="0" destOrd="1" presId="urn:microsoft.com/office/officeart/2005/8/layout/hList3"/>
    <dgm:cxn modelId="{E99AE321-8152-9B43-B0C1-9DED6815B668}" type="presOf" srcId="{70BCDC5B-1DFE-D44E-B10C-19879EEB2220}" destId="{0B6B2944-485F-D94E-91E5-D49764415E8F}" srcOrd="0" destOrd="1" presId="urn:microsoft.com/office/officeart/2005/8/layout/hList3"/>
    <dgm:cxn modelId="{2CC17927-1A37-9B43-A607-4BA4F5CF900A}" srcId="{293A1221-7895-9A46-8777-244D9A4FFCB5}" destId="{3C8162DC-9A38-234A-BF50-29269EF60E37}" srcOrd="0" destOrd="0" parTransId="{15376F90-9FB9-6441-9554-858E91071F1F}" sibTransId="{57A63946-7EED-6443-8972-11A5E69850AC}"/>
    <dgm:cxn modelId="{F346C330-4186-CF46-A48F-B37F8D782A3C}" srcId="{3C8162DC-9A38-234A-BF50-29269EF60E37}" destId="{490135F2-5863-F54B-85A0-238664A3B643}" srcOrd="1" destOrd="0" parTransId="{319E5F9E-199F-D646-A5DD-76D10B86F2A5}" sibTransId="{129DA994-79FE-934D-A1C5-EDDC22B1AD0A}"/>
    <dgm:cxn modelId="{AF4DA540-982C-C242-A754-77E763105A94}" type="presOf" srcId="{490135F2-5863-F54B-85A0-238664A3B643}" destId="{0B6B2944-485F-D94E-91E5-D49764415E8F}" srcOrd="0" destOrd="0" presId="urn:microsoft.com/office/officeart/2005/8/layout/hList3"/>
    <dgm:cxn modelId="{D4C05942-5341-B843-9DE9-E1451246169F}" srcId="{3C8162DC-9A38-234A-BF50-29269EF60E37}" destId="{2494B512-93B2-CD4E-A97A-F5D3578693A5}" srcOrd="2" destOrd="0" parTransId="{F83CB3DE-5D3F-6046-AB1F-FE5F4773E567}" sibTransId="{B96E484E-7A8C-AF4B-AD2C-C80711D7E208}"/>
    <dgm:cxn modelId="{9200AE44-AA47-1943-9FF7-369FF37D3DCB}" type="presOf" srcId="{DA094B08-D6EC-3A40-9D64-2185244C2134}" destId="{198BB093-4285-EC44-88FF-71FB54257C73}" srcOrd="0" destOrd="1" presId="urn:microsoft.com/office/officeart/2005/8/layout/hList3"/>
    <dgm:cxn modelId="{45FE3C7E-946A-4E41-96FC-A255609384F5}" srcId="{293A1221-7895-9A46-8777-244D9A4FFCB5}" destId="{4DE75C25-8AB6-AC48-8CCE-CC14CE5AFDD6}" srcOrd="1" destOrd="0" parTransId="{903A8029-00E0-0F45-84C0-751562C032E2}" sibTransId="{1E4A610B-7136-FF4C-AA80-249B00558E9F}"/>
    <dgm:cxn modelId="{3EE8F793-C6F2-F944-BCF7-5BC9B26E609D}" type="presOf" srcId="{ECBE5338-F799-904D-B2C8-F97AA7811BF5}" destId="{83BB62CB-8350-7548-AF1C-8700E4AF25F5}" srcOrd="0" destOrd="0" presId="urn:microsoft.com/office/officeart/2005/8/layout/hList3"/>
    <dgm:cxn modelId="{5DC6B2A8-F686-5642-8173-64C8874E07C9}" srcId="{3C8162DC-9A38-234A-BF50-29269EF60E37}" destId="{9A425725-5BC3-9E48-8D4B-C57007FBE638}" srcOrd="0" destOrd="0" parTransId="{66A970E0-3EAB-754C-AA2E-B2846BF273CE}" sibTransId="{2F6C71E9-4AE4-B245-8F52-0C7990E20B80}"/>
    <dgm:cxn modelId="{6C86A8AA-F03A-614A-8B2B-006CA15AA635}" srcId="{9A425725-5BC3-9E48-8D4B-C57007FBE638}" destId="{DA094B08-D6EC-3A40-9D64-2185244C2134}" srcOrd="0" destOrd="0" parTransId="{18D841F5-114F-294C-BA24-406997EE8226}" sibTransId="{1750BC11-6B46-644A-AD2C-4A05463E92F7}"/>
    <dgm:cxn modelId="{229AC9E0-E552-CB4D-9807-D28F6510C7D9}" srcId="{2494B512-93B2-CD4E-A97A-F5D3578693A5}" destId="{19D906B0-C045-4441-BB75-E10C4668B4F2}" srcOrd="0" destOrd="0" parTransId="{7C29C5C0-9240-C245-89FF-1D864E2780E2}" sibTransId="{DB0C8628-3B90-D346-8162-77FF036E8D8B}"/>
    <dgm:cxn modelId="{12B400F4-AFD8-474B-8C4B-7A3DC822B164}" type="presOf" srcId="{2494B512-93B2-CD4E-A97A-F5D3578693A5}" destId="{BCF55D28-D450-0B40-8AFF-C3F11E85BEFF}" srcOrd="0" destOrd="0" presId="urn:microsoft.com/office/officeart/2005/8/layout/hList3"/>
    <dgm:cxn modelId="{0568D2FC-A046-7E40-8FF6-30C6C2E7994B}" type="presOf" srcId="{9A425725-5BC3-9E48-8D4B-C57007FBE638}" destId="{198BB093-4285-EC44-88FF-71FB54257C73}" srcOrd="0" destOrd="0" presId="urn:microsoft.com/office/officeart/2005/8/layout/hList3"/>
    <dgm:cxn modelId="{A622117E-22EE-594E-9B25-360ACE63EBB6}" type="presParOf" srcId="{5BDAED95-C48D-644A-87B0-7F68122F3229}" destId="{D2C1D77E-6AC8-8E42-B99A-293D993351D8}" srcOrd="0" destOrd="0" presId="urn:microsoft.com/office/officeart/2005/8/layout/hList3"/>
    <dgm:cxn modelId="{FBBF7710-5E4C-8243-8B75-2883F6361741}" type="presParOf" srcId="{5BDAED95-C48D-644A-87B0-7F68122F3229}" destId="{7478F3E0-8E09-F64C-B855-BD7879D406BD}" srcOrd="1" destOrd="0" presId="urn:microsoft.com/office/officeart/2005/8/layout/hList3"/>
    <dgm:cxn modelId="{6DD8A3BF-0B0A-6A42-951B-F4361AC10129}" type="presParOf" srcId="{7478F3E0-8E09-F64C-B855-BD7879D406BD}" destId="{198BB093-4285-EC44-88FF-71FB54257C73}" srcOrd="0" destOrd="0" presId="urn:microsoft.com/office/officeart/2005/8/layout/hList3"/>
    <dgm:cxn modelId="{2C40E6CB-FEF5-3C49-BC00-D6CC97DE6C32}" type="presParOf" srcId="{7478F3E0-8E09-F64C-B855-BD7879D406BD}" destId="{0B6B2944-485F-D94E-91E5-D49764415E8F}" srcOrd="1" destOrd="0" presId="urn:microsoft.com/office/officeart/2005/8/layout/hList3"/>
    <dgm:cxn modelId="{8314629A-7A70-ED40-8A3F-349D4EB66ED5}" type="presParOf" srcId="{7478F3E0-8E09-F64C-B855-BD7879D406BD}" destId="{BCF55D28-D450-0B40-8AFF-C3F11E85BEFF}" srcOrd="2" destOrd="0" presId="urn:microsoft.com/office/officeart/2005/8/layout/hList3"/>
    <dgm:cxn modelId="{638CF924-E6C7-9F47-AFBC-35489F90B55A}" type="presParOf" srcId="{7478F3E0-8E09-F64C-B855-BD7879D406BD}" destId="{83BB62CB-8350-7548-AF1C-8700E4AF25F5}" srcOrd="3" destOrd="0" presId="urn:microsoft.com/office/officeart/2005/8/layout/hList3"/>
    <dgm:cxn modelId="{0F3E7904-91A8-0546-A8B7-DC7C526B7AE6}" type="presParOf" srcId="{5BDAED95-C48D-644A-87B0-7F68122F3229}" destId="{216527E0-2AA5-794B-AC2B-3E3DC5EF240C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BDEC48-4630-2B49-B9DB-26452D057BBE}" type="doc">
      <dgm:prSet loTypeId="urn:microsoft.com/office/officeart/2005/8/layout/bProcess2" loCatId="process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E6A1F810-DF85-5B4B-BD7B-4FD12E02DB7C}">
      <dgm:prSet/>
      <dgm:spPr/>
      <dgm:t>
        <a:bodyPr/>
        <a:lstStyle/>
        <a:p>
          <a:pPr rtl="0"/>
          <a:r>
            <a:rPr lang="en-US" b="1"/>
            <a:t>Offline dictionary attack</a:t>
          </a:r>
          <a:endParaRPr lang="en-US" dirty="0"/>
        </a:p>
      </dgm:t>
    </dgm:pt>
    <dgm:pt modelId="{41535655-3875-6044-8A3D-A506954A6955}" type="parTrans" cxnId="{17AD5AA2-BEFE-BE4E-BCA8-7AD25A3376CC}">
      <dgm:prSet/>
      <dgm:spPr/>
      <dgm:t>
        <a:bodyPr/>
        <a:lstStyle/>
        <a:p>
          <a:endParaRPr lang="en-US"/>
        </a:p>
      </dgm:t>
    </dgm:pt>
    <dgm:pt modelId="{5E3355C9-EF3D-B847-BC94-114451E90556}" type="sibTrans" cxnId="{17AD5AA2-BEFE-BE4E-BCA8-7AD25A3376CC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US" dirty="0"/>
        </a:p>
      </dgm:t>
    </dgm:pt>
    <dgm:pt modelId="{BD7E56D0-A4DE-6344-A11C-80D701E6F9E4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en-US" b="1" dirty="0"/>
            <a:t>Specific account attack</a:t>
          </a:r>
          <a:endParaRPr lang="en-US" dirty="0"/>
        </a:p>
      </dgm:t>
    </dgm:pt>
    <dgm:pt modelId="{A04EF1DE-EA65-134E-B102-2474F5000009}" type="parTrans" cxnId="{2104E945-1EAC-B244-9877-DACBE6573924}">
      <dgm:prSet/>
      <dgm:spPr/>
      <dgm:t>
        <a:bodyPr/>
        <a:lstStyle/>
        <a:p>
          <a:endParaRPr lang="en-US"/>
        </a:p>
      </dgm:t>
    </dgm:pt>
    <dgm:pt modelId="{0A4A9ACB-3300-C247-8253-6FB53F064C93}" type="sibTrans" cxnId="{2104E945-1EAC-B244-9877-DACBE6573924}">
      <dgm:prSet/>
      <dgm:spPr/>
      <dgm:t>
        <a:bodyPr/>
        <a:lstStyle/>
        <a:p>
          <a:endParaRPr lang="en-US" dirty="0"/>
        </a:p>
      </dgm:t>
    </dgm:pt>
    <dgm:pt modelId="{F05D0D99-F1E3-3848-B5B9-956FA3BE7D3B}">
      <dgm:prSet/>
      <dgm:spPr/>
      <dgm:t>
        <a:bodyPr/>
        <a:lstStyle/>
        <a:p>
          <a:pPr rtl="0"/>
          <a:r>
            <a:rPr lang="en-US" b="1"/>
            <a:t>Popular password attack</a:t>
          </a:r>
          <a:endParaRPr lang="en-US" dirty="0"/>
        </a:p>
      </dgm:t>
    </dgm:pt>
    <dgm:pt modelId="{85D4E244-173F-574A-852F-5C039D1FD7FE}" type="parTrans" cxnId="{C22A3634-3627-2942-8AC1-2AF0BBBE3C01}">
      <dgm:prSet/>
      <dgm:spPr/>
      <dgm:t>
        <a:bodyPr/>
        <a:lstStyle/>
        <a:p>
          <a:endParaRPr lang="en-US"/>
        </a:p>
      </dgm:t>
    </dgm:pt>
    <dgm:pt modelId="{CAAC963F-D017-6646-A163-0A35A3721A24}" type="sibTrans" cxnId="{C22A3634-3627-2942-8AC1-2AF0BBBE3C01}">
      <dgm:prSet/>
      <dgm:spPr/>
      <dgm:t>
        <a:bodyPr/>
        <a:lstStyle/>
        <a:p>
          <a:endParaRPr lang="en-US" dirty="0"/>
        </a:p>
      </dgm:t>
    </dgm:pt>
    <dgm:pt modelId="{401BF838-80FC-3A45-9B9C-A6D3D7DEC71D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en-US" b="1"/>
            <a:t>Password guessing against single user</a:t>
          </a:r>
          <a:endParaRPr lang="en-US" dirty="0"/>
        </a:p>
      </dgm:t>
    </dgm:pt>
    <dgm:pt modelId="{E43F5AE5-4CED-C44C-A433-CA01E0F92099}" type="parTrans" cxnId="{D4794A5C-7240-C84B-B963-B9A9B4C718F7}">
      <dgm:prSet/>
      <dgm:spPr/>
      <dgm:t>
        <a:bodyPr/>
        <a:lstStyle/>
        <a:p>
          <a:endParaRPr lang="en-US"/>
        </a:p>
      </dgm:t>
    </dgm:pt>
    <dgm:pt modelId="{9255944B-5F6A-E64B-9F44-8AAA38F2530C}" type="sibTrans" cxnId="{D4794A5C-7240-C84B-B963-B9A9B4C718F7}">
      <dgm:prSet/>
      <dgm:spPr/>
      <dgm:t>
        <a:bodyPr/>
        <a:lstStyle/>
        <a:p>
          <a:endParaRPr lang="en-US" dirty="0"/>
        </a:p>
      </dgm:t>
    </dgm:pt>
    <dgm:pt modelId="{8BF1F7C0-804F-E445-80A4-389D6BFF81C4}">
      <dgm:prSet/>
      <dgm:spPr/>
      <dgm:t>
        <a:bodyPr/>
        <a:lstStyle/>
        <a:p>
          <a:pPr rtl="0"/>
          <a:r>
            <a:rPr lang="en-US" b="1"/>
            <a:t>Workstation hijacking</a:t>
          </a:r>
          <a:endParaRPr lang="en-US" dirty="0"/>
        </a:p>
      </dgm:t>
    </dgm:pt>
    <dgm:pt modelId="{F844A2A3-056F-684C-A44D-85FF27CCE1BF}" type="parTrans" cxnId="{D770CF27-61A6-6B4F-B2B5-9F06CAC1DCB8}">
      <dgm:prSet/>
      <dgm:spPr/>
      <dgm:t>
        <a:bodyPr/>
        <a:lstStyle/>
        <a:p>
          <a:endParaRPr lang="en-US"/>
        </a:p>
      </dgm:t>
    </dgm:pt>
    <dgm:pt modelId="{E8E84D03-64AF-DF4F-A5DE-1F0A9037BC9E}" type="sibTrans" cxnId="{D770CF27-61A6-6B4F-B2B5-9F06CAC1DCB8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en-US" dirty="0"/>
        </a:p>
      </dgm:t>
    </dgm:pt>
    <dgm:pt modelId="{2EB80EF4-241C-394F-9B8D-B4C5B42730A8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pPr rtl="0"/>
          <a:r>
            <a:rPr lang="en-US" b="1" dirty="0"/>
            <a:t>Exploiting user mistakes</a:t>
          </a:r>
          <a:endParaRPr lang="en-US" dirty="0"/>
        </a:p>
      </dgm:t>
    </dgm:pt>
    <dgm:pt modelId="{4D73BE8F-4744-2F40-A5F9-11DCBE3B9A3B}" type="parTrans" cxnId="{6F7393DB-DB71-9143-B68B-2F91437E1F9F}">
      <dgm:prSet/>
      <dgm:spPr/>
      <dgm:t>
        <a:bodyPr/>
        <a:lstStyle/>
        <a:p>
          <a:endParaRPr lang="en-US"/>
        </a:p>
      </dgm:t>
    </dgm:pt>
    <dgm:pt modelId="{2C3FC0F9-48B2-FC45-95B5-7794A17D204A}" type="sibTrans" cxnId="{6F7393DB-DB71-9143-B68B-2F91437E1F9F}">
      <dgm:prSet/>
      <dgm:spPr/>
      <dgm:t>
        <a:bodyPr/>
        <a:lstStyle/>
        <a:p>
          <a:endParaRPr lang="en-US" dirty="0"/>
        </a:p>
      </dgm:t>
    </dgm:pt>
    <dgm:pt modelId="{F17A8BEB-A0A8-604B-B40F-1EFA6F014C15}">
      <dgm:prSet/>
      <dgm:spPr/>
      <dgm:t>
        <a:bodyPr/>
        <a:lstStyle/>
        <a:p>
          <a:pPr rtl="0"/>
          <a:r>
            <a:rPr lang="en-US" b="1" dirty="0"/>
            <a:t>Exploiting multiple password use</a:t>
          </a:r>
          <a:endParaRPr lang="en-US" dirty="0"/>
        </a:p>
      </dgm:t>
    </dgm:pt>
    <dgm:pt modelId="{A58318B4-7693-E24D-8E7B-C84BB2ECEC12}" type="parTrans" cxnId="{4D800A77-3024-E146-895E-F0F44A8476BA}">
      <dgm:prSet/>
      <dgm:spPr/>
      <dgm:t>
        <a:bodyPr/>
        <a:lstStyle/>
        <a:p>
          <a:endParaRPr lang="en-US"/>
        </a:p>
      </dgm:t>
    </dgm:pt>
    <dgm:pt modelId="{D90B2B42-21D9-6F40-B7CE-F4045A98171D}" type="sibTrans" cxnId="{4D800A77-3024-E146-895E-F0F44A8476BA}">
      <dgm:prSet/>
      <dgm:spPr/>
      <dgm:t>
        <a:bodyPr/>
        <a:lstStyle/>
        <a:p>
          <a:endParaRPr lang="en-US" dirty="0"/>
        </a:p>
      </dgm:t>
    </dgm:pt>
    <dgm:pt modelId="{A592261D-4114-944D-BEF0-A68DC76C5C18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pPr rtl="0"/>
          <a:r>
            <a:rPr lang="en-US" b="1" dirty="0"/>
            <a:t>Electronic monitoring</a:t>
          </a:r>
          <a:endParaRPr lang="en-US" dirty="0"/>
        </a:p>
      </dgm:t>
    </dgm:pt>
    <dgm:pt modelId="{82D7E80A-E1A7-4540-BF1E-A1D346EB5C4E}" type="parTrans" cxnId="{3513AF6B-037A-6240-A2C3-2579FB8630BD}">
      <dgm:prSet/>
      <dgm:spPr/>
      <dgm:t>
        <a:bodyPr/>
        <a:lstStyle/>
        <a:p>
          <a:endParaRPr lang="en-US"/>
        </a:p>
      </dgm:t>
    </dgm:pt>
    <dgm:pt modelId="{3412D4F4-633D-7B48-A791-24ECE274ADE9}" type="sibTrans" cxnId="{3513AF6B-037A-6240-A2C3-2579FB8630BD}">
      <dgm:prSet/>
      <dgm:spPr/>
      <dgm:t>
        <a:bodyPr/>
        <a:lstStyle/>
        <a:p>
          <a:endParaRPr lang="en-US"/>
        </a:p>
      </dgm:t>
    </dgm:pt>
    <dgm:pt modelId="{7B897359-AD65-BE48-99CB-DC9A56C3E1B5}" type="pres">
      <dgm:prSet presAssocID="{5DBDEC48-4630-2B49-B9DB-26452D057BBE}" presName="diagram" presStyleCnt="0">
        <dgm:presLayoutVars>
          <dgm:dir/>
          <dgm:resizeHandles/>
        </dgm:presLayoutVars>
      </dgm:prSet>
      <dgm:spPr/>
    </dgm:pt>
    <dgm:pt modelId="{AB834737-CE83-3143-83D9-F0D9AAC36C9A}" type="pres">
      <dgm:prSet presAssocID="{E6A1F810-DF85-5B4B-BD7B-4FD12E02DB7C}" presName="firstNode" presStyleLbl="node1" presStyleIdx="0" presStyleCnt="8">
        <dgm:presLayoutVars>
          <dgm:bulletEnabled val="1"/>
        </dgm:presLayoutVars>
      </dgm:prSet>
      <dgm:spPr/>
    </dgm:pt>
    <dgm:pt modelId="{14D8DB91-30DD-1F4B-9602-EACE316B8E7F}" type="pres">
      <dgm:prSet presAssocID="{5E3355C9-EF3D-B847-BC94-114451E90556}" presName="sibTrans" presStyleLbl="sibTrans2D1" presStyleIdx="0" presStyleCnt="7"/>
      <dgm:spPr/>
    </dgm:pt>
    <dgm:pt modelId="{5ECBE732-43C1-D84B-9307-293CB0400E7D}" type="pres">
      <dgm:prSet presAssocID="{BD7E56D0-A4DE-6344-A11C-80D701E6F9E4}" presName="middleNode" presStyleCnt="0"/>
      <dgm:spPr/>
    </dgm:pt>
    <dgm:pt modelId="{BE2E9863-0ED2-A645-A0E5-D8AC4E4E9B87}" type="pres">
      <dgm:prSet presAssocID="{BD7E56D0-A4DE-6344-A11C-80D701E6F9E4}" presName="padding" presStyleLbl="node1" presStyleIdx="0" presStyleCnt="8"/>
      <dgm:spPr/>
    </dgm:pt>
    <dgm:pt modelId="{30FC4BE4-CEB1-EF4A-8AAB-E46C3930F92F}" type="pres">
      <dgm:prSet presAssocID="{BD7E56D0-A4DE-6344-A11C-80D701E6F9E4}" presName="shape" presStyleLbl="node1" presStyleIdx="1" presStyleCnt="8" custScaleX="124400" custScaleY="118588">
        <dgm:presLayoutVars>
          <dgm:bulletEnabled val="1"/>
        </dgm:presLayoutVars>
      </dgm:prSet>
      <dgm:spPr/>
    </dgm:pt>
    <dgm:pt modelId="{7110291D-E623-3843-9649-7144616D27E9}" type="pres">
      <dgm:prSet presAssocID="{0A4A9ACB-3300-C247-8253-6FB53F064C93}" presName="sibTrans" presStyleLbl="sibTrans2D1" presStyleIdx="1" presStyleCnt="7"/>
      <dgm:spPr/>
    </dgm:pt>
    <dgm:pt modelId="{E45CE302-30FC-BD48-93F5-121C27F78DA5}" type="pres">
      <dgm:prSet presAssocID="{F05D0D99-F1E3-3848-B5B9-956FA3BE7D3B}" presName="middleNode" presStyleCnt="0"/>
      <dgm:spPr/>
    </dgm:pt>
    <dgm:pt modelId="{30534063-CCBC-B446-955C-C7EC98818943}" type="pres">
      <dgm:prSet presAssocID="{F05D0D99-F1E3-3848-B5B9-956FA3BE7D3B}" presName="padding" presStyleLbl="node1" presStyleIdx="1" presStyleCnt="8"/>
      <dgm:spPr/>
    </dgm:pt>
    <dgm:pt modelId="{7707F337-7CE3-BD40-B64C-C0FF56A8DD0E}" type="pres">
      <dgm:prSet presAssocID="{F05D0D99-F1E3-3848-B5B9-956FA3BE7D3B}" presName="shape" presStyleLbl="node1" presStyleIdx="2" presStyleCnt="8" custScaleX="148462" custScaleY="133873">
        <dgm:presLayoutVars>
          <dgm:bulletEnabled val="1"/>
        </dgm:presLayoutVars>
      </dgm:prSet>
      <dgm:spPr/>
    </dgm:pt>
    <dgm:pt modelId="{A4B81387-6C75-D74E-9438-E6056232F542}" type="pres">
      <dgm:prSet presAssocID="{CAAC963F-D017-6646-A163-0A35A3721A24}" presName="sibTrans" presStyleLbl="sibTrans2D1" presStyleIdx="2" presStyleCnt="7"/>
      <dgm:spPr/>
    </dgm:pt>
    <dgm:pt modelId="{2D334F0D-7A22-A84E-B6FE-5E8F6C1B33E9}" type="pres">
      <dgm:prSet presAssocID="{401BF838-80FC-3A45-9B9C-A6D3D7DEC71D}" presName="middleNode" presStyleCnt="0"/>
      <dgm:spPr/>
    </dgm:pt>
    <dgm:pt modelId="{2E5D8773-BFC8-1A4E-A361-F0FD62AD404E}" type="pres">
      <dgm:prSet presAssocID="{401BF838-80FC-3A45-9B9C-A6D3D7DEC71D}" presName="padding" presStyleLbl="node1" presStyleIdx="2" presStyleCnt="8"/>
      <dgm:spPr/>
    </dgm:pt>
    <dgm:pt modelId="{35C26490-6BC3-224A-AE77-3E7D7AB42E4E}" type="pres">
      <dgm:prSet presAssocID="{401BF838-80FC-3A45-9B9C-A6D3D7DEC71D}" presName="shape" presStyleLbl="node1" presStyleIdx="3" presStyleCnt="8" custScaleX="133177" custScaleY="133873">
        <dgm:presLayoutVars>
          <dgm:bulletEnabled val="1"/>
        </dgm:presLayoutVars>
      </dgm:prSet>
      <dgm:spPr/>
    </dgm:pt>
    <dgm:pt modelId="{F3AF0029-63F6-A547-8E01-F670199B57B6}" type="pres">
      <dgm:prSet presAssocID="{9255944B-5F6A-E64B-9F44-8AAA38F2530C}" presName="sibTrans" presStyleLbl="sibTrans2D1" presStyleIdx="3" presStyleCnt="7"/>
      <dgm:spPr/>
    </dgm:pt>
    <dgm:pt modelId="{64C758A1-260F-6244-97A2-8DD38C9D13D8}" type="pres">
      <dgm:prSet presAssocID="{8BF1F7C0-804F-E445-80A4-389D6BFF81C4}" presName="middleNode" presStyleCnt="0"/>
      <dgm:spPr/>
    </dgm:pt>
    <dgm:pt modelId="{68E9BF67-BFEF-1D47-9422-AF67CC22CE25}" type="pres">
      <dgm:prSet presAssocID="{8BF1F7C0-804F-E445-80A4-389D6BFF81C4}" presName="padding" presStyleLbl="node1" presStyleIdx="3" presStyleCnt="8"/>
      <dgm:spPr/>
    </dgm:pt>
    <dgm:pt modelId="{684118A6-7A71-4240-829D-048F905ACA57}" type="pres">
      <dgm:prSet presAssocID="{8BF1F7C0-804F-E445-80A4-389D6BFF81C4}" presName="shape" presStyleLbl="node1" presStyleIdx="4" presStyleCnt="8" custScaleX="141954" custScaleY="133873">
        <dgm:presLayoutVars>
          <dgm:bulletEnabled val="1"/>
        </dgm:presLayoutVars>
      </dgm:prSet>
      <dgm:spPr/>
    </dgm:pt>
    <dgm:pt modelId="{6A84EEC0-8140-A148-BB53-49176517D957}" type="pres">
      <dgm:prSet presAssocID="{E8E84D03-64AF-DF4F-A5DE-1F0A9037BC9E}" presName="sibTrans" presStyleLbl="sibTrans2D1" presStyleIdx="4" presStyleCnt="7"/>
      <dgm:spPr/>
    </dgm:pt>
    <dgm:pt modelId="{67B6FC51-E2C9-AD43-8436-72D628B06678}" type="pres">
      <dgm:prSet presAssocID="{2EB80EF4-241C-394F-9B8D-B4C5B42730A8}" presName="middleNode" presStyleCnt="0"/>
      <dgm:spPr/>
    </dgm:pt>
    <dgm:pt modelId="{5A6AADAF-D2EA-2E40-87D0-7F9A1C22FD75}" type="pres">
      <dgm:prSet presAssocID="{2EB80EF4-241C-394F-9B8D-B4C5B42730A8}" presName="padding" presStyleLbl="node1" presStyleIdx="4" presStyleCnt="8"/>
      <dgm:spPr/>
    </dgm:pt>
    <dgm:pt modelId="{57E8DB7D-1FEC-E74E-8647-F64BF509981D}" type="pres">
      <dgm:prSet presAssocID="{2EB80EF4-241C-394F-9B8D-B4C5B42730A8}" presName="shape" presStyleLbl="node1" presStyleIdx="5" presStyleCnt="8" custScaleX="141954" custScaleY="133873">
        <dgm:presLayoutVars>
          <dgm:bulletEnabled val="1"/>
        </dgm:presLayoutVars>
      </dgm:prSet>
      <dgm:spPr/>
    </dgm:pt>
    <dgm:pt modelId="{60729F42-5F23-E34D-9492-3A41A175F76A}" type="pres">
      <dgm:prSet presAssocID="{2C3FC0F9-48B2-FC45-95B5-7794A17D204A}" presName="sibTrans" presStyleLbl="sibTrans2D1" presStyleIdx="5" presStyleCnt="7"/>
      <dgm:spPr/>
    </dgm:pt>
    <dgm:pt modelId="{389980FB-BDB6-6249-AE4B-D66FD9071F33}" type="pres">
      <dgm:prSet presAssocID="{F17A8BEB-A0A8-604B-B40F-1EFA6F014C15}" presName="middleNode" presStyleCnt="0"/>
      <dgm:spPr/>
    </dgm:pt>
    <dgm:pt modelId="{A8EC26C1-9212-0C42-8379-AE0B7F982170}" type="pres">
      <dgm:prSet presAssocID="{F17A8BEB-A0A8-604B-B40F-1EFA6F014C15}" presName="padding" presStyleLbl="node1" presStyleIdx="5" presStyleCnt="8"/>
      <dgm:spPr/>
    </dgm:pt>
    <dgm:pt modelId="{CC1CE769-5CE1-884A-BE4F-74BB2E158621}" type="pres">
      <dgm:prSet presAssocID="{F17A8BEB-A0A8-604B-B40F-1EFA6F014C15}" presName="shape" presStyleLbl="node1" presStyleIdx="6" presStyleCnt="8" custScaleX="124400" custScaleY="133873">
        <dgm:presLayoutVars>
          <dgm:bulletEnabled val="1"/>
        </dgm:presLayoutVars>
      </dgm:prSet>
      <dgm:spPr/>
    </dgm:pt>
    <dgm:pt modelId="{64F2EA67-D912-3245-9163-F5DDF92103F4}" type="pres">
      <dgm:prSet presAssocID="{D90B2B42-21D9-6F40-B7CE-F4045A98171D}" presName="sibTrans" presStyleLbl="sibTrans2D1" presStyleIdx="6" presStyleCnt="7"/>
      <dgm:spPr/>
    </dgm:pt>
    <dgm:pt modelId="{4D758A8E-96DE-D847-832C-B868C55D6BDB}" type="pres">
      <dgm:prSet presAssocID="{A592261D-4114-944D-BEF0-A68DC76C5C18}" presName="lastNode" presStyleLbl="node1" presStyleIdx="7" presStyleCnt="8">
        <dgm:presLayoutVars>
          <dgm:bulletEnabled val="1"/>
        </dgm:presLayoutVars>
      </dgm:prSet>
      <dgm:spPr/>
    </dgm:pt>
  </dgm:ptLst>
  <dgm:cxnLst>
    <dgm:cxn modelId="{93DD5909-24BF-3841-9318-B8E86A077BB3}" type="presOf" srcId="{F05D0D99-F1E3-3848-B5B9-956FA3BE7D3B}" destId="{7707F337-7CE3-BD40-B64C-C0FF56A8DD0E}" srcOrd="0" destOrd="0" presId="urn:microsoft.com/office/officeart/2005/8/layout/bProcess2"/>
    <dgm:cxn modelId="{7D89940F-2A5F-864F-BEA9-3750AF1FD0BB}" type="presOf" srcId="{F17A8BEB-A0A8-604B-B40F-1EFA6F014C15}" destId="{CC1CE769-5CE1-884A-BE4F-74BB2E158621}" srcOrd="0" destOrd="0" presId="urn:microsoft.com/office/officeart/2005/8/layout/bProcess2"/>
    <dgm:cxn modelId="{0FA14E19-190E-804C-A281-92081B1E8B9A}" type="presOf" srcId="{D90B2B42-21D9-6F40-B7CE-F4045A98171D}" destId="{64F2EA67-D912-3245-9163-F5DDF92103F4}" srcOrd="0" destOrd="0" presId="urn:microsoft.com/office/officeart/2005/8/layout/bProcess2"/>
    <dgm:cxn modelId="{A32F3927-58AE-F547-9CE6-6BC2946ECB08}" type="presOf" srcId="{5DBDEC48-4630-2B49-B9DB-26452D057BBE}" destId="{7B897359-AD65-BE48-99CB-DC9A56C3E1B5}" srcOrd="0" destOrd="0" presId="urn:microsoft.com/office/officeart/2005/8/layout/bProcess2"/>
    <dgm:cxn modelId="{D770CF27-61A6-6B4F-B2B5-9F06CAC1DCB8}" srcId="{5DBDEC48-4630-2B49-B9DB-26452D057BBE}" destId="{8BF1F7C0-804F-E445-80A4-389D6BFF81C4}" srcOrd="4" destOrd="0" parTransId="{F844A2A3-056F-684C-A44D-85FF27CCE1BF}" sibTransId="{E8E84D03-64AF-DF4F-A5DE-1F0A9037BC9E}"/>
    <dgm:cxn modelId="{C22A3634-3627-2942-8AC1-2AF0BBBE3C01}" srcId="{5DBDEC48-4630-2B49-B9DB-26452D057BBE}" destId="{F05D0D99-F1E3-3848-B5B9-956FA3BE7D3B}" srcOrd="2" destOrd="0" parTransId="{85D4E244-173F-574A-852F-5C039D1FD7FE}" sibTransId="{CAAC963F-D017-6646-A163-0A35A3721A24}"/>
    <dgm:cxn modelId="{D4794A5C-7240-C84B-B963-B9A9B4C718F7}" srcId="{5DBDEC48-4630-2B49-B9DB-26452D057BBE}" destId="{401BF838-80FC-3A45-9B9C-A6D3D7DEC71D}" srcOrd="3" destOrd="0" parTransId="{E43F5AE5-4CED-C44C-A433-CA01E0F92099}" sibTransId="{9255944B-5F6A-E64B-9F44-8AAA38F2530C}"/>
    <dgm:cxn modelId="{2104E945-1EAC-B244-9877-DACBE6573924}" srcId="{5DBDEC48-4630-2B49-B9DB-26452D057BBE}" destId="{BD7E56D0-A4DE-6344-A11C-80D701E6F9E4}" srcOrd="1" destOrd="0" parTransId="{A04EF1DE-EA65-134E-B102-2474F5000009}" sibTransId="{0A4A9ACB-3300-C247-8253-6FB53F064C93}"/>
    <dgm:cxn modelId="{B21B2446-0705-3843-A51B-AEEEDA48968D}" type="presOf" srcId="{5E3355C9-EF3D-B847-BC94-114451E90556}" destId="{14D8DB91-30DD-1F4B-9602-EACE316B8E7F}" srcOrd="0" destOrd="0" presId="urn:microsoft.com/office/officeart/2005/8/layout/bProcess2"/>
    <dgm:cxn modelId="{032ECB69-FC88-BC46-B869-54A8DC593CFB}" type="presOf" srcId="{A592261D-4114-944D-BEF0-A68DC76C5C18}" destId="{4D758A8E-96DE-D847-832C-B868C55D6BDB}" srcOrd="0" destOrd="0" presId="urn:microsoft.com/office/officeart/2005/8/layout/bProcess2"/>
    <dgm:cxn modelId="{3513AF6B-037A-6240-A2C3-2579FB8630BD}" srcId="{5DBDEC48-4630-2B49-B9DB-26452D057BBE}" destId="{A592261D-4114-944D-BEF0-A68DC76C5C18}" srcOrd="7" destOrd="0" parTransId="{82D7E80A-E1A7-4540-BF1E-A1D346EB5C4E}" sibTransId="{3412D4F4-633D-7B48-A791-24ECE274ADE9}"/>
    <dgm:cxn modelId="{4265CC6B-66E6-1C44-8C3D-B0FA34A9A490}" type="presOf" srcId="{2EB80EF4-241C-394F-9B8D-B4C5B42730A8}" destId="{57E8DB7D-1FEC-E74E-8647-F64BF509981D}" srcOrd="0" destOrd="0" presId="urn:microsoft.com/office/officeart/2005/8/layout/bProcess2"/>
    <dgm:cxn modelId="{4D800A77-3024-E146-895E-F0F44A8476BA}" srcId="{5DBDEC48-4630-2B49-B9DB-26452D057BBE}" destId="{F17A8BEB-A0A8-604B-B40F-1EFA6F014C15}" srcOrd="6" destOrd="0" parTransId="{A58318B4-7693-E24D-8E7B-C84BB2ECEC12}" sibTransId="{D90B2B42-21D9-6F40-B7CE-F4045A98171D}"/>
    <dgm:cxn modelId="{D269E258-3769-B849-B7DA-1CA12B852FC7}" type="presOf" srcId="{2C3FC0F9-48B2-FC45-95B5-7794A17D204A}" destId="{60729F42-5F23-E34D-9492-3A41A175F76A}" srcOrd="0" destOrd="0" presId="urn:microsoft.com/office/officeart/2005/8/layout/bProcess2"/>
    <dgm:cxn modelId="{0EDEC189-B975-A542-A1E4-376A5F5893C3}" type="presOf" srcId="{CAAC963F-D017-6646-A163-0A35A3721A24}" destId="{A4B81387-6C75-D74E-9438-E6056232F542}" srcOrd="0" destOrd="0" presId="urn:microsoft.com/office/officeart/2005/8/layout/bProcess2"/>
    <dgm:cxn modelId="{D32C5E93-E6A1-1F43-BFA7-4508C44E33F4}" type="presOf" srcId="{401BF838-80FC-3A45-9B9C-A6D3D7DEC71D}" destId="{35C26490-6BC3-224A-AE77-3E7D7AB42E4E}" srcOrd="0" destOrd="0" presId="urn:microsoft.com/office/officeart/2005/8/layout/bProcess2"/>
    <dgm:cxn modelId="{17AD5AA2-BEFE-BE4E-BCA8-7AD25A3376CC}" srcId="{5DBDEC48-4630-2B49-B9DB-26452D057BBE}" destId="{E6A1F810-DF85-5B4B-BD7B-4FD12E02DB7C}" srcOrd="0" destOrd="0" parTransId="{41535655-3875-6044-8A3D-A506954A6955}" sibTransId="{5E3355C9-EF3D-B847-BC94-114451E90556}"/>
    <dgm:cxn modelId="{F06C96A2-E902-9141-AC38-FBB148B64F0D}" type="presOf" srcId="{0A4A9ACB-3300-C247-8253-6FB53F064C93}" destId="{7110291D-E623-3843-9649-7144616D27E9}" srcOrd="0" destOrd="0" presId="urn:microsoft.com/office/officeart/2005/8/layout/bProcess2"/>
    <dgm:cxn modelId="{347948C5-F7FB-5F4E-81C8-810D1182701C}" type="presOf" srcId="{BD7E56D0-A4DE-6344-A11C-80D701E6F9E4}" destId="{30FC4BE4-CEB1-EF4A-8AAB-E46C3930F92F}" srcOrd="0" destOrd="0" presId="urn:microsoft.com/office/officeart/2005/8/layout/bProcess2"/>
    <dgm:cxn modelId="{BF2975CB-23DB-F341-B561-A01C1186DEBA}" type="presOf" srcId="{E6A1F810-DF85-5B4B-BD7B-4FD12E02DB7C}" destId="{AB834737-CE83-3143-83D9-F0D9AAC36C9A}" srcOrd="0" destOrd="0" presId="urn:microsoft.com/office/officeart/2005/8/layout/bProcess2"/>
    <dgm:cxn modelId="{480FFDD7-2EE6-B548-9115-D5E4AB2CBE01}" type="presOf" srcId="{8BF1F7C0-804F-E445-80A4-389D6BFF81C4}" destId="{684118A6-7A71-4240-829D-048F905ACA57}" srcOrd="0" destOrd="0" presId="urn:microsoft.com/office/officeart/2005/8/layout/bProcess2"/>
    <dgm:cxn modelId="{6F7393DB-DB71-9143-B68B-2F91437E1F9F}" srcId="{5DBDEC48-4630-2B49-B9DB-26452D057BBE}" destId="{2EB80EF4-241C-394F-9B8D-B4C5B42730A8}" srcOrd="5" destOrd="0" parTransId="{4D73BE8F-4744-2F40-A5F9-11DCBE3B9A3B}" sibTransId="{2C3FC0F9-48B2-FC45-95B5-7794A17D204A}"/>
    <dgm:cxn modelId="{1BD95FF6-0DC1-B045-9832-F7BFCEF8FEB5}" type="presOf" srcId="{9255944B-5F6A-E64B-9F44-8AAA38F2530C}" destId="{F3AF0029-63F6-A547-8E01-F670199B57B6}" srcOrd="0" destOrd="0" presId="urn:microsoft.com/office/officeart/2005/8/layout/bProcess2"/>
    <dgm:cxn modelId="{BD909FF7-5322-5540-BD37-0195C2DAAA59}" type="presOf" srcId="{E8E84D03-64AF-DF4F-A5DE-1F0A9037BC9E}" destId="{6A84EEC0-8140-A148-BB53-49176517D957}" srcOrd="0" destOrd="0" presId="urn:microsoft.com/office/officeart/2005/8/layout/bProcess2"/>
    <dgm:cxn modelId="{CB54A12D-24FE-564F-9B4C-5F7A3681C063}" type="presParOf" srcId="{7B897359-AD65-BE48-99CB-DC9A56C3E1B5}" destId="{AB834737-CE83-3143-83D9-F0D9AAC36C9A}" srcOrd="0" destOrd="0" presId="urn:microsoft.com/office/officeart/2005/8/layout/bProcess2"/>
    <dgm:cxn modelId="{6EB84F3D-6415-194D-9CD1-5261BE8332D0}" type="presParOf" srcId="{7B897359-AD65-BE48-99CB-DC9A56C3E1B5}" destId="{14D8DB91-30DD-1F4B-9602-EACE316B8E7F}" srcOrd="1" destOrd="0" presId="urn:microsoft.com/office/officeart/2005/8/layout/bProcess2"/>
    <dgm:cxn modelId="{3DED3ED6-8083-1B47-BFAA-C19CEE80B4A2}" type="presParOf" srcId="{7B897359-AD65-BE48-99CB-DC9A56C3E1B5}" destId="{5ECBE732-43C1-D84B-9307-293CB0400E7D}" srcOrd="2" destOrd="0" presId="urn:microsoft.com/office/officeart/2005/8/layout/bProcess2"/>
    <dgm:cxn modelId="{D7A06E7F-B320-1B45-B89F-07131433D8B3}" type="presParOf" srcId="{5ECBE732-43C1-D84B-9307-293CB0400E7D}" destId="{BE2E9863-0ED2-A645-A0E5-D8AC4E4E9B87}" srcOrd="0" destOrd="0" presId="urn:microsoft.com/office/officeart/2005/8/layout/bProcess2"/>
    <dgm:cxn modelId="{BC3B86A3-F478-3645-B934-D4CE37AEEDCF}" type="presParOf" srcId="{5ECBE732-43C1-D84B-9307-293CB0400E7D}" destId="{30FC4BE4-CEB1-EF4A-8AAB-E46C3930F92F}" srcOrd="1" destOrd="0" presId="urn:microsoft.com/office/officeart/2005/8/layout/bProcess2"/>
    <dgm:cxn modelId="{4C926686-F676-FF49-BB1A-9CD4AFF13AB6}" type="presParOf" srcId="{7B897359-AD65-BE48-99CB-DC9A56C3E1B5}" destId="{7110291D-E623-3843-9649-7144616D27E9}" srcOrd="3" destOrd="0" presId="urn:microsoft.com/office/officeart/2005/8/layout/bProcess2"/>
    <dgm:cxn modelId="{86B71056-116D-BF43-9C7C-09AE71C33EA7}" type="presParOf" srcId="{7B897359-AD65-BE48-99CB-DC9A56C3E1B5}" destId="{E45CE302-30FC-BD48-93F5-121C27F78DA5}" srcOrd="4" destOrd="0" presId="urn:microsoft.com/office/officeart/2005/8/layout/bProcess2"/>
    <dgm:cxn modelId="{C7D505D3-D768-034E-B352-40ED5D6CC676}" type="presParOf" srcId="{E45CE302-30FC-BD48-93F5-121C27F78DA5}" destId="{30534063-CCBC-B446-955C-C7EC98818943}" srcOrd="0" destOrd="0" presId="urn:microsoft.com/office/officeart/2005/8/layout/bProcess2"/>
    <dgm:cxn modelId="{F55D6DA9-9231-4D40-A3F2-3AFE7360939B}" type="presParOf" srcId="{E45CE302-30FC-BD48-93F5-121C27F78DA5}" destId="{7707F337-7CE3-BD40-B64C-C0FF56A8DD0E}" srcOrd="1" destOrd="0" presId="urn:microsoft.com/office/officeart/2005/8/layout/bProcess2"/>
    <dgm:cxn modelId="{B8FE2F54-BA29-3B4B-A95A-B04E58E75536}" type="presParOf" srcId="{7B897359-AD65-BE48-99CB-DC9A56C3E1B5}" destId="{A4B81387-6C75-D74E-9438-E6056232F542}" srcOrd="5" destOrd="0" presId="urn:microsoft.com/office/officeart/2005/8/layout/bProcess2"/>
    <dgm:cxn modelId="{BDF585AE-F9DE-3742-A307-027A22962CD8}" type="presParOf" srcId="{7B897359-AD65-BE48-99CB-DC9A56C3E1B5}" destId="{2D334F0D-7A22-A84E-B6FE-5E8F6C1B33E9}" srcOrd="6" destOrd="0" presId="urn:microsoft.com/office/officeart/2005/8/layout/bProcess2"/>
    <dgm:cxn modelId="{56264686-6AFF-5C42-A200-F52076EFAAC3}" type="presParOf" srcId="{2D334F0D-7A22-A84E-B6FE-5E8F6C1B33E9}" destId="{2E5D8773-BFC8-1A4E-A361-F0FD62AD404E}" srcOrd="0" destOrd="0" presId="urn:microsoft.com/office/officeart/2005/8/layout/bProcess2"/>
    <dgm:cxn modelId="{47BEF934-9D65-3142-BECD-74FD69A2BE9C}" type="presParOf" srcId="{2D334F0D-7A22-A84E-B6FE-5E8F6C1B33E9}" destId="{35C26490-6BC3-224A-AE77-3E7D7AB42E4E}" srcOrd="1" destOrd="0" presId="urn:microsoft.com/office/officeart/2005/8/layout/bProcess2"/>
    <dgm:cxn modelId="{8BE5EC84-1828-E44B-9FD1-4F0DED8228AE}" type="presParOf" srcId="{7B897359-AD65-BE48-99CB-DC9A56C3E1B5}" destId="{F3AF0029-63F6-A547-8E01-F670199B57B6}" srcOrd="7" destOrd="0" presId="urn:microsoft.com/office/officeart/2005/8/layout/bProcess2"/>
    <dgm:cxn modelId="{0E977044-6855-4B40-811E-E5862EF5E0CF}" type="presParOf" srcId="{7B897359-AD65-BE48-99CB-DC9A56C3E1B5}" destId="{64C758A1-260F-6244-97A2-8DD38C9D13D8}" srcOrd="8" destOrd="0" presId="urn:microsoft.com/office/officeart/2005/8/layout/bProcess2"/>
    <dgm:cxn modelId="{129D3E6E-99BE-A74E-B7DC-21C48EF63AB7}" type="presParOf" srcId="{64C758A1-260F-6244-97A2-8DD38C9D13D8}" destId="{68E9BF67-BFEF-1D47-9422-AF67CC22CE25}" srcOrd="0" destOrd="0" presId="urn:microsoft.com/office/officeart/2005/8/layout/bProcess2"/>
    <dgm:cxn modelId="{81CDB207-D1C1-E641-A953-055E69FBC313}" type="presParOf" srcId="{64C758A1-260F-6244-97A2-8DD38C9D13D8}" destId="{684118A6-7A71-4240-829D-048F905ACA57}" srcOrd="1" destOrd="0" presId="urn:microsoft.com/office/officeart/2005/8/layout/bProcess2"/>
    <dgm:cxn modelId="{DB10EBFD-CBE7-C74F-B999-DA9EB273F8EA}" type="presParOf" srcId="{7B897359-AD65-BE48-99CB-DC9A56C3E1B5}" destId="{6A84EEC0-8140-A148-BB53-49176517D957}" srcOrd="9" destOrd="0" presId="urn:microsoft.com/office/officeart/2005/8/layout/bProcess2"/>
    <dgm:cxn modelId="{86B881F1-182D-CF4F-8D48-E3723F0E842C}" type="presParOf" srcId="{7B897359-AD65-BE48-99CB-DC9A56C3E1B5}" destId="{67B6FC51-E2C9-AD43-8436-72D628B06678}" srcOrd="10" destOrd="0" presId="urn:microsoft.com/office/officeart/2005/8/layout/bProcess2"/>
    <dgm:cxn modelId="{9C770D3B-EEE1-C642-A7CB-26F9F98D8A35}" type="presParOf" srcId="{67B6FC51-E2C9-AD43-8436-72D628B06678}" destId="{5A6AADAF-D2EA-2E40-87D0-7F9A1C22FD75}" srcOrd="0" destOrd="0" presId="urn:microsoft.com/office/officeart/2005/8/layout/bProcess2"/>
    <dgm:cxn modelId="{79912FDD-D05A-F84F-923C-71D80027BBD5}" type="presParOf" srcId="{67B6FC51-E2C9-AD43-8436-72D628B06678}" destId="{57E8DB7D-1FEC-E74E-8647-F64BF509981D}" srcOrd="1" destOrd="0" presId="urn:microsoft.com/office/officeart/2005/8/layout/bProcess2"/>
    <dgm:cxn modelId="{E4CDE2EE-E6B6-E04B-9CAC-CF61951D19A0}" type="presParOf" srcId="{7B897359-AD65-BE48-99CB-DC9A56C3E1B5}" destId="{60729F42-5F23-E34D-9492-3A41A175F76A}" srcOrd="11" destOrd="0" presId="urn:microsoft.com/office/officeart/2005/8/layout/bProcess2"/>
    <dgm:cxn modelId="{61C56D93-A93E-3245-B21E-667BFC199E27}" type="presParOf" srcId="{7B897359-AD65-BE48-99CB-DC9A56C3E1B5}" destId="{389980FB-BDB6-6249-AE4B-D66FD9071F33}" srcOrd="12" destOrd="0" presId="urn:microsoft.com/office/officeart/2005/8/layout/bProcess2"/>
    <dgm:cxn modelId="{790E66A6-02D0-A14E-B0CA-C2310DF4534E}" type="presParOf" srcId="{389980FB-BDB6-6249-AE4B-D66FD9071F33}" destId="{A8EC26C1-9212-0C42-8379-AE0B7F982170}" srcOrd="0" destOrd="0" presId="urn:microsoft.com/office/officeart/2005/8/layout/bProcess2"/>
    <dgm:cxn modelId="{E42F0A88-66FC-A94B-B58E-C4529371B3FD}" type="presParOf" srcId="{389980FB-BDB6-6249-AE4B-D66FD9071F33}" destId="{CC1CE769-5CE1-884A-BE4F-74BB2E158621}" srcOrd="1" destOrd="0" presId="urn:microsoft.com/office/officeart/2005/8/layout/bProcess2"/>
    <dgm:cxn modelId="{BDE2C33A-399A-0E43-83E9-CD198318A29D}" type="presParOf" srcId="{7B897359-AD65-BE48-99CB-DC9A56C3E1B5}" destId="{64F2EA67-D912-3245-9163-F5DDF92103F4}" srcOrd="13" destOrd="0" presId="urn:microsoft.com/office/officeart/2005/8/layout/bProcess2"/>
    <dgm:cxn modelId="{1637FAED-7B91-B34F-BAB7-460EBC9E1537}" type="presParOf" srcId="{7B897359-AD65-BE48-99CB-DC9A56C3E1B5}" destId="{4D758A8E-96DE-D847-832C-B868C55D6BDB}" srcOrd="14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F7C4421-7743-494C-903B-70BFAA8292D1}" type="doc">
      <dgm:prSet loTypeId="urn:microsoft.com/office/officeart/2005/8/layout/process4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4E72030-0C60-0443-8B17-CF9D2CC015EB}">
      <dgm:prSet custT="1"/>
      <dgm:spPr/>
      <dgm:t>
        <a:bodyPr/>
        <a:lstStyle/>
        <a:p>
          <a:pPr rtl="0"/>
          <a:r>
            <a:rPr lang="en-US" sz="2400" b="1" dirty="0">
              <a:ln>
                <a:noFill/>
              </a:ln>
              <a:solidFill>
                <a:schemeClr val="tx1"/>
              </a:solidFill>
              <a:effectLst/>
            </a:rPr>
            <a:t>User education</a:t>
          </a:r>
        </a:p>
      </dgm:t>
    </dgm:pt>
    <dgm:pt modelId="{42B7A277-2923-534E-8393-8F87431D9BDF}" type="parTrans" cxnId="{E5CDCB7C-6204-7B4E-9C57-C610A4248CC2}">
      <dgm:prSet/>
      <dgm:spPr/>
      <dgm:t>
        <a:bodyPr/>
        <a:lstStyle/>
        <a:p>
          <a:endParaRPr lang="en-US"/>
        </a:p>
      </dgm:t>
    </dgm:pt>
    <dgm:pt modelId="{25D5FD08-8AB5-F94B-8AA0-7AF95B6F071A}" type="sibTrans" cxnId="{E5CDCB7C-6204-7B4E-9C57-C610A4248CC2}">
      <dgm:prSet/>
      <dgm:spPr/>
      <dgm:t>
        <a:bodyPr/>
        <a:lstStyle/>
        <a:p>
          <a:endParaRPr lang="en-US"/>
        </a:p>
      </dgm:t>
    </dgm:pt>
    <dgm:pt modelId="{CB1DDC3C-5413-C445-9A13-4275C2B0FD8C}">
      <dgm:prSet/>
      <dgm:spPr/>
      <dgm:t>
        <a:bodyPr/>
        <a:lstStyle/>
        <a:p>
          <a:pPr rtl="0"/>
          <a:r>
            <a:rPr lang="en-US" b="1" dirty="0"/>
            <a:t>Users can be told the importance of using hard to guess passwords and can be provided with guidelines for selecting strong passwords</a:t>
          </a:r>
          <a:endParaRPr lang="en-US" dirty="0"/>
        </a:p>
      </dgm:t>
    </dgm:pt>
    <dgm:pt modelId="{CAF9889E-2C5C-E04A-A7A0-30D4611D8C41}" type="parTrans" cxnId="{3E28FFA1-FEFC-794E-9A91-5DC4813D97A9}">
      <dgm:prSet/>
      <dgm:spPr/>
      <dgm:t>
        <a:bodyPr/>
        <a:lstStyle/>
        <a:p>
          <a:endParaRPr lang="en-US"/>
        </a:p>
      </dgm:t>
    </dgm:pt>
    <dgm:pt modelId="{5EBD917B-C51F-AE42-BB9C-1839C2AA9B4E}" type="sibTrans" cxnId="{3E28FFA1-FEFC-794E-9A91-5DC4813D97A9}">
      <dgm:prSet/>
      <dgm:spPr/>
      <dgm:t>
        <a:bodyPr/>
        <a:lstStyle/>
        <a:p>
          <a:endParaRPr lang="en-US"/>
        </a:p>
      </dgm:t>
    </dgm:pt>
    <dgm:pt modelId="{588E17AB-9003-C946-94A7-CC6266FC6FC6}">
      <dgm:prSet custT="1"/>
      <dgm:spPr/>
      <dgm:t>
        <a:bodyPr/>
        <a:lstStyle/>
        <a:p>
          <a:pPr rtl="0"/>
          <a:r>
            <a:rPr lang="en-US" sz="2400" b="1" dirty="0">
              <a:ln>
                <a:noFill/>
              </a:ln>
              <a:solidFill>
                <a:schemeClr val="tx1"/>
              </a:solidFill>
              <a:effectLst/>
            </a:rPr>
            <a:t>Computer generated passwords</a:t>
          </a:r>
        </a:p>
      </dgm:t>
    </dgm:pt>
    <dgm:pt modelId="{9FD87379-B3C2-034B-878C-A2A4F8E2BC49}" type="parTrans" cxnId="{693D7D58-0DB7-514A-AD53-3635A6DA9C88}">
      <dgm:prSet/>
      <dgm:spPr/>
      <dgm:t>
        <a:bodyPr/>
        <a:lstStyle/>
        <a:p>
          <a:endParaRPr lang="en-US"/>
        </a:p>
      </dgm:t>
    </dgm:pt>
    <dgm:pt modelId="{2ADF9D27-DEDD-114A-86CA-AFCC808F6E58}" type="sibTrans" cxnId="{693D7D58-0DB7-514A-AD53-3635A6DA9C88}">
      <dgm:prSet/>
      <dgm:spPr/>
      <dgm:t>
        <a:bodyPr/>
        <a:lstStyle/>
        <a:p>
          <a:endParaRPr lang="en-US"/>
        </a:p>
      </dgm:t>
    </dgm:pt>
    <dgm:pt modelId="{210D3FDB-069E-B643-9746-57321C8501D5}">
      <dgm:prSet/>
      <dgm:spPr/>
      <dgm:t>
        <a:bodyPr/>
        <a:lstStyle/>
        <a:p>
          <a:pPr rtl="0"/>
          <a:r>
            <a:rPr lang="en-US" b="1" dirty="0"/>
            <a:t>Users have trouble remembering them</a:t>
          </a:r>
          <a:endParaRPr lang="en-US" dirty="0"/>
        </a:p>
      </dgm:t>
    </dgm:pt>
    <dgm:pt modelId="{EB55D521-EE85-C143-AEDB-015FB9EA03CD}" type="parTrans" cxnId="{34CD2087-8251-1645-B8D0-3FC13896B3B3}">
      <dgm:prSet/>
      <dgm:spPr/>
      <dgm:t>
        <a:bodyPr/>
        <a:lstStyle/>
        <a:p>
          <a:endParaRPr lang="en-US"/>
        </a:p>
      </dgm:t>
    </dgm:pt>
    <dgm:pt modelId="{40AD993A-5B59-FC48-B6B7-4241942AE0FE}" type="sibTrans" cxnId="{34CD2087-8251-1645-B8D0-3FC13896B3B3}">
      <dgm:prSet/>
      <dgm:spPr/>
      <dgm:t>
        <a:bodyPr/>
        <a:lstStyle/>
        <a:p>
          <a:endParaRPr lang="en-US"/>
        </a:p>
      </dgm:t>
    </dgm:pt>
    <dgm:pt modelId="{5A04B812-6B9E-824D-80C7-AF137353AC52}">
      <dgm:prSet custT="1"/>
      <dgm:spPr/>
      <dgm:t>
        <a:bodyPr/>
        <a:lstStyle/>
        <a:p>
          <a:pPr rtl="0"/>
          <a:r>
            <a:rPr lang="en-US" sz="2400" b="1" dirty="0">
              <a:ln>
                <a:noFill/>
              </a:ln>
              <a:solidFill>
                <a:schemeClr val="tx1"/>
              </a:solidFill>
              <a:effectLst/>
            </a:rPr>
            <a:t>Reactive password checking</a:t>
          </a:r>
        </a:p>
      </dgm:t>
    </dgm:pt>
    <dgm:pt modelId="{06F5C964-74CB-8148-8526-30F4A5429BFA}" type="parTrans" cxnId="{09E844B8-B7E2-AE4C-8F90-CA2930797013}">
      <dgm:prSet/>
      <dgm:spPr/>
      <dgm:t>
        <a:bodyPr/>
        <a:lstStyle/>
        <a:p>
          <a:endParaRPr lang="en-US"/>
        </a:p>
      </dgm:t>
    </dgm:pt>
    <dgm:pt modelId="{FC4DA392-EF24-7D40-8DE0-5BE113125EB5}" type="sibTrans" cxnId="{09E844B8-B7E2-AE4C-8F90-CA2930797013}">
      <dgm:prSet/>
      <dgm:spPr/>
      <dgm:t>
        <a:bodyPr/>
        <a:lstStyle/>
        <a:p>
          <a:endParaRPr lang="en-US"/>
        </a:p>
      </dgm:t>
    </dgm:pt>
    <dgm:pt modelId="{12E46908-F5FD-BD42-9196-081A53E4C6C8}">
      <dgm:prSet/>
      <dgm:spPr/>
      <dgm:t>
        <a:bodyPr/>
        <a:lstStyle/>
        <a:p>
          <a:pPr rtl="0"/>
          <a:r>
            <a:rPr lang="en-US" b="1" dirty="0"/>
            <a:t>System periodically runs its own password cracker to find guessable passwords</a:t>
          </a:r>
          <a:endParaRPr lang="en-US" dirty="0"/>
        </a:p>
      </dgm:t>
    </dgm:pt>
    <dgm:pt modelId="{AA85B2E7-69C6-EF4F-8B80-3CBA14904189}" type="parTrans" cxnId="{A4DE716D-D998-684A-A767-33158264FE47}">
      <dgm:prSet/>
      <dgm:spPr/>
      <dgm:t>
        <a:bodyPr/>
        <a:lstStyle/>
        <a:p>
          <a:endParaRPr lang="en-US"/>
        </a:p>
      </dgm:t>
    </dgm:pt>
    <dgm:pt modelId="{7F097837-8F55-D64C-A2F8-C572AF9ED2B9}" type="sibTrans" cxnId="{A4DE716D-D998-684A-A767-33158264FE47}">
      <dgm:prSet/>
      <dgm:spPr/>
      <dgm:t>
        <a:bodyPr/>
        <a:lstStyle/>
        <a:p>
          <a:endParaRPr lang="en-US"/>
        </a:p>
      </dgm:t>
    </dgm:pt>
    <dgm:pt modelId="{975A0467-F42B-A241-9513-0B6CD540ADC0}">
      <dgm:prSet custT="1"/>
      <dgm:spPr/>
      <dgm:t>
        <a:bodyPr/>
        <a:lstStyle/>
        <a:p>
          <a:pPr rtl="0"/>
          <a:r>
            <a:rPr lang="en-US" sz="2400" b="1" dirty="0">
              <a:ln>
                <a:noFill/>
              </a:ln>
              <a:solidFill>
                <a:schemeClr val="tx1"/>
              </a:solidFill>
              <a:effectLst/>
            </a:rPr>
            <a:t>Complex password policy</a:t>
          </a:r>
        </a:p>
      </dgm:t>
    </dgm:pt>
    <dgm:pt modelId="{2D2A6A79-BD38-4F4F-BE8F-C2CADAB04647}" type="parTrans" cxnId="{AFDE664B-C235-6E49-B71D-9047089F19CE}">
      <dgm:prSet/>
      <dgm:spPr/>
      <dgm:t>
        <a:bodyPr/>
        <a:lstStyle/>
        <a:p>
          <a:endParaRPr lang="en-US"/>
        </a:p>
      </dgm:t>
    </dgm:pt>
    <dgm:pt modelId="{047F20C8-C766-B74C-BDCA-58F0DFB857C5}" type="sibTrans" cxnId="{AFDE664B-C235-6E49-B71D-9047089F19CE}">
      <dgm:prSet/>
      <dgm:spPr/>
      <dgm:t>
        <a:bodyPr/>
        <a:lstStyle/>
        <a:p>
          <a:endParaRPr lang="en-US"/>
        </a:p>
      </dgm:t>
    </dgm:pt>
    <dgm:pt modelId="{C48775E6-0E6F-1648-AD4E-674F69B5BD63}">
      <dgm:prSet/>
      <dgm:spPr/>
      <dgm:t>
        <a:bodyPr/>
        <a:lstStyle/>
        <a:p>
          <a:pPr rtl="0"/>
          <a:r>
            <a:rPr lang="en-US" b="1" dirty="0"/>
            <a:t>User is allowed to select their own password, however the system checks to see if the password is allowable, and if  not, rejects it</a:t>
          </a:r>
          <a:endParaRPr lang="en-US" dirty="0"/>
        </a:p>
      </dgm:t>
    </dgm:pt>
    <dgm:pt modelId="{F72FED51-8CF4-0241-86AB-D741B43F07F2}" type="parTrans" cxnId="{CE19C793-E957-E84D-8C9B-C617EC6B08DA}">
      <dgm:prSet/>
      <dgm:spPr/>
      <dgm:t>
        <a:bodyPr/>
        <a:lstStyle/>
        <a:p>
          <a:endParaRPr lang="en-US"/>
        </a:p>
      </dgm:t>
    </dgm:pt>
    <dgm:pt modelId="{0B3058A4-63B2-D04C-A11A-CE9292D1741C}" type="sibTrans" cxnId="{CE19C793-E957-E84D-8C9B-C617EC6B08DA}">
      <dgm:prSet/>
      <dgm:spPr/>
      <dgm:t>
        <a:bodyPr/>
        <a:lstStyle/>
        <a:p>
          <a:endParaRPr lang="en-US"/>
        </a:p>
      </dgm:t>
    </dgm:pt>
    <dgm:pt modelId="{3798FBE5-6439-1B43-B4D4-664FC7AD44C3}">
      <dgm:prSet/>
      <dgm:spPr/>
      <dgm:t>
        <a:bodyPr/>
        <a:lstStyle/>
        <a:p>
          <a:pPr rtl="0"/>
          <a:r>
            <a:rPr lang="en-US" b="1" dirty="0"/>
            <a:t>Goal is to  eliminate guessable passwords while allowing the user to select a password that is memorable</a:t>
          </a:r>
          <a:endParaRPr lang="en-US" dirty="0"/>
        </a:p>
      </dgm:t>
    </dgm:pt>
    <dgm:pt modelId="{0E5B9139-624A-4442-B465-8C8C6223DF54}" type="parTrans" cxnId="{B82929EF-CB43-6642-B522-20B1A310F042}">
      <dgm:prSet/>
      <dgm:spPr/>
      <dgm:t>
        <a:bodyPr/>
        <a:lstStyle/>
        <a:p>
          <a:endParaRPr lang="en-US"/>
        </a:p>
      </dgm:t>
    </dgm:pt>
    <dgm:pt modelId="{588D9ED7-07E0-AB4D-BEFE-8EB52082B51A}" type="sibTrans" cxnId="{B82929EF-CB43-6642-B522-20B1A310F042}">
      <dgm:prSet/>
      <dgm:spPr/>
      <dgm:t>
        <a:bodyPr/>
        <a:lstStyle/>
        <a:p>
          <a:endParaRPr lang="en-US"/>
        </a:p>
      </dgm:t>
    </dgm:pt>
    <dgm:pt modelId="{2374836F-E08C-E849-B671-28C02E307471}" type="pres">
      <dgm:prSet presAssocID="{2F7C4421-7743-494C-903B-70BFAA8292D1}" presName="Name0" presStyleCnt="0">
        <dgm:presLayoutVars>
          <dgm:dir/>
          <dgm:animLvl val="lvl"/>
          <dgm:resizeHandles val="exact"/>
        </dgm:presLayoutVars>
      </dgm:prSet>
      <dgm:spPr/>
    </dgm:pt>
    <dgm:pt modelId="{1E29E8C5-7807-9446-BB28-5614C6BE4638}" type="pres">
      <dgm:prSet presAssocID="{975A0467-F42B-A241-9513-0B6CD540ADC0}" presName="boxAndChildren" presStyleCnt="0"/>
      <dgm:spPr/>
    </dgm:pt>
    <dgm:pt modelId="{DE56FC7C-E6A5-CA48-87EB-19A8AAF4F22C}" type="pres">
      <dgm:prSet presAssocID="{975A0467-F42B-A241-9513-0B6CD540ADC0}" presName="parentTextBox" presStyleLbl="node1" presStyleIdx="0" presStyleCnt="4"/>
      <dgm:spPr/>
    </dgm:pt>
    <dgm:pt modelId="{F858A043-AEB7-DF49-B0C7-99C98D85774A}" type="pres">
      <dgm:prSet presAssocID="{975A0467-F42B-A241-9513-0B6CD540ADC0}" presName="entireBox" presStyleLbl="node1" presStyleIdx="0" presStyleCnt="4" custLinFactNeighborX="-31858" custLinFactNeighborY="189"/>
      <dgm:spPr/>
    </dgm:pt>
    <dgm:pt modelId="{85FAE131-6ECD-D741-A33B-A722526F6B59}" type="pres">
      <dgm:prSet presAssocID="{975A0467-F42B-A241-9513-0B6CD540ADC0}" presName="descendantBox" presStyleCnt="0"/>
      <dgm:spPr/>
    </dgm:pt>
    <dgm:pt modelId="{3C44AD89-49B6-D943-ACA0-428E0665597D}" type="pres">
      <dgm:prSet presAssocID="{C48775E6-0E6F-1648-AD4E-674F69B5BD63}" presName="childTextBox" presStyleLbl="fgAccFollowNode1" presStyleIdx="0" presStyleCnt="5">
        <dgm:presLayoutVars>
          <dgm:bulletEnabled val="1"/>
        </dgm:presLayoutVars>
      </dgm:prSet>
      <dgm:spPr/>
    </dgm:pt>
    <dgm:pt modelId="{81731248-7954-A04A-A7D9-1C4288DF32D6}" type="pres">
      <dgm:prSet presAssocID="{3798FBE5-6439-1B43-B4D4-664FC7AD44C3}" presName="childTextBox" presStyleLbl="fgAccFollowNode1" presStyleIdx="1" presStyleCnt="5">
        <dgm:presLayoutVars>
          <dgm:bulletEnabled val="1"/>
        </dgm:presLayoutVars>
      </dgm:prSet>
      <dgm:spPr/>
    </dgm:pt>
    <dgm:pt modelId="{9AD70124-9B2D-4B41-AA22-AC594AD1CB0F}" type="pres">
      <dgm:prSet presAssocID="{FC4DA392-EF24-7D40-8DE0-5BE113125EB5}" presName="sp" presStyleCnt="0"/>
      <dgm:spPr/>
    </dgm:pt>
    <dgm:pt modelId="{5DE44892-A818-4E41-AAF0-2804E25A70F5}" type="pres">
      <dgm:prSet presAssocID="{5A04B812-6B9E-824D-80C7-AF137353AC52}" presName="arrowAndChildren" presStyleCnt="0"/>
      <dgm:spPr/>
    </dgm:pt>
    <dgm:pt modelId="{6885BD27-1142-3944-9E04-C45CA7F77367}" type="pres">
      <dgm:prSet presAssocID="{5A04B812-6B9E-824D-80C7-AF137353AC52}" presName="parentTextArrow" presStyleLbl="node1" presStyleIdx="0" presStyleCnt="4"/>
      <dgm:spPr/>
    </dgm:pt>
    <dgm:pt modelId="{573FB75E-857C-1949-B778-45CABA8452C7}" type="pres">
      <dgm:prSet presAssocID="{5A04B812-6B9E-824D-80C7-AF137353AC52}" presName="arrow" presStyleLbl="node1" presStyleIdx="1" presStyleCnt="4"/>
      <dgm:spPr/>
    </dgm:pt>
    <dgm:pt modelId="{1FAE94A9-37FF-0B4B-8DDD-D301F1F94850}" type="pres">
      <dgm:prSet presAssocID="{5A04B812-6B9E-824D-80C7-AF137353AC52}" presName="descendantArrow" presStyleCnt="0"/>
      <dgm:spPr/>
    </dgm:pt>
    <dgm:pt modelId="{87C515BD-8FB6-6145-9EF2-5A9D1AF6403D}" type="pres">
      <dgm:prSet presAssocID="{12E46908-F5FD-BD42-9196-081A53E4C6C8}" presName="childTextArrow" presStyleLbl="fgAccFollowNode1" presStyleIdx="2" presStyleCnt="5">
        <dgm:presLayoutVars>
          <dgm:bulletEnabled val="1"/>
        </dgm:presLayoutVars>
      </dgm:prSet>
      <dgm:spPr/>
    </dgm:pt>
    <dgm:pt modelId="{7F21A3E8-3F4E-4A4D-9386-8618FE4E9B01}" type="pres">
      <dgm:prSet presAssocID="{2ADF9D27-DEDD-114A-86CA-AFCC808F6E58}" presName="sp" presStyleCnt="0"/>
      <dgm:spPr/>
    </dgm:pt>
    <dgm:pt modelId="{7B543CFB-FE82-A949-A94A-49A5DD7E9321}" type="pres">
      <dgm:prSet presAssocID="{588E17AB-9003-C946-94A7-CC6266FC6FC6}" presName="arrowAndChildren" presStyleCnt="0"/>
      <dgm:spPr/>
    </dgm:pt>
    <dgm:pt modelId="{80383991-D6D8-2144-866D-13F3982A4220}" type="pres">
      <dgm:prSet presAssocID="{588E17AB-9003-C946-94A7-CC6266FC6FC6}" presName="parentTextArrow" presStyleLbl="node1" presStyleIdx="1" presStyleCnt="4"/>
      <dgm:spPr/>
    </dgm:pt>
    <dgm:pt modelId="{E5F5AB94-6F42-3045-A75B-DECAB4E676C4}" type="pres">
      <dgm:prSet presAssocID="{588E17AB-9003-C946-94A7-CC6266FC6FC6}" presName="arrow" presStyleLbl="node1" presStyleIdx="2" presStyleCnt="4"/>
      <dgm:spPr/>
    </dgm:pt>
    <dgm:pt modelId="{F67C2544-BB1D-4540-B5AA-1120950A5E4E}" type="pres">
      <dgm:prSet presAssocID="{588E17AB-9003-C946-94A7-CC6266FC6FC6}" presName="descendantArrow" presStyleCnt="0"/>
      <dgm:spPr/>
    </dgm:pt>
    <dgm:pt modelId="{473476BE-03A0-034D-8273-ADB6465722C2}" type="pres">
      <dgm:prSet presAssocID="{210D3FDB-069E-B643-9746-57321C8501D5}" presName="childTextArrow" presStyleLbl="fgAccFollowNode1" presStyleIdx="3" presStyleCnt="5">
        <dgm:presLayoutVars>
          <dgm:bulletEnabled val="1"/>
        </dgm:presLayoutVars>
      </dgm:prSet>
      <dgm:spPr/>
    </dgm:pt>
    <dgm:pt modelId="{BC4290E8-3806-8041-997C-152B48668B65}" type="pres">
      <dgm:prSet presAssocID="{25D5FD08-8AB5-F94B-8AA0-7AF95B6F071A}" presName="sp" presStyleCnt="0"/>
      <dgm:spPr/>
    </dgm:pt>
    <dgm:pt modelId="{FBA86CD1-AB9E-1C4C-8170-16F31F499F3C}" type="pres">
      <dgm:prSet presAssocID="{34E72030-0C60-0443-8B17-CF9D2CC015EB}" presName="arrowAndChildren" presStyleCnt="0"/>
      <dgm:spPr/>
    </dgm:pt>
    <dgm:pt modelId="{A25D7EB0-D30D-3C47-892C-5C19BEC13048}" type="pres">
      <dgm:prSet presAssocID="{34E72030-0C60-0443-8B17-CF9D2CC015EB}" presName="parentTextArrow" presStyleLbl="node1" presStyleIdx="2" presStyleCnt="4"/>
      <dgm:spPr/>
    </dgm:pt>
    <dgm:pt modelId="{0AFDD328-F6FE-8742-B842-B0DB5587933C}" type="pres">
      <dgm:prSet presAssocID="{34E72030-0C60-0443-8B17-CF9D2CC015EB}" presName="arrow" presStyleLbl="node1" presStyleIdx="3" presStyleCnt="4"/>
      <dgm:spPr/>
    </dgm:pt>
    <dgm:pt modelId="{9E552DC4-924E-F241-894D-BD73935D1B03}" type="pres">
      <dgm:prSet presAssocID="{34E72030-0C60-0443-8B17-CF9D2CC015EB}" presName="descendantArrow" presStyleCnt="0"/>
      <dgm:spPr/>
    </dgm:pt>
    <dgm:pt modelId="{57322FFB-B0D4-8943-B89E-579608E192F2}" type="pres">
      <dgm:prSet presAssocID="{CB1DDC3C-5413-C445-9A13-4275C2B0FD8C}" presName="childTextArrow" presStyleLbl="fgAccFollowNode1" presStyleIdx="4" presStyleCnt="5">
        <dgm:presLayoutVars>
          <dgm:bulletEnabled val="1"/>
        </dgm:presLayoutVars>
      </dgm:prSet>
      <dgm:spPr/>
    </dgm:pt>
  </dgm:ptLst>
  <dgm:cxnLst>
    <dgm:cxn modelId="{54BEC043-DC4C-4349-A28D-CEF09290E0D0}" type="presOf" srcId="{34E72030-0C60-0443-8B17-CF9D2CC015EB}" destId="{0AFDD328-F6FE-8742-B842-B0DB5587933C}" srcOrd="1" destOrd="0" presId="urn:microsoft.com/office/officeart/2005/8/layout/process4"/>
    <dgm:cxn modelId="{005F7869-E344-1346-B49E-AFFA28723655}" type="presOf" srcId="{5A04B812-6B9E-824D-80C7-AF137353AC52}" destId="{6885BD27-1142-3944-9E04-C45CA7F77367}" srcOrd="0" destOrd="0" presId="urn:microsoft.com/office/officeart/2005/8/layout/process4"/>
    <dgm:cxn modelId="{AFDE664B-C235-6E49-B71D-9047089F19CE}" srcId="{2F7C4421-7743-494C-903B-70BFAA8292D1}" destId="{975A0467-F42B-A241-9513-0B6CD540ADC0}" srcOrd="3" destOrd="0" parTransId="{2D2A6A79-BD38-4F4F-BE8F-C2CADAB04647}" sibTransId="{047F20C8-C766-B74C-BDCA-58F0DFB857C5}"/>
    <dgm:cxn modelId="{CC76EC4C-E53F-4143-A395-C231299CE153}" type="presOf" srcId="{5A04B812-6B9E-824D-80C7-AF137353AC52}" destId="{573FB75E-857C-1949-B778-45CABA8452C7}" srcOrd="1" destOrd="0" presId="urn:microsoft.com/office/officeart/2005/8/layout/process4"/>
    <dgm:cxn modelId="{A4DE716D-D998-684A-A767-33158264FE47}" srcId="{5A04B812-6B9E-824D-80C7-AF137353AC52}" destId="{12E46908-F5FD-BD42-9196-081A53E4C6C8}" srcOrd="0" destOrd="0" parTransId="{AA85B2E7-69C6-EF4F-8B80-3CBA14904189}" sibTransId="{7F097837-8F55-D64C-A2F8-C572AF9ED2B9}"/>
    <dgm:cxn modelId="{E47D186F-B426-AE4B-87BF-611AC2762C34}" type="presOf" srcId="{CB1DDC3C-5413-C445-9A13-4275C2B0FD8C}" destId="{57322FFB-B0D4-8943-B89E-579608E192F2}" srcOrd="0" destOrd="0" presId="urn:microsoft.com/office/officeart/2005/8/layout/process4"/>
    <dgm:cxn modelId="{7FD64B56-DDED-BC49-B159-0D96141097CD}" type="presOf" srcId="{3798FBE5-6439-1B43-B4D4-664FC7AD44C3}" destId="{81731248-7954-A04A-A7D9-1C4288DF32D6}" srcOrd="0" destOrd="0" presId="urn:microsoft.com/office/officeart/2005/8/layout/process4"/>
    <dgm:cxn modelId="{693D7D58-0DB7-514A-AD53-3635A6DA9C88}" srcId="{2F7C4421-7743-494C-903B-70BFAA8292D1}" destId="{588E17AB-9003-C946-94A7-CC6266FC6FC6}" srcOrd="1" destOrd="0" parTransId="{9FD87379-B3C2-034B-878C-A2A4F8E2BC49}" sibTransId="{2ADF9D27-DEDD-114A-86CA-AFCC808F6E58}"/>
    <dgm:cxn modelId="{E5CDCB7C-6204-7B4E-9C57-C610A4248CC2}" srcId="{2F7C4421-7743-494C-903B-70BFAA8292D1}" destId="{34E72030-0C60-0443-8B17-CF9D2CC015EB}" srcOrd="0" destOrd="0" parTransId="{42B7A277-2923-534E-8393-8F87431D9BDF}" sibTransId="{25D5FD08-8AB5-F94B-8AA0-7AF95B6F071A}"/>
    <dgm:cxn modelId="{34CD2087-8251-1645-B8D0-3FC13896B3B3}" srcId="{588E17AB-9003-C946-94A7-CC6266FC6FC6}" destId="{210D3FDB-069E-B643-9746-57321C8501D5}" srcOrd="0" destOrd="0" parTransId="{EB55D521-EE85-C143-AEDB-015FB9EA03CD}" sibTransId="{40AD993A-5B59-FC48-B6B7-4241942AE0FE}"/>
    <dgm:cxn modelId="{8EEE6E8D-A755-804B-BBDA-C8C602674379}" type="presOf" srcId="{34E72030-0C60-0443-8B17-CF9D2CC015EB}" destId="{A25D7EB0-D30D-3C47-892C-5C19BEC13048}" srcOrd="0" destOrd="0" presId="urn:microsoft.com/office/officeart/2005/8/layout/process4"/>
    <dgm:cxn modelId="{CE19C793-E957-E84D-8C9B-C617EC6B08DA}" srcId="{975A0467-F42B-A241-9513-0B6CD540ADC0}" destId="{C48775E6-0E6F-1648-AD4E-674F69B5BD63}" srcOrd="0" destOrd="0" parTransId="{F72FED51-8CF4-0241-86AB-D741B43F07F2}" sibTransId="{0B3058A4-63B2-D04C-A11A-CE9292D1741C}"/>
    <dgm:cxn modelId="{AA696DA0-4213-EE4F-AB21-624F1922F64F}" type="presOf" srcId="{975A0467-F42B-A241-9513-0B6CD540ADC0}" destId="{DE56FC7C-E6A5-CA48-87EB-19A8AAF4F22C}" srcOrd="0" destOrd="0" presId="urn:microsoft.com/office/officeart/2005/8/layout/process4"/>
    <dgm:cxn modelId="{3E28FFA1-FEFC-794E-9A91-5DC4813D97A9}" srcId="{34E72030-0C60-0443-8B17-CF9D2CC015EB}" destId="{CB1DDC3C-5413-C445-9A13-4275C2B0FD8C}" srcOrd="0" destOrd="0" parTransId="{CAF9889E-2C5C-E04A-A7A0-30D4611D8C41}" sibTransId="{5EBD917B-C51F-AE42-BB9C-1839C2AA9B4E}"/>
    <dgm:cxn modelId="{47B77EA7-FA91-7644-B743-B7C15F77EC6F}" type="presOf" srcId="{2F7C4421-7743-494C-903B-70BFAA8292D1}" destId="{2374836F-E08C-E849-B671-28C02E307471}" srcOrd="0" destOrd="0" presId="urn:microsoft.com/office/officeart/2005/8/layout/process4"/>
    <dgm:cxn modelId="{D9AFA6A8-DB1D-314F-96FE-DDD8E25CCC0B}" type="presOf" srcId="{588E17AB-9003-C946-94A7-CC6266FC6FC6}" destId="{E5F5AB94-6F42-3045-A75B-DECAB4E676C4}" srcOrd="1" destOrd="0" presId="urn:microsoft.com/office/officeart/2005/8/layout/process4"/>
    <dgm:cxn modelId="{09E844B8-B7E2-AE4C-8F90-CA2930797013}" srcId="{2F7C4421-7743-494C-903B-70BFAA8292D1}" destId="{5A04B812-6B9E-824D-80C7-AF137353AC52}" srcOrd="2" destOrd="0" parTransId="{06F5C964-74CB-8148-8526-30F4A5429BFA}" sibTransId="{FC4DA392-EF24-7D40-8DE0-5BE113125EB5}"/>
    <dgm:cxn modelId="{BAE39FB9-669D-F440-81E1-2CD43523A079}" type="presOf" srcId="{975A0467-F42B-A241-9513-0B6CD540ADC0}" destId="{F858A043-AEB7-DF49-B0C7-99C98D85774A}" srcOrd="1" destOrd="0" presId="urn:microsoft.com/office/officeart/2005/8/layout/process4"/>
    <dgm:cxn modelId="{BCA38DD1-4398-CB4A-8EB8-8A36E8D98751}" type="presOf" srcId="{C48775E6-0E6F-1648-AD4E-674F69B5BD63}" destId="{3C44AD89-49B6-D943-ACA0-428E0665597D}" srcOrd="0" destOrd="0" presId="urn:microsoft.com/office/officeart/2005/8/layout/process4"/>
    <dgm:cxn modelId="{C9F11AE3-3351-5040-BA35-4C377F60EBCA}" type="presOf" srcId="{12E46908-F5FD-BD42-9196-081A53E4C6C8}" destId="{87C515BD-8FB6-6145-9EF2-5A9D1AF6403D}" srcOrd="0" destOrd="0" presId="urn:microsoft.com/office/officeart/2005/8/layout/process4"/>
    <dgm:cxn modelId="{FF819CE7-5A9F-944C-A3AA-0CB66CA08D5F}" type="presOf" srcId="{588E17AB-9003-C946-94A7-CC6266FC6FC6}" destId="{80383991-D6D8-2144-866D-13F3982A4220}" srcOrd="0" destOrd="0" presId="urn:microsoft.com/office/officeart/2005/8/layout/process4"/>
    <dgm:cxn modelId="{14EB77EA-3CCA-774F-98DA-CFBFD2B6B0E4}" type="presOf" srcId="{210D3FDB-069E-B643-9746-57321C8501D5}" destId="{473476BE-03A0-034D-8273-ADB6465722C2}" srcOrd="0" destOrd="0" presId="urn:microsoft.com/office/officeart/2005/8/layout/process4"/>
    <dgm:cxn modelId="{B82929EF-CB43-6642-B522-20B1A310F042}" srcId="{975A0467-F42B-A241-9513-0B6CD540ADC0}" destId="{3798FBE5-6439-1B43-B4D4-664FC7AD44C3}" srcOrd="1" destOrd="0" parTransId="{0E5B9139-624A-4442-B465-8C8C6223DF54}" sibTransId="{588D9ED7-07E0-AB4D-BEFE-8EB52082B51A}"/>
    <dgm:cxn modelId="{7FB69562-5A5B-8145-BCE4-4CEA02EE3A21}" type="presParOf" srcId="{2374836F-E08C-E849-B671-28C02E307471}" destId="{1E29E8C5-7807-9446-BB28-5614C6BE4638}" srcOrd="0" destOrd="0" presId="urn:microsoft.com/office/officeart/2005/8/layout/process4"/>
    <dgm:cxn modelId="{F5692E5F-F4CD-6B47-9CC3-4ED820F4E739}" type="presParOf" srcId="{1E29E8C5-7807-9446-BB28-5614C6BE4638}" destId="{DE56FC7C-E6A5-CA48-87EB-19A8AAF4F22C}" srcOrd="0" destOrd="0" presId="urn:microsoft.com/office/officeart/2005/8/layout/process4"/>
    <dgm:cxn modelId="{F027C1AE-E785-EF4C-AC18-DBEE8EC95FE2}" type="presParOf" srcId="{1E29E8C5-7807-9446-BB28-5614C6BE4638}" destId="{F858A043-AEB7-DF49-B0C7-99C98D85774A}" srcOrd="1" destOrd="0" presId="urn:microsoft.com/office/officeart/2005/8/layout/process4"/>
    <dgm:cxn modelId="{DF88E4C5-8578-1F43-9E69-F98E4E124375}" type="presParOf" srcId="{1E29E8C5-7807-9446-BB28-5614C6BE4638}" destId="{85FAE131-6ECD-D741-A33B-A722526F6B59}" srcOrd="2" destOrd="0" presId="urn:microsoft.com/office/officeart/2005/8/layout/process4"/>
    <dgm:cxn modelId="{58392709-FA0A-6C44-9FC8-1C6F04FA0E70}" type="presParOf" srcId="{85FAE131-6ECD-D741-A33B-A722526F6B59}" destId="{3C44AD89-49B6-D943-ACA0-428E0665597D}" srcOrd="0" destOrd="0" presId="urn:microsoft.com/office/officeart/2005/8/layout/process4"/>
    <dgm:cxn modelId="{0F232645-323A-9E4C-A014-98899870811C}" type="presParOf" srcId="{85FAE131-6ECD-D741-A33B-A722526F6B59}" destId="{81731248-7954-A04A-A7D9-1C4288DF32D6}" srcOrd="1" destOrd="0" presId="urn:microsoft.com/office/officeart/2005/8/layout/process4"/>
    <dgm:cxn modelId="{8B4A2DAB-05C7-304D-B471-C159453AF544}" type="presParOf" srcId="{2374836F-E08C-E849-B671-28C02E307471}" destId="{9AD70124-9B2D-4B41-AA22-AC594AD1CB0F}" srcOrd="1" destOrd="0" presId="urn:microsoft.com/office/officeart/2005/8/layout/process4"/>
    <dgm:cxn modelId="{EAEF5F1D-EB47-3543-B801-8367F6293A11}" type="presParOf" srcId="{2374836F-E08C-E849-B671-28C02E307471}" destId="{5DE44892-A818-4E41-AAF0-2804E25A70F5}" srcOrd="2" destOrd="0" presId="urn:microsoft.com/office/officeart/2005/8/layout/process4"/>
    <dgm:cxn modelId="{A1A417C4-D1E5-AD4D-BE82-B1C616188A72}" type="presParOf" srcId="{5DE44892-A818-4E41-AAF0-2804E25A70F5}" destId="{6885BD27-1142-3944-9E04-C45CA7F77367}" srcOrd="0" destOrd="0" presId="urn:microsoft.com/office/officeart/2005/8/layout/process4"/>
    <dgm:cxn modelId="{EBBAACE0-5E69-6541-BAA2-8A69978F39DE}" type="presParOf" srcId="{5DE44892-A818-4E41-AAF0-2804E25A70F5}" destId="{573FB75E-857C-1949-B778-45CABA8452C7}" srcOrd="1" destOrd="0" presId="urn:microsoft.com/office/officeart/2005/8/layout/process4"/>
    <dgm:cxn modelId="{DA7D5C10-549B-3E4F-839F-8BA417C0D7B0}" type="presParOf" srcId="{5DE44892-A818-4E41-AAF0-2804E25A70F5}" destId="{1FAE94A9-37FF-0B4B-8DDD-D301F1F94850}" srcOrd="2" destOrd="0" presId="urn:microsoft.com/office/officeart/2005/8/layout/process4"/>
    <dgm:cxn modelId="{CDA0DCC9-196B-1C49-8609-0787777CF493}" type="presParOf" srcId="{1FAE94A9-37FF-0B4B-8DDD-D301F1F94850}" destId="{87C515BD-8FB6-6145-9EF2-5A9D1AF6403D}" srcOrd="0" destOrd="0" presId="urn:microsoft.com/office/officeart/2005/8/layout/process4"/>
    <dgm:cxn modelId="{02BB6B53-DA19-E545-9593-4FDFA3E67C52}" type="presParOf" srcId="{2374836F-E08C-E849-B671-28C02E307471}" destId="{7F21A3E8-3F4E-4A4D-9386-8618FE4E9B01}" srcOrd="3" destOrd="0" presId="urn:microsoft.com/office/officeart/2005/8/layout/process4"/>
    <dgm:cxn modelId="{0DFE57CC-472B-104C-BDF4-8B53D668E373}" type="presParOf" srcId="{2374836F-E08C-E849-B671-28C02E307471}" destId="{7B543CFB-FE82-A949-A94A-49A5DD7E9321}" srcOrd="4" destOrd="0" presId="urn:microsoft.com/office/officeart/2005/8/layout/process4"/>
    <dgm:cxn modelId="{33C36B3E-26BC-3D42-ADCE-AA5692EDE767}" type="presParOf" srcId="{7B543CFB-FE82-A949-A94A-49A5DD7E9321}" destId="{80383991-D6D8-2144-866D-13F3982A4220}" srcOrd="0" destOrd="0" presId="urn:microsoft.com/office/officeart/2005/8/layout/process4"/>
    <dgm:cxn modelId="{0BE5C660-33F9-1047-B4C3-4E13B1023F36}" type="presParOf" srcId="{7B543CFB-FE82-A949-A94A-49A5DD7E9321}" destId="{E5F5AB94-6F42-3045-A75B-DECAB4E676C4}" srcOrd="1" destOrd="0" presId="urn:microsoft.com/office/officeart/2005/8/layout/process4"/>
    <dgm:cxn modelId="{44D025C4-46B1-8740-98D5-70F963639973}" type="presParOf" srcId="{7B543CFB-FE82-A949-A94A-49A5DD7E9321}" destId="{F67C2544-BB1D-4540-B5AA-1120950A5E4E}" srcOrd="2" destOrd="0" presId="urn:microsoft.com/office/officeart/2005/8/layout/process4"/>
    <dgm:cxn modelId="{9530A90B-F6FC-8344-A58D-3383EF541333}" type="presParOf" srcId="{F67C2544-BB1D-4540-B5AA-1120950A5E4E}" destId="{473476BE-03A0-034D-8273-ADB6465722C2}" srcOrd="0" destOrd="0" presId="urn:microsoft.com/office/officeart/2005/8/layout/process4"/>
    <dgm:cxn modelId="{2B636BF4-B32D-D541-A1CC-535324EF3398}" type="presParOf" srcId="{2374836F-E08C-E849-B671-28C02E307471}" destId="{BC4290E8-3806-8041-997C-152B48668B65}" srcOrd="5" destOrd="0" presId="urn:microsoft.com/office/officeart/2005/8/layout/process4"/>
    <dgm:cxn modelId="{867E43E7-AFDD-0045-996D-E99849523D6D}" type="presParOf" srcId="{2374836F-E08C-E849-B671-28C02E307471}" destId="{FBA86CD1-AB9E-1C4C-8170-16F31F499F3C}" srcOrd="6" destOrd="0" presId="urn:microsoft.com/office/officeart/2005/8/layout/process4"/>
    <dgm:cxn modelId="{33088825-40EE-4148-923B-49D1DDE0611B}" type="presParOf" srcId="{FBA86CD1-AB9E-1C4C-8170-16F31F499F3C}" destId="{A25D7EB0-D30D-3C47-892C-5C19BEC13048}" srcOrd="0" destOrd="0" presId="urn:microsoft.com/office/officeart/2005/8/layout/process4"/>
    <dgm:cxn modelId="{DBDA4842-8381-0D4D-994E-1991C2A005B8}" type="presParOf" srcId="{FBA86CD1-AB9E-1C4C-8170-16F31F499F3C}" destId="{0AFDD328-F6FE-8742-B842-B0DB5587933C}" srcOrd="1" destOrd="0" presId="urn:microsoft.com/office/officeart/2005/8/layout/process4"/>
    <dgm:cxn modelId="{7803772B-572A-474F-BF36-B38513AEC083}" type="presParOf" srcId="{FBA86CD1-AB9E-1C4C-8170-16F31F499F3C}" destId="{9E552DC4-924E-F241-894D-BD73935D1B03}" srcOrd="2" destOrd="0" presId="urn:microsoft.com/office/officeart/2005/8/layout/process4"/>
    <dgm:cxn modelId="{E7EFA436-34EA-2D44-BD5E-05EA01BC069F}" type="presParOf" srcId="{9E552DC4-924E-F241-894D-BD73935D1B03}" destId="{57322FFB-B0D4-8943-B89E-579608E192F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C1D77E-6AC8-8E42-B99A-293D993351D8}">
      <dsp:nvSpPr>
        <dsp:cNvPr id="0" name=""/>
        <dsp:cNvSpPr/>
      </dsp:nvSpPr>
      <dsp:spPr>
        <a:xfrm>
          <a:off x="0" y="0"/>
          <a:ext cx="8229600" cy="1440180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0" kern="1200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The four means of authenticating user identity are based on:</a:t>
          </a:r>
        </a:p>
      </dsp:txBody>
      <dsp:txXfrm>
        <a:off x="0" y="0"/>
        <a:ext cx="8229600" cy="1440180"/>
      </dsp:txXfrm>
    </dsp:sp>
    <dsp:sp modelId="{198BB093-4285-EC44-88FF-71FB54257C73}">
      <dsp:nvSpPr>
        <dsp:cNvPr id="0" name=""/>
        <dsp:cNvSpPr/>
      </dsp:nvSpPr>
      <dsp:spPr>
        <a:xfrm>
          <a:off x="0" y="1440180"/>
          <a:ext cx="2057399" cy="3024378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kern="1200" dirty="0">
              <a:ln>
                <a:solidFill>
                  <a:schemeClr val="bg2">
                    <a:lumMod val="50000"/>
                  </a:schemeClr>
                </a:solidFill>
              </a:ln>
              <a:solidFill>
                <a:srgbClr val="0000FF"/>
              </a:solidFill>
              <a:latin typeface="+mj-lt"/>
            </a:rPr>
            <a:t>Something the individual knows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kern="1200" dirty="0">
              <a:solidFill>
                <a:srgbClr val="800000"/>
              </a:solidFill>
              <a:latin typeface="+mj-lt"/>
            </a:rPr>
            <a:t>Password, PIN, answers to prearranged questions</a:t>
          </a:r>
        </a:p>
      </dsp:txBody>
      <dsp:txXfrm>
        <a:off x="0" y="1440180"/>
        <a:ext cx="2057399" cy="3024378"/>
      </dsp:txXfrm>
    </dsp:sp>
    <dsp:sp modelId="{0B6B2944-485F-D94E-91E5-D49764415E8F}">
      <dsp:nvSpPr>
        <dsp:cNvPr id="0" name=""/>
        <dsp:cNvSpPr/>
      </dsp:nvSpPr>
      <dsp:spPr>
        <a:xfrm>
          <a:off x="2057400" y="1440180"/>
          <a:ext cx="2057399" cy="3024378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kern="1200" dirty="0">
              <a:ln>
                <a:solidFill>
                  <a:schemeClr val="bg2">
                    <a:lumMod val="50000"/>
                  </a:schemeClr>
                </a:solidFill>
              </a:ln>
              <a:solidFill>
                <a:srgbClr val="0000FF"/>
              </a:solidFill>
              <a:latin typeface="+mj-lt"/>
            </a:rPr>
            <a:t>Something the individual possesses (token)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kern="1200" dirty="0">
              <a:solidFill>
                <a:srgbClr val="800000"/>
              </a:solidFill>
              <a:latin typeface="+mj-lt"/>
            </a:rPr>
            <a:t>Smartcard, electronic keycard, physical key</a:t>
          </a:r>
        </a:p>
      </dsp:txBody>
      <dsp:txXfrm>
        <a:off x="2057400" y="1440180"/>
        <a:ext cx="2057399" cy="3024378"/>
      </dsp:txXfrm>
    </dsp:sp>
    <dsp:sp modelId="{BCF55D28-D450-0B40-8AFF-C3F11E85BEFF}">
      <dsp:nvSpPr>
        <dsp:cNvPr id="0" name=""/>
        <dsp:cNvSpPr/>
      </dsp:nvSpPr>
      <dsp:spPr>
        <a:xfrm>
          <a:off x="4114800" y="1440180"/>
          <a:ext cx="2057399" cy="3024378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kern="1200" dirty="0">
              <a:ln>
                <a:solidFill>
                  <a:schemeClr val="bg2">
                    <a:lumMod val="50000"/>
                  </a:schemeClr>
                </a:solidFill>
              </a:ln>
              <a:solidFill>
                <a:srgbClr val="0000FF"/>
              </a:solidFill>
              <a:latin typeface="+mj-lt"/>
            </a:rPr>
            <a:t>Something the individual is (static biometrics)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kern="1200" dirty="0">
              <a:solidFill>
                <a:srgbClr val="800000"/>
              </a:solidFill>
              <a:latin typeface="+mj-lt"/>
            </a:rPr>
            <a:t>Fingerprint, retina, face</a:t>
          </a:r>
        </a:p>
      </dsp:txBody>
      <dsp:txXfrm>
        <a:off x="4114800" y="1440180"/>
        <a:ext cx="2057399" cy="3024378"/>
      </dsp:txXfrm>
    </dsp:sp>
    <dsp:sp modelId="{83BB62CB-8350-7548-AF1C-8700E4AF25F5}">
      <dsp:nvSpPr>
        <dsp:cNvPr id="0" name=""/>
        <dsp:cNvSpPr/>
      </dsp:nvSpPr>
      <dsp:spPr>
        <a:xfrm>
          <a:off x="6172199" y="1440180"/>
          <a:ext cx="2057399" cy="3024378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kern="1200" dirty="0">
              <a:ln>
                <a:solidFill>
                  <a:schemeClr val="bg2">
                    <a:lumMod val="50000"/>
                  </a:schemeClr>
                </a:solidFill>
              </a:ln>
              <a:solidFill>
                <a:srgbClr val="0000FF"/>
              </a:solidFill>
              <a:latin typeface="+mj-lt"/>
            </a:rPr>
            <a:t>Something the individual does (dynamic biometrics) 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kern="1200" dirty="0">
              <a:solidFill>
                <a:srgbClr val="800000"/>
              </a:solidFill>
              <a:latin typeface="+mj-lt"/>
            </a:rPr>
            <a:t>Voice pattern, handwriting, typing rhythm </a:t>
          </a:r>
        </a:p>
      </dsp:txBody>
      <dsp:txXfrm>
        <a:off x="6172199" y="1440180"/>
        <a:ext cx="2057399" cy="3024378"/>
      </dsp:txXfrm>
    </dsp:sp>
    <dsp:sp modelId="{216527E0-2AA5-794B-AC2B-3E3DC5EF240C}">
      <dsp:nvSpPr>
        <dsp:cNvPr id="0" name=""/>
        <dsp:cNvSpPr/>
      </dsp:nvSpPr>
      <dsp:spPr>
        <a:xfrm>
          <a:off x="0" y="4464558"/>
          <a:ext cx="8229600" cy="33604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834737-CE83-3143-83D9-F0D9AAC36C9A}">
      <dsp:nvSpPr>
        <dsp:cNvPr id="0" name=""/>
        <dsp:cNvSpPr/>
      </dsp:nvSpPr>
      <dsp:spPr>
        <a:xfrm>
          <a:off x="4018" y="506556"/>
          <a:ext cx="1494829" cy="1494829"/>
        </a:xfrm>
        <a:prstGeom prst="ellips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/>
            <a:t>Offline dictionary attack</a:t>
          </a:r>
          <a:endParaRPr lang="en-US" sz="1500" kern="1200" dirty="0"/>
        </a:p>
      </dsp:txBody>
      <dsp:txXfrm>
        <a:off x="222931" y="725469"/>
        <a:ext cx="1057003" cy="1057003"/>
      </dsp:txXfrm>
    </dsp:sp>
    <dsp:sp modelId="{14D8DB91-30DD-1F4B-9602-EACE316B8E7F}">
      <dsp:nvSpPr>
        <dsp:cNvPr id="0" name=""/>
        <dsp:cNvSpPr/>
      </dsp:nvSpPr>
      <dsp:spPr>
        <a:xfrm rot="10800000">
          <a:off x="489838" y="2190289"/>
          <a:ext cx="523190" cy="319703"/>
        </a:xfrm>
        <a:prstGeom prst="triangle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0FC4BE4-CEB1-EF4A-8AAB-E46C3930F92F}">
      <dsp:nvSpPr>
        <dsp:cNvPr id="0" name=""/>
        <dsp:cNvSpPr/>
      </dsp:nvSpPr>
      <dsp:spPr>
        <a:xfrm>
          <a:off x="131267" y="2680799"/>
          <a:ext cx="1240331" cy="1182383"/>
        </a:xfrm>
        <a:prstGeom prst="ellips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Specific account attack</a:t>
          </a:r>
          <a:endParaRPr lang="en-US" sz="1300" kern="1200" dirty="0"/>
        </a:p>
      </dsp:txBody>
      <dsp:txXfrm>
        <a:off x="312909" y="2853955"/>
        <a:ext cx="877047" cy="836071"/>
      </dsp:txXfrm>
    </dsp:sp>
    <dsp:sp modelId="{7110291D-E623-3843-9649-7144616D27E9}">
      <dsp:nvSpPr>
        <dsp:cNvPr id="0" name=""/>
        <dsp:cNvSpPr/>
      </dsp:nvSpPr>
      <dsp:spPr>
        <a:xfrm rot="5400000">
          <a:off x="1560030" y="3112139"/>
          <a:ext cx="523190" cy="319703"/>
        </a:xfrm>
        <a:prstGeom prst="triangle">
          <a:avLst/>
        </a:prstGeom>
        <a:gradFill rotWithShape="0">
          <a:gsLst>
            <a:gs pos="0">
              <a:schemeClr val="accent1">
                <a:shade val="90000"/>
                <a:hueOff val="-46086"/>
                <a:satOff val="-907"/>
                <a:lumOff val="5158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-46086"/>
                <a:satOff val="-907"/>
                <a:lumOff val="5158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-46086"/>
                <a:satOff val="-907"/>
                <a:lumOff val="51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07F337-7CE3-BD40-B64C-C0FF56A8DD0E}">
      <dsp:nvSpPr>
        <dsp:cNvPr id="0" name=""/>
        <dsp:cNvSpPr/>
      </dsp:nvSpPr>
      <dsp:spPr>
        <a:xfrm>
          <a:off x="2253556" y="2604600"/>
          <a:ext cx="1480242" cy="1334782"/>
        </a:xfrm>
        <a:prstGeom prst="ellips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1429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11429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1429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Popular password attack</a:t>
          </a:r>
          <a:endParaRPr lang="en-US" sz="1300" kern="1200" dirty="0"/>
        </a:p>
      </dsp:txBody>
      <dsp:txXfrm>
        <a:off x="2470332" y="2800074"/>
        <a:ext cx="1046690" cy="943834"/>
      </dsp:txXfrm>
    </dsp:sp>
    <dsp:sp modelId="{A4B81387-6C75-D74E-9438-E6056232F542}">
      <dsp:nvSpPr>
        <dsp:cNvPr id="0" name=""/>
        <dsp:cNvSpPr/>
      </dsp:nvSpPr>
      <dsp:spPr>
        <a:xfrm>
          <a:off x="2732082" y="2094081"/>
          <a:ext cx="523190" cy="319703"/>
        </a:xfrm>
        <a:prstGeom prst="triangle">
          <a:avLst/>
        </a:prstGeom>
        <a:gradFill rotWithShape="0">
          <a:gsLst>
            <a:gs pos="0">
              <a:schemeClr val="accent1">
                <a:shade val="90000"/>
                <a:hueOff val="-92171"/>
                <a:satOff val="-1813"/>
                <a:lumOff val="10315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-92171"/>
                <a:satOff val="-1813"/>
                <a:lumOff val="10315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-92171"/>
                <a:satOff val="-1813"/>
                <a:lumOff val="103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5C26490-6BC3-224A-AE77-3E7D7AB42E4E}">
      <dsp:nvSpPr>
        <dsp:cNvPr id="0" name=""/>
        <dsp:cNvSpPr/>
      </dsp:nvSpPr>
      <dsp:spPr>
        <a:xfrm>
          <a:off x="2329756" y="586580"/>
          <a:ext cx="1327843" cy="1334782"/>
        </a:xfrm>
        <a:prstGeom prst="ellips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Password guessing against single user</a:t>
          </a:r>
          <a:endParaRPr lang="en-US" sz="1300" kern="1200" dirty="0"/>
        </a:p>
      </dsp:txBody>
      <dsp:txXfrm>
        <a:off x="2524214" y="782054"/>
        <a:ext cx="938927" cy="943834"/>
      </dsp:txXfrm>
    </dsp:sp>
    <dsp:sp modelId="{F3AF0029-63F6-A547-8E01-F670199B57B6}">
      <dsp:nvSpPr>
        <dsp:cNvPr id="0" name=""/>
        <dsp:cNvSpPr/>
      </dsp:nvSpPr>
      <dsp:spPr>
        <a:xfrm rot="5400000">
          <a:off x="3840375" y="1094119"/>
          <a:ext cx="523190" cy="319703"/>
        </a:xfrm>
        <a:prstGeom prst="triangle">
          <a:avLst/>
        </a:prstGeom>
        <a:gradFill rotWithShape="0">
          <a:gsLst>
            <a:gs pos="0">
              <a:schemeClr val="accent1">
                <a:shade val="90000"/>
                <a:hueOff val="-138257"/>
                <a:satOff val="-2720"/>
                <a:lumOff val="15473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-138257"/>
                <a:satOff val="-2720"/>
                <a:lumOff val="15473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-138257"/>
                <a:satOff val="-2720"/>
                <a:lumOff val="154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84118A6-7A71-4240-829D-048F905ACA57}">
      <dsp:nvSpPr>
        <dsp:cNvPr id="0" name=""/>
        <dsp:cNvSpPr/>
      </dsp:nvSpPr>
      <dsp:spPr>
        <a:xfrm>
          <a:off x="4528245" y="586580"/>
          <a:ext cx="1415354" cy="1334782"/>
        </a:xfrm>
        <a:prstGeom prst="ellips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2857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22857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285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Workstation hijacking</a:t>
          </a:r>
          <a:endParaRPr lang="en-US" sz="1300" kern="1200" dirty="0"/>
        </a:p>
      </dsp:txBody>
      <dsp:txXfrm>
        <a:off x="4735519" y="782054"/>
        <a:ext cx="1000806" cy="943834"/>
      </dsp:txXfrm>
    </dsp:sp>
    <dsp:sp modelId="{6A84EEC0-8140-A148-BB53-49176517D957}">
      <dsp:nvSpPr>
        <dsp:cNvPr id="0" name=""/>
        <dsp:cNvSpPr/>
      </dsp:nvSpPr>
      <dsp:spPr>
        <a:xfrm rot="10800000">
          <a:off x="4974327" y="2112178"/>
          <a:ext cx="523190" cy="319703"/>
        </a:xfrm>
        <a:prstGeom prst="triangl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E8DB7D-1FEC-E74E-8647-F64BF509981D}">
      <dsp:nvSpPr>
        <dsp:cNvPr id="0" name=""/>
        <dsp:cNvSpPr/>
      </dsp:nvSpPr>
      <dsp:spPr>
        <a:xfrm>
          <a:off x="4528245" y="2604600"/>
          <a:ext cx="1415354" cy="1334782"/>
        </a:xfrm>
        <a:prstGeom prst="ellipse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Exploiting user mistakes</a:t>
          </a:r>
          <a:endParaRPr lang="en-US" sz="1300" kern="1200" dirty="0"/>
        </a:p>
      </dsp:txBody>
      <dsp:txXfrm>
        <a:off x="4735519" y="2800074"/>
        <a:ext cx="1000806" cy="943834"/>
      </dsp:txXfrm>
    </dsp:sp>
    <dsp:sp modelId="{60729F42-5F23-E34D-9492-3A41A175F76A}">
      <dsp:nvSpPr>
        <dsp:cNvPr id="0" name=""/>
        <dsp:cNvSpPr/>
      </dsp:nvSpPr>
      <dsp:spPr>
        <a:xfrm rot="5400000">
          <a:off x="6148253" y="3112139"/>
          <a:ext cx="523190" cy="319703"/>
        </a:xfrm>
        <a:prstGeom prst="triangle">
          <a:avLst/>
        </a:prstGeom>
        <a:gradFill rotWithShape="0">
          <a:gsLst>
            <a:gs pos="0">
              <a:schemeClr val="accent1">
                <a:shade val="90000"/>
                <a:hueOff val="-230428"/>
                <a:satOff val="-4533"/>
                <a:lumOff val="25788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-230428"/>
                <a:satOff val="-4533"/>
                <a:lumOff val="25788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-230428"/>
                <a:satOff val="-4533"/>
                <a:lumOff val="2578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1CE769-5CE1-884A-BE4F-74BB2E158621}">
      <dsp:nvSpPr>
        <dsp:cNvPr id="0" name=""/>
        <dsp:cNvSpPr/>
      </dsp:nvSpPr>
      <dsp:spPr>
        <a:xfrm>
          <a:off x="6858000" y="2604600"/>
          <a:ext cx="1240331" cy="1334782"/>
        </a:xfrm>
        <a:prstGeom prst="ellips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4286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34286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4286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Exploiting multiple password use</a:t>
          </a:r>
          <a:endParaRPr lang="en-US" sz="1300" kern="1200" dirty="0"/>
        </a:p>
      </dsp:txBody>
      <dsp:txXfrm>
        <a:off x="7039642" y="2800074"/>
        <a:ext cx="877047" cy="943834"/>
      </dsp:txXfrm>
    </dsp:sp>
    <dsp:sp modelId="{64F2EA67-D912-3245-9163-F5DDF92103F4}">
      <dsp:nvSpPr>
        <dsp:cNvPr id="0" name=""/>
        <dsp:cNvSpPr/>
      </dsp:nvSpPr>
      <dsp:spPr>
        <a:xfrm>
          <a:off x="7216571" y="2134093"/>
          <a:ext cx="523190" cy="319703"/>
        </a:xfrm>
        <a:prstGeom prst="triangle">
          <a:avLst/>
        </a:prstGeom>
        <a:gradFill rotWithShape="0">
          <a:gsLst>
            <a:gs pos="0">
              <a:schemeClr val="accent1">
                <a:shade val="90000"/>
                <a:hueOff val="-276513"/>
                <a:satOff val="-5440"/>
                <a:lumOff val="30945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-276513"/>
                <a:satOff val="-5440"/>
                <a:lumOff val="30945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-276513"/>
                <a:satOff val="-5440"/>
                <a:lumOff val="309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D758A8E-96DE-D847-832C-B868C55D6BDB}">
      <dsp:nvSpPr>
        <dsp:cNvPr id="0" name=""/>
        <dsp:cNvSpPr/>
      </dsp:nvSpPr>
      <dsp:spPr>
        <a:xfrm>
          <a:off x="6730751" y="506556"/>
          <a:ext cx="1494829" cy="1494829"/>
        </a:xfrm>
        <a:prstGeom prst="ellipse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Electronic monitoring</a:t>
          </a:r>
          <a:endParaRPr lang="en-US" sz="1500" kern="1200" dirty="0"/>
        </a:p>
      </dsp:txBody>
      <dsp:txXfrm>
        <a:off x="6949664" y="725469"/>
        <a:ext cx="1057003" cy="10570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58A043-AEB7-DF49-B0C7-99C98D85774A}">
      <dsp:nvSpPr>
        <dsp:cNvPr id="0" name=""/>
        <dsp:cNvSpPr/>
      </dsp:nvSpPr>
      <dsp:spPr>
        <a:xfrm>
          <a:off x="0" y="4457791"/>
          <a:ext cx="8519864" cy="97485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n>
                <a:noFill/>
              </a:ln>
              <a:solidFill>
                <a:schemeClr val="tx1"/>
              </a:solidFill>
              <a:effectLst/>
            </a:rPr>
            <a:t>Complex password policy</a:t>
          </a:r>
        </a:p>
      </dsp:txBody>
      <dsp:txXfrm>
        <a:off x="0" y="4457791"/>
        <a:ext cx="8519864" cy="526420"/>
      </dsp:txXfrm>
    </dsp:sp>
    <dsp:sp modelId="{3C44AD89-49B6-D943-ACA0-428E0665597D}">
      <dsp:nvSpPr>
        <dsp:cNvPr id="0" name=""/>
        <dsp:cNvSpPr/>
      </dsp:nvSpPr>
      <dsp:spPr>
        <a:xfrm>
          <a:off x="0" y="4962872"/>
          <a:ext cx="4259931" cy="44843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User is allowed to select their own password, however the system checks to see if the password is allowable, and if  not, rejects it</a:t>
          </a:r>
          <a:endParaRPr lang="en-US" sz="1000" kern="1200" dirty="0"/>
        </a:p>
      </dsp:txBody>
      <dsp:txXfrm>
        <a:off x="0" y="4962872"/>
        <a:ext cx="4259931" cy="448432"/>
      </dsp:txXfrm>
    </dsp:sp>
    <dsp:sp modelId="{81731248-7954-A04A-A7D9-1C4288DF32D6}">
      <dsp:nvSpPr>
        <dsp:cNvPr id="0" name=""/>
        <dsp:cNvSpPr/>
      </dsp:nvSpPr>
      <dsp:spPr>
        <a:xfrm>
          <a:off x="4259932" y="4962872"/>
          <a:ext cx="4259931" cy="44843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Goal is to  eliminate guessable passwords while allowing the user to select a password that is memorable</a:t>
          </a:r>
          <a:endParaRPr lang="en-US" sz="1000" kern="1200" dirty="0"/>
        </a:p>
      </dsp:txBody>
      <dsp:txXfrm>
        <a:off x="4259932" y="4962872"/>
        <a:ext cx="4259931" cy="448432"/>
      </dsp:txXfrm>
    </dsp:sp>
    <dsp:sp modelId="{573FB75E-857C-1949-B778-45CABA8452C7}">
      <dsp:nvSpPr>
        <dsp:cNvPr id="0" name=""/>
        <dsp:cNvSpPr/>
      </dsp:nvSpPr>
      <dsp:spPr>
        <a:xfrm rot="10800000">
          <a:off x="0" y="2971248"/>
          <a:ext cx="8519864" cy="1499323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n>
                <a:noFill/>
              </a:ln>
              <a:solidFill>
                <a:schemeClr val="tx1"/>
              </a:solidFill>
              <a:effectLst/>
            </a:rPr>
            <a:t>Reactive password checking</a:t>
          </a:r>
        </a:p>
      </dsp:txBody>
      <dsp:txXfrm rot="-10800000">
        <a:off x="0" y="2971248"/>
        <a:ext cx="8519864" cy="526262"/>
      </dsp:txXfrm>
    </dsp:sp>
    <dsp:sp modelId="{87C515BD-8FB6-6145-9EF2-5A9D1AF6403D}">
      <dsp:nvSpPr>
        <dsp:cNvPr id="0" name=""/>
        <dsp:cNvSpPr/>
      </dsp:nvSpPr>
      <dsp:spPr>
        <a:xfrm>
          <a:off x="0" y="3497511"/>
          <a:ext cx="8519864" cy="44829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System periodically runs its own password cracker to find guessable passwords</a:t>
          </a:r>
          <a:endParaRPr lang="en-US" sz="1000" kern="1200" dirty="0"/>
        </a:p>
      </dsp:txBody>
      <dsp:txXfrm>
        <a:off x="0" y="3497511"/>
        <a:ext cx="8519864" cy="448297"/>
      </dsp:txXfrm>
    </dsp:sp>
    <dsp:sp modelId="{E5F5AB94-6F42-3045-A75B-DECAB4E676C4}">
      <dsp:nvSpPr>
        <dsp:cNvPr id="0" name=""/>
        <dsp:cNvSpPr/>
      </dsp:nvSpPr>
      <dsp:spPr>
        <a:xfrm rot="10800000">
          <a:off x="0" y="1486547"/>
          <a:ext cx="8519864" cy="1499323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n>
                <a:noFill/>
              </a:ln>
              <a:solidFill>
                <a:schemeClr val="tx1"/>
              </a:solidFill>
              <a:effectLst/>
            </a:rPr>
            <a:t>Computer generated passwords</a:t>
          </a:r>
        </a:p>
      </dsp:txBody>
      <dsp:txXfrm rot="-10800000">
        <a:off x="0" y="1486547"/>
        <a:ext cx="8519864" cy="526262"/>
      </dsp:txXfrm>
    </dsp:sp>
    <dsp:sp modelId="{473476BE-03A0-034D-8273-ADB6465722C2}">
      <dsp:nvSpPr>
        <dsp:cNvPr id="0" name=""/>
        <dsp:cNvSpPr/>
      </dsp:nvSpPr>
      <dsp:spPr>
        <a:xfrm>
          <a:off x="0" y="2012810"/>
          <a:ext cx="8519864" cy="44829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Users have trouble remembering them</a:t>
          </a:r>
          <a:endParaRPr lang="en-US" sz="1000" kern="1200" dirty="0"/>
        </a:p>
      </dsp:txBody>
      <dsp:txXfrm>
        <a:off x="0" y="2012810"/>
        <a:ext cx="8519864" cy="448297"/>
      </dsp:txXfrm>
    </dsp:sp>
    <dsp:sp modelId="{0AFDD328-F6FE-8742-B842-B0DB5587933C}">
      <dsp:nvSpPr>
        <dsp:cNvPr id="0" name=""/>
        <dsp:cNvSpPr/>
      </dsp:nvSpPr>
      <dsp:spPr>
        <a:xfrm rot="10800000">
          <a:off x="0" y="1846"/>
          <a:ext cx="8519864" cy="1499323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n>
                <a:noFill/>
              </a:ln>
              <a:solidFill>
                <a:schemeClr val="tx1"/>
              </a:solidFill>
              <a:effectLst/>
            </a:rPr>
            <a:t>User education</a:t>
          </a:r>
        </a:p>
      </dsp:txBody>
      <dsp:txXfrm rot="-10800000">
        <a:off x="0" y="1846"/>
        <a:ext cx="8519864" cy="526262"/>
      </dsp:txXfrm>
    </dsp:sp>
    <dsp:sp modelId="{57322FFB-B0D4-8943-B89E-579608E192F2}">
      <dsp:nvSpPr>
        <dsp:cNvPr id="0" name=""/>
        <dsp:cNvSpPr/>
      </dsp:nvSpPr>
      <dsp:spPr>
        <a:xfrm>
          <a:off x="0" y="528109"/>
          <a:ext cx="8519864" cy="44829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Users can be told the importance of using hard to guess passwords and can be provided with guidelines for selecting strong passwords</a:t>
          </a:r>
          <a:endParaRPr lang="en-US" sz="1000" kern="1200" dirty="0"/>
        </a:p>
      </dsp:txBody>
      <dsp:txXfrm>
        <a:off x="0" y="528109"/>
        <a:ext cx="8519864" cy="4482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B4F3A-1D56-40CE-A8A1-81A90069C32F}" type="datetimeFigureOut">
              <a:rPr lang="en-IN" smtClean="0"/>
              <a:t>02-08-2026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9FA0BF-9983-40E5-A5C4-D47176019C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41676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9FD3B08-5DC6-489C-8FD4-32240F7778C4}" type="slidenum">
              <a:rPr kumimoji="0" lang="en-AU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AU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38AB92-9E85-4941-A07E-60317B094034}" type="slidenum">
              <a:rPr kumimoji="0" lang="en-AU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AU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9030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82948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4C43C8-9EC0-4D6D-83B8-1CCB1C33BCD8}" type="slidenum">
              <a:rPr kumimoji="0" lang="en-AU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AU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FA0BF-9983-40E5-A5C4-D47176019C1A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06356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FA0BF-9983-40E5-A5C4-D47176019C1A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17851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FA0BF-9983-40E5-A5C4-D47176019C1A}" type="slidenum">
              <a:rPr lang="en-IN" smtClean="0"/>
              <a:t>23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72256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031902-CFAC-4100-8138-6A24D16C05A4}" type="slidenum">
              <a:rPr kumimoji="0" lang="en-AU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AU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0FA30E-7488-44DE-A814-ED1ACFEA4144}" type="slidenum">
              <a:rPr kumimoji="0" lang="en-AU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AU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8676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A2B980B-13F3-466A-BA94-0CD9BE478F2E}" type="slidenum">
              <a:rPr kumimoji="0" lang="en-AU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AU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8127E9-595C-4FEB-A54D-CF62A651F06A}" type="slidenum">
              <a:rPr kumimoji="0" lang="en-AU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AU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092AF-79F5-4566-BDBA-F0E8E8240CB0}" type="slidenum">
              <a:rPr kumimoji="0" lang="en-AU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AU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956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741B107-0060-4FAB-9983-89461F20428A}" type="slidenum">
              <a:rPr kumimoji="0" lang="en-AU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AU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51204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75EB0E-5960-4946-AB33-CA9677668A7D}" type="slidenum">
              <a:rPr kumimoji="0" lang="en-AU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AU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51204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75EB0E-5960-4946-AB33-CA9677668A7D}" type="slidenum">
              <a:rPr kumimoji="0" lang="en-AU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AU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6484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1A6AA5-BEF5-485D-A3E6-BDDA19EC267E}" type="slidenum">
              <a:rPr kumimoji="0" lang="en-AU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AU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T_intropage_pr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82619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5DC9E-9CE4-4BE0-AC77-BA6796DA00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98424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9871A-31DA-4AC3-967A-3B4D569627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2638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A1077-3880-4BAA-AA73-4F60618A45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92472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54A59-B617-4006-AD4E-47F50E54CC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2540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33790-B575-411B-BCF1-82C0EC2695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24715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846F3-9618-43FE-ACDF-27CC124B0F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37444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0344AF-B88E-4299-A0F4-C8C9149A8B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3249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6DB6D-2100-4F59-AFE6-5D66FFF194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13886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6D9FA8-3C82-4CDC-962A-FB0834967D4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02413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448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448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78253-DDA0-455B-BFFF-3A45B0761F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44591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D8F0C09-71E2-41AB-A0A5-3F306490FA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0500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8849263-9453-4FD9-B79B-146006DD60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20155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495800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4695825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4297363" y="3924300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A804D30-ACC8-4B03-B005-17AB9E11F3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10945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AB8BC3C-EDB3-43C8-9FA6-69B5A6C0AA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55151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D3748B0-B6D4-4A77-B272-2C51988F75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19158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79C2F68-FC73-4ED6-A53B-867116C931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82936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586AD6D-A3FB-48DD-A0C7-FA58484ED5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2119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B4D00E9-D3A1-425E-9BD5-6AB6BB77A2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82099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CD9ACCE-3490-4DAE-B31C-248CAD496A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8344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8071A7F-1DAD-4E0C-9C23-A9D67354F7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23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85EDE99-6EB7-4487-9D22-641B0BC39F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24802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Ctr="0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 rtlCol="0">
            <a:norm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3"/>
          </p:nvPr>
        </p:nvSpPr>
        <p:spPr>
          <a:xfrm>
            <a:off x="569913" y="6122988"/>
            <a:ext cx="2133600" cy="2587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5638800" y="6124575"/>
            <a:ext cx="2895600" cy="257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464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38ACE-DA34-475D-BD54-74AAF5889707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09600"/>
            <a:ext cx="82296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rgbClr val="5F5F5F"/>
                </a:solidFill>
              </a:defRPr>
            </a:lvl1pPr>
          </a:lstStyle>
          <a:p>
            <a:pPr>
              <a:defRPr/>
            </a:pPr>
            <a:fld id="{D4B7EE5C-A679-4BD4-AEA2-A46124A8F8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053" name="Picture 5" descr="RU_units-banner_red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Text Box 7"/>
          <p:cNvSpPr txBox="1">
            <a:spLocks noChangeArrowheads="1"/>
          </p:cNvSpPr>
          <p:nvPr/>
        </p:nvSpPr>
        <p:spPr bwMode="auto">
          <a:xfrm>
            <a:off x="4876800" y="98425"/>
            <a:ext cx="4191000" cy="3667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en-US" b="1">
                <a:solidFill>
                  <a:schemeClr val="bg1"/>
                </a:solidFill>
              </a:rPr>
              <a:t>Information Security</a:t>
            </a:r>
          </a:p>
        </p:txBody>
      </p:sp>
    </p:spTree>
    <p:extLst>
      <p:ext uri="{BB962C8B-B14F-4D97-AF65-F5344CB8AC3E}">
        <p14:creationId xmlns:p14="http://schemas.microsoft.com/office/powerpoint/2010/main" val="2559137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rgbClr val="5F5F5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5F5F5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5F5F5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rgbClr val="5F5F5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rgbClr val="5F5F5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5F5F5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5F5F5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5F5F5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5F5F5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B50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prstClr val="white">
                    <a:lumMod val="65000"/>
                    <a:lumOff val="35000"/>
                  </a:prst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prstClr val="white">
                    <a:lumMod val="65000"/>
                    <a:lumOff val="35000"/>
                  </a:prst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 vert="horz" wrap="square" lIns="27432" tIns="45720" rIns="4572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FFFFFF"/>
                </a:solidFill>
                <a:latin typeface="Century Gothic" panose="020B0502020202020204" pitchFamily="34" charset="0"/>
              </a:defRPr>
            </a:lvl1pPr>
          </a:lstStyle>
          <a:p>
            <a:pPr>
              <a:defRPr/>
            </a:pPr>
            <a:fld id="{E60D6763-8543-4529-8376-2B23ED259E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Oval 6"/>
          <p:cNvSpPr/>
          <p:nvPr/>
        </p:nvSpPr>
        <p:spPr>
          <a:xfrm>
            <a:off x="8458200" y="6499225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913" y="6499225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4160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  <a:lvl2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2pPr>
      <a:lvl3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3pPr>
      <a:lvl4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4pPr>
      <a:lvl5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5pPr>
      <a:lvl6pPr marL="4572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6pPr>
      <a:lvl7pPr marL="9144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7pPr>
      <a:lvl8pPr marL="13716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8pPr>
      <a:lvl9pPr marL="18288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FFFFFF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1600" kern="1200">
          <a:solidFill>
            <a:srgbClr val="FFFFFF"/>
          </a:solidFill>
          <a:latin typeface="+mj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FFFFFF"/>
          </a:solidFill>
          <a:latin typeface="+mj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1600" kern="1200">
          <a:solidFill>
            <a:srgbClr val="FFFFFF"/>
          </a:solidFill>
          <a:latin typeface="+mj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FFFFF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facweb.iitkgp.ac.in/~shamik/spring2017/i&amp;ss/papers/The%20SKEY%20One-Time%20Password%20System%20(1994).pdf" TargetMode="Externa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772400" cy="4495800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Usable Security and Privacy (CS60081)</a:t>
            </a:r>
            <a:br>
              <a:rPr lang="en-US" b="1" dirty="0"/>
            </a:br>
            <a:r>
              <a:rPr lang="en-US" sz="4000" dirty="0">
                <a:solidFill>
                  <a:schemeClr val="tx1"/>
                </a:solidFill>
              </a:rPr>
              <a:t>Autumn 2026-27</a:t>
            </a:r>
            <a:br>
              <a:rPr lang="en-US" dirty="0">
                <a:solidFill>
                  <a:schemeClr val="tx1"/>
                </a:solidFill>
              </a:rPr>
            </a:br>
            <a:br>
              <a:rPr lang="en-US" dirty="0">
                <a:solidFill>
                  <a:schemeClr val="tx1"/>
                </a:solidFill>
              </a:rPr>
            </a:br>
            <a:r>
              <a:rPr lang="en-US" b="1" dirty="0"/>
              <a:t>Shamik Sural</a:t>
            </a:r>
            <a:br>
              <a:rPr lang="en-US" b="1" dirty="0"/>
            </a:br>
            <a:r>
              <a:rPr lang="en-US" b="1" dirty="0"/>
              <a:t>Lecture 3: Authentication</a:t>
            </a:r>
            <a:br>
              <a:rPr lang="en-US" b="1" dirty="0"/>
            </a:br>
            <a:br>
              <a:rPr lang="en-US" dirty="0"/>
            </a:br>
            <a:r>
              <a:rPr lang="en-US" sz="3100" dirty="0"/>
              <a:t>shamik@cse.iitkgp.ac.in/shamik.sural@gmail.com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</a:rPr>
              <a:t>Modern Approaches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3434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chemeClr val="bg1"/>
                </a:solidFill>
              </a:rPr>
              <a:t>Complex password policy</a:t>
            </a:r>
          </a:p>
          <a:p>
            <a:pPr lvl="1" eaLnBrk="1" fontAlgn="auto" hangingPunct="1">
              <a:spcAft>
                <a:spcPts val="1200"/>
              </a:spcAft>
              <a:defRPr/>
            </a:pPr>
            <a:r>
              <a:rPr lang="en-US" sz="1800" dirty="0">
                <a:solidFill>
                  <a:schemeClr val="bg1"/>
                </a:solidFill>
              </a:rPr>
              <a:t>Forcing users to pick stronger passwords</a:t>
            </a:r>
          </a:p>
          <a:p>
            <a:pPr marL="342900" lvl="1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schemeClr val="bg1"/>
                </a:solidFill>
              </a:rPr>
              <a:t>However password-cracking techniques have also improved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1800" dirty="0">
                <a:solidFill>
                  <a:schemeClr val="bg1"/>
                </a:solidFill>
              </a:rPr>
              <a:t>The processing capacity available for password cracking has increased dramatically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1800" dirty="0">
                <a:solidFill>
                  <a:schemeClr val="bg1"/>
                </a:solidFill>
              </a:rPr>
              <a:t>The use of sophisticated algorithms to generate potential passwords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1800" dirty="0">
                <a:solidFill>
                  <a:schemeClr val="bg1"/>
                </a:solidFill>
              </a:rPr>
              <a:t>Studying examples and structures of actual passwords in use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1800" dirty="0">
                <a:solidFill>
                  <a:schemeClr val="bg1"/>
                </a:solidFill>
              </a:rPr>
              <a:t>Note that the users also need to memorize their passwords. Number of pronounceable passwords is much less than all possible combinations of letters.</a:t>
            </a: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dirty="0">
                <a:solidFill>
                  <a:schemeClr val="bg1"/>
                </a:solidFill>
              </a:rPr>
              <a:t>Broad Types of Attacks on Password based Authentication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458200" cy="3992563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chemeClr val="bg1"/>
                </a:solidFill>
              </a:rPr>
              <a:t>Attacks that use F and C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</a:rPr>
              <a:t>For example, attacker has access to the encrypted password file maintained in the system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</a:rPr>
              <a:t>Attacker can have unconstrained amount of resources and time. Can carry out dictionary attacks.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</a:rPr>
              <a:t>Try to increase the search space to minimize the success rate of such attacks</a:t>
            </a:r>
          </a:p>
          <a:p>
            <a:pPr marL="342900" lvl="1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schemeClr val="bg1"/>
                </a:solidFill>
              </a:rPr>
              <a:t>Attacks that use L</a:t>
            </a:r>
          </a:p>
          <a:p>
            <a:pPr marL="742950" lvl="2" indent="-342900" eaLnBrk="1" fontAlgn="auto" hangingPunct="1"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</a:rPr>
              <a:t>Attacker uses the same interface like the normal user</a:t>
            </a:r>
          </a:p>
          <a:p>
            <a:pPr marL="742950" lvl="2" indent="-342900" eaLnBrk="1" fontAlgn="auto" hangingPunct="1">
              <a:spcAft>
                <a:spcPts val="0"/>
              </a:spcAft>
              <a:defRPr/>
            </a:pPr>
            <a:r>
              <a:rPr lang="en-US" sz="2000" dirty="0" err="1">
                <a:solidFill>
                  <a:schemeClr val="bg1"/>
                </a:solidFill>
              </a:rPr>
              <a:t>Backoff</a:t>
            </a:r>
            <a:r>
              <a:rPr lang="en-US" sz="2000" dirty="0">
                <a:solidFill>
                  <a:schemeClr val="bg1"/>
                </a:solidFill>
              </a:rPr>
              <a:t> (typically exponential) and various delay strategies are used to thwart such attacks. </a:t>
            </a:r>
          </a:p>
          <a:p>
            <a:pPr marL="742950" lvl="2" indent="-342900" eaLnBrk="1" fontAlgn="auto" hangingPunct="1"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</a:rPr>
              <a:t>For example, for the first failed attempt, the prompt returns after t seconds, then after t</a:t>
            </a:r>
            <a:r>
              <a:rPr lang="en-US" sz="2000" baseline="30000" dirty="0">
                <a:solidFill>
                  <a:schemeClr val="bg1"/>
                </a:solidFill>
              </a:rPr>
              <a:t>2</a:t>
            </a:r>
            <a:r>
              <a:rPr lang="en-US" sz="2000" dirty="0">
                <a:solidFill>
                  <a:schemeClr val="bg1"/>
                </a:solidFill>
              </a:rPr>
              <a:t> seconds, next after t</a:t>
            </a:r>
            <a:r>
              <a:rPr lang="en-US" sz="2000" baseline="30000" dirty="0">
                <a:solidFill>
                  <a:schemeClr val="bg1"/>
                </a:solidFill>
              </a:rPr>
              <a:t>3</a:t>
            </a:r>
            <a:r>
              <a:rPr lang="en-US" sz="2000" dirty="0">
                <a:solidFill>
                  <a:schemeClr val="bg1"/>
                </a:solidFill>
              </a:rPr>
              <a:t> seconds and so one. </a:t>
            </a:r>
          </a:p>
          <a:p>
            <a:pPr marL="742950" lvl="2" indent="-342900" eaLnBrk="1" fontAlgn="auto" hangingPunct="1"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</a:rPr>
              <a:t>After a certain number of failed attempts, there can be further requirement of the reconnecting.</a:t>
            </a:r>
          </a:p>
          <a:p>
            <a:pPr marL="742950" lvl="2" indent="-342900" eaLnBrk="1" fontAlgn="auto" hangingPunct="1"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</a:rPr>
              <a:t>After certain number failed attempts, account may even be blocked.</a:t>
            </a:r>
          </a:p>
        </p:txBody>
      </p:sp>
    </p:spTree>
    <p:extLst>
      <p:ext uri="{BB962C8B-B14F-4D97-AF65-F5344CB8AC3E}">
        <p14:creationId xmlns:p14="http://schemas.microsoft.com/office/powerpoint/2010/main" val="2100893510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</a:rPr>
              <a:t>Password Selection Strategies</a:t>
            </a:r>
          </a:p>
        </p:txBody>
      </p:sp>
      <p:graphicFrame>
        <p:nvGraphicFramePr>
          <p:cNvPr id="10" name="Diagram 9"/>
          <p:cNvGraphicFramePr/>
          <p:nvPr/>
        </p:nvGraphicFramePr>
        <p:xfrm>
          <a:off x="395536" y="1196752"/>
          <a:ext cx="8519864" cy="5432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E0A99"/>
                  </a:outerShdw>
                </a:effectLst>
              </a:rPr>
              <a:t>Token Based Authentication</a:t>
            </a:r>
          </a:p>
        </p:txBody>
      </p:sp>
      <p:sp>
        <p:nvSpPr>
          <p:cNvPr id="2355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28800"/>
            <a:ext cx="6248400" cy="1371600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110000"/>
              </a:lnSpc>
              <a:spcAft>
                <a:spcPts val="0"/>
              </a:spcAft>
              <a:buSzPct val="120000"/>
              <a:defRPr/>
            </a:pP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64E2"/>
                  </a:outerShdw>
                </a:effectLst>
              </a:rPr>
              <a:t>Memory Cards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SzPct val="120000"/>
              <a:defRPr/>
            </a:pP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64E2"/>
                  </a:outerShdw>
                </a:effectLst>
              </a:rPr>
              <a:t>Smart Tokens and Smart Cards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SzPct val="120000"/>
              <a:defRPr/>
            </a:pP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64E2"/>
                  </a:outerShdw>
                </a:effectLst>
              </a:rPr>
              <a:t>Electronic ID Cards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SzPct val="120000"/>
              <a:defRPr/>
            </a:pPr>
            <a:endParaRPr lang="en-US" sz="1800" dirty="0">
              <a:solidFill>
                <a:schemeClr val="bg1"/>
              </a:solidFill>
              <a:effectLst>
                <a:outerShdw blurRad="38100" dist="38100" dir="2700000" algn="tl">
                  <a:srgbClr val="0064E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1108812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4175" y="381000"/>
            <a:ext cx="8493125" cy="1017588"/>
          </a:xfrm>
          <a:noFill/>
        </p:spPr>
        <p:txBody>
          <a:bodyPr lIns="0" tIns="0" rIns="0" bIns="0" anchor="ctr"/>
          <a:lstStyle/>
          <a:p>
            <a:pPr marL="0" indent="0" algn="ctr" defTabSz="452438" eaLnBrk="1" hangingPunct="1"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3400" dirty="0">
                <a:solidFill>
                  <a:srgbClr val="000000"/>
                </a:solidFill>
                <a:latin typeface="Arial" panose="020B0604020202020204" pitchFamily="34" charset="0"/>
              </a:rPr>
              <a:t>Address-based Authentication</a:t>
            </a:r>
            <a:endParaRPr lang="en-US" altLang="en-US" dirty="0"/>
          </a:p>
        </p:txBody>
      </p:sp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396875" y="1268413"/>
            <a:ext cx="8366125" cy="505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85738" indent="-185738"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17550" indent="-307975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436688" indent="-61595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185738" marR="0" lvl="0" indent="-185738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Not based on passwords</a:t>
            </a:r>
          </a:p>
          <a:p>
            <a:pPr marL="185738" marR="0" lvl="0" indent="-185738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Rather, identification is based on the network address of the source</a:t>
            </a:r>
          </a:p>
          <a:p>
            <a:pPr marL="185738" marR="0" lvl="0" indent="-185738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If a user who has an account on A requests access to system B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717550" marR="0" lvl="1" indent="-307975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FontTx/>
              <a:buChar char="–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 maintains a list of addresses of all machines</a:t>
            </a:r>
          </a:p>
          <a:p>
            <a:pPr marL="1436688" marR="0" lvl="2" indent="-61595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è"/>
              <a:tabLst/>
              <a:defRPr/>
            </a:pPr>
            <a:r>
              <a:rPr kumimoji="0" lang="en-US" alt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if  B has A's address, then access is granted</a:t>
            </a:r>
          </a:p>
          <a:p>
            <a:pPr marL="1436688" marR="0" lvl="2" indent="-61595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è"/>
              <a:tabLst/>
              <a:defRPr/>
            </a:pPr>
            <a:r>
              <a:rPr kumimoji="0" lang="en-US" alt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requires users to have the same login name on all systems</a:t>
            </a:r>
          </a:p>
          <a:p>
            <a:pPr marL="1436688" marR="0" lvl="2" indent="-61595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è"/>
              <a:tabLst/>
              <a:defRPr/>
            </a:pPr>
            <a:r>
              <a:rPr kumimoji="0" lang="en-US" alt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 UNIX  /</a:t>
            </a:r>
            <a:r>
              <a:rPr kumimoji="0" lang="en-US" alt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etc</a:t>
            </a:r>
            <a:r>
              <a:rPr kumimoji="0" lang="en-US" alt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</a:t>
            </a:r>
            <a:r>
              <a:rPr kumimoji="0" lang="en-US" alt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hosts.equiv</a:t>
            </a:r>
            <a:r>
              <a:rPr kumimoji="0" lang="en-US" alt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file</a:t>
            </a:r>
            <a:endParaRPr kumimoji="0" lang="en-US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717550" marR="0" lvl="1" indent="-307975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FontTx/>
              <a:buChar char="–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 maintains &lt;address, remote account name, local account name&gt;</a:t>
            </a:r>
          </a:p>
          <a:p>
            <a:pPr marL="1436688" marR="0" lvl="2" indent="-61595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è"/>
              <a:tabLst/>
              <a:defRPr/>
            </a:pPr>
            <a:r>
              <a:rPr kumimoji="0" lang="en-US" alt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request from A is honored if the user  local account name is authorized to do the request</a:t>
            </a:r>
          </a:p>
          <a:p>
            <a:pPr marL="1436688" marR="0" lvl="2" indent="-61595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è"/>
              <a:tabLst/>
              <a:defRPr/>
            </a:pPr>
            <a:r>
              <a:rPr kumimoji="0" lang="en-US" alt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 UNIX, .</a:t>
            </a:r>
            <a:r>
              <a:rPr kumimoji="0" lang="en-US" alt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rhosts</a:t>
            </a:r>
            <a:r>
              <a:rPr kumimoji="0" lang="en-US" alt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file which a user can create </a:t>
            </a:r>
            <a:endParaRPr kumimoji="0" lang="en-US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85738" marR="0" lvl="0" indent="-185738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Is safe from eavesdropping (thus more secure than password based) but is vulnerable to other attacks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717550" marR="0" lvl="1" indent="-307975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FontTx/>
              <a:buChar char="–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what if someone gains access to system A</a:t>
            </a:r>
          </a:p>
          <a:p>
            <a:pPr marL="717550" marR="0" lvl="1" indent="-307975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FontTx/>
              <a:buChar char="–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network address impersonation</a:t>
            </a:r>
            <a:endParaRPr kumimoji="0" lang="en-US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228600"/>
            <a:ext cx="8229600" cy="9128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E0A99"/>
                  </a:outerShdw>
                </a:effectLst>
              </a:rPr>
              <a:t>Biometric Authentication</a:t>
            </a:r>
          </a:p>
        </p:txBody>
      </p:sp>
      <p:sp>
        <p:nvSpPr>
          <p:cNvPr id="81923" name="Content Placeholder 2"/>
          <p:cNvSpPr>
            <a:spLocks noGrp="1" noChangeArrowheads="1"/>
          </p:cNvSpPr>
          <p:nvPr>
            <p:ph idx="1"/>
          </p:nvPr>
        </p:nvSpPr>
        <p:spPr>
          <a:xfrm>
            <a:off x="457200" y="1412875"/>
            <a:ext cx="8229600" cy="3006725"/>
          </a:xfrm>
        </p:spPr>
        <p:txBody>
          <a:bodyPr/>
          <a:lstStyle/>
          <a:p>
            <a:pPr marL="346075" eaLnBrk="1" hangingPunct="1">
              <a:spcBef>
                <a:spcPts val="1200"/>
              </a:spcBef>
            </a:pPr>
            <a:r>
              <a:rPr lang="en-US" altLang="en-US" dirty="0">
                <a:solidFill>
                  <a:schemeClr val="bg1"/>
                </a:solidFill>
              </a:rPr>
              <a:t>Attempts to authenticate an individual based on unique physical characteristics</a:t>
            </a:r>
          </a:p>
          <a:p>
            <a:pPr marL="346075" eaLnBrk="1" hangingPunct="1">
              <a:spcBef>
                <a:spcPts val="1200"/>
              </a:spcBef>
            </a:pPr>
            <a:r>
              <a:rPr lang="en-US" altLang="en-US" dirty="0">
                <a:solidFill>
                  <a:schemeClr val="bg1"/>
                </a:solidFill>
              </a:rPr>
              <a:t>Based on pattern recognition</a:t>
            </a:r>
          </a:p>
          <a:p>
            <a:pPr marL="346075" eaLnBrk="1" hangingPunct="1">
              <a:spcBef>
                <a:spcPts val="1200"/>
              </a:spcBef>
            </a:pPr>
            <a:r>
              <a:rPr lang="en-US" altLang="en-US" dirty="0">
                <a:solidFill>
                  <a:schemeClr val="bg1"/>
                </a:solidFill>
              </a:rPr>
              <a:t>Is technically complex and expensive when compared to passwords and tokens</a:t>
            </a:r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Biometrics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3124200" cy="4419600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Face</a:t>
            </a:r>
          </a:p>
          <a:p>
            <a:pPr lvl="1" eaLnBrk="1" hangingPunct="1"/>
            <a:r>
              <a:rPr lang="en-US" altLang="en-US" sz="1600" dirty="0">
                <a:solidFill>
                  <a:schemeClr val="tx1"/>
                </a:solidFill>
              </a:rPr>
              <a:t>optical</a:t>
            </a:r>
          </a:p>
          <a:p>
            <a:pPr lvl="1" eaLnBrk="1" hangingPunct="1"/>
            <a:r>
              <a:rPr lang="en-US" altLang="en-US" sz="1600" dirty="0">
                <a:solidFill>
                  <a:schemeClr val="tx1"/>
                </a:solidFill>
              </a:rPr>
              <a:t>thermal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sz="1600" dirty="0">
                <a:solidFill>
                  <a:schemeClr val="tx1"/>
                </a:solidFill>
              </a:rPr>
              <a:t>(</a:t>
            </a:r>
            <a:r>
              <a:rPr lang="en-US" altLang="en-US" sz="1600" dirty="0" err="1">
                <a:solidFill>
                  <a:schemeClr val="tx1"/>
                </a:solidFill>
              </a:rPr>
              <a:t>thermogram</a:t>
            </a:r>
            <a:r>
              <a:rPr lang="en-US" altLang="en-US" sz="1600" dirty="0">
                <a:solidFill>
                  <a:schemeClr val="tx1"/>
                </a:solidFill>
              </a:rPr>
              <a:t>)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iris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retinal scan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voice print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signature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fingerprint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Others</a:t>
            </a:r>
          </a:p>
          <a:p>
            <a:pPr lvl="1" eaLnBrk="1" hangingPunct="1"/>
            <a:r>
              <a:rPr lang="en-US" altLang="en-US" sz="1600" dirty="0" err="1">
                <a:solidFill>
                  <a:schemeClr val="tx1"/>
                </a:solidFill>
              </a:rPr>
              <a:t>odor,ear,key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sz="1600" dirty="0">
                <a:solidFill>
                  <a:schemeClr val="tx1"/>
                </a:solidFill>
              </a:rPr>
              <a:t>stroke pattern, gait</a:t>
            </a:r>
          </a:p>
        </p:txBody>
      </p:sp>
      <p:pic>
        <p:nvPicPr>
          <p:cNvPr id="83972" name="Picture 4" descr="BI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363" y="838200"/>
            <a:ext cx="5430837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Content Placeholder 1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8229600" cy="2438400"/>
          </a:xfrm>
        </p:spPr>
        <p:txBody>
          <a:bodyPr/>
          <a:lstStyle/>
          <a:p>
            <a:r>
              <a:rPr lang="en-US" altLang="en-US" dirty="0">
                <a:solidFill>
                  <a:schemeClr val="tx1"/>
                </a:solidFill>
                <a:ea typeface="ヒラギノ角ゴ Pro W3" pitchFamily="-112" charset="-128"/>
              </a:rPr>
              <a:t>Fingerprint Recognition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  <a:ea typeface="ヒラギノ角ゴ Pro W3" pitchFamily="-112" charset="-128"/>
              </a:rPr>
              <a:t>Simple, inexpensive, well proven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  <a:ea typeface="ヒラギノ角ゴ Pro W3" pitchFamily="-112" charset="-128"/>
              </a:rPr>
              <a:t>Most biometrics today is fingerprint recognition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  <a:ea typeface="ヒラギノ角ゴ Pro W3" pitchFamily="-112" charset="-128"/>
              </a:rPr>
              <a:t>Often can be defeated with latent fingerprints on glasses copied to gelatin fingers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  <a:ea typeface="ヒラギノ角ゴ Pro W3" pitchFamily="-112" charset="-128"/>
              </a:rPr>
              <a:t>However, fingerprint recognition can take the place of reusable passwords for low-risk applications</a:t>
            </a:r>
          </a:p>
        </p:txBody>
      </p:sp>
      <p:sp>
        <p:nvSpPr>
          <p:cNvPr id="106499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124200" y="6245225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831347-AB8C-4D3C-BB4F-AD6F45619969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-112" charset="-128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-112" charset="-128"/>
              <a:cs typeface="+mn-cs"/>
            </a:endParaRPr>
          </a:p>
        </p:txBody>
      </p:sp>
      <p:sp>
        <p:nvSpPr>
          <p:cNvPr id="106500" name="Tit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ヒラギノ角ゴ Pro W3" pitchFamily="-112" charset="-128"/>
              </a:rPr>
              <a:t>Biometric Authentication</a:t>
            </a:r>
          </a:p>
        </p:txBody>
      </p:sp>
    </p:spTree>
    <p:extLst>
      <p:ext uri="{BB962C8B-B14F-4D97-AF65-F5344CB8AC3E}">
        <p14:creationId xmlns:p14="http://schemas.microsoft.com/office/powerpoint/2010/main" val="1931468381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Content Placeholder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tx1"/>
                </a:solidFill>
                <a:ea typeface="ヒラギノ角ゴ Pro W3" pitchFamily="-112" charset="-128"/>
              </a:rPr>
              <a:t>Iris Recognition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  <a:ea typeface="ヒラギノ角ゴ Pro W3" pitchFamily="-112" charset="-128"/>
              </a:rPr>
              <a:t>Pattern in colored part of eye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  <a:ea typeface="ヒラギノ角ゴ Pro W3" pitchFamily="-112" charset="-128"/>
              </a:rPr>
              <a:t>Uses a camera (no light is shined into eye, as in Hollywood movies)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  <a:ea typeface="ヒラギノ角ゴ Pro W3" pitchFamily="-112" charset="-128"/>
              </a:rPr>
              <a:t>Very low FARs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  <a:ea typeface="ヒラギノ角ゴ Pro W3" pitchFamily="-112" charset="-128"/>
              </a:rPr>
              <a:t>Very expensive</a:t>
            </a:r>
          </a:p>
        </p:txBody>
      </p:sp>
      <p:sp>
        <p:nvSpPr>
          <p:cNvPr id="107523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124200" y="6245225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7CBEFF-7A55-44E6-9D7C-DBDB84ADA7F2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-112" charset="-128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-112" charset="-128"/>
              <a:cs typeface="+mn-cs"/>
            </a:endParaRPr>
          </a:p>
        </p:txBody>
      </p:sp>
      <p:sp>
        <p:nvSpPr>
          <p:cNvPr id="107524" name="Tit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ヒラギノ角ゴ Pro W3" pitchFamily="-112" charset="-128"/>
              </a:rPr>
              <a:t>Biometric Authentication</a:t>
            </a:r>
          </a:p>
        </p:txBody>
      </p:sp>
    </p:spTree>
    <p:extLst>
      <p:ext uri="{BB962C8B-B14F-4D97-AF65-F5344CB8AC3E}">
        <p14:creationId xmlns:p14="http://schemas.microsoft.com/office/powerpoint/2010/main" val="1249370599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Content Placeholder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tx1"/>
                </a:solidFill>
                <a:ea typeface="ヒラギノ角ゴ Pro W3" pitchFamily="-112" charset="-128"/>
              </a:rPr>
              <a:t>Face Recognition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  <a:ea typeface="ヒラギノ角ゴ Pro W3" pitchFamily="-112" charset="-128"/>
              </a:rPr>
              <a:t>Surreptitious identification is possible (in airports, etc.)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  <a:ea typeface="ヒラギノ角ゴ Pro W3" pitchFamily="-112" charset="-128"/>
              </a:rPr>
              <a:t>Surreptitious means without the subject’s knowledge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  <a:ea typeface="ヒラギノ角ゴ Pro W3" pitchFamily="-112" charset="-128"/>
              </a:rPr>
              <a:t>High error rates, even without deception</a:t>
            </a:r>
          </a:p>
          <a:p>
            <a:r>
              <a:rPr lang="en-US" altLang="en-US" dirty="0">
                <a:solidFill>
                  <a:schemeClr val="tx1"/>
                </a:solidFill>
                <a:ea typeface="ヒラギノ角ゴ Pro W3" pitchFamily="-112" charset="-128"/>
              </a:rPr>
              <a:t>Hand Geometry for Door Access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  <a:ea typeface="ヒラギノ角ゴ Pro W3" pitchFamily="-112" charset="-128"/>
              </a:rPr>
              <a:t>Shape of hand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  <a:ea typeface="ヒラギノ角ゴ Pro W3" pitchFamily="-112" charset="-128"/>
              </a:rPr>
              <a:t>Reader is very large, so usually used for door access</a:t>
            </a:r>
          </a:p>
        </p:txBody>
      </p:sp>
      <p:sp>
        <p:nvSpPr>
          <p:cNvPr id="108547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124200" y="6245225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80DFF5-AE7E-4600-84B7-731B6C6D8B3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-112" charset="-128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-112" charset="-128"/>
              <a:cs typeface="+mn-cs"/>
            </a:endParaRPr>
          </a:p>
        </p:txBody>
      </p:sp>
      <p:sp>
        <p:nvSpPr>
          <p:cNvPr id="108548" name="Tit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ヒラギノ角ゴ Pro W3" pitchFamily="-112" charset="-128"/>
              </a:rPr>
              <a:t>Biometric Authentication</a:t>
            </a:r>
          </a:p>
        </p:txBody>
      </p:sp>
    </p:spTree>
    <p:extLst>
      <p:ext uri="{BB962C8B-B14F-4D97-AF65-F5344CB8AC3E}">
        <p14:creationId xmlns:p14="http://schemas.microsoft.com/office/powerpoint/2010/main" val="3484853045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381000"/>
            <a:ext cx="8493125" cy="1016000"/>
          </a:xfrm>
          <a:noFill/>
        </p:spPr>
        <p:txBody>
          <a:bodyPr lIns="0" tIns="0" rIns="0" bIns="0" anchor="ctr"/>
          <a:lstStyle/>
          <a:p>
            <a:pPr marL="0" indent="0" algn="ctr" defTabSz="452438" eaLnBrk="1" hangingPunct="1"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3400">
                <a:solidFill>
                  <a:srgbClr val="000000"/>
                </a:solidFill>
                <a:latin typeface="Arial" panose="020B0604020202020204" pitchFamily="34" charset="0"/>
              </a:rPr>
              <a:t>Authentication</a:t>
            </a:r>
            <a:endParaRPr lang="en-US" altLang="en-US"/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685800" y="1295400"/>
            <a:ext cx="7572375" cy="313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85738" indent="-185738"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17550" indent="-307975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185738" marR="0" lvl="0" indent="-185738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Authentication is a process of reliably verifying the identity  of a person or a computer system</a:t>
            </a:r>
          </a:p>
          <a:p>
            <a:pPr marL="185738" marR="0" lvl="0" indent="-185738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Fundamental components of any authentication system</a:t>
            </a:r>
          </a:p>
          <a:p>
            <a:pPr marL="717550" marR="0" lvl="1" indent="-307975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– Authentication Information provided by entities for authenticating themselves to the computer system</a:t>
            </a:r>
          </a:p>
          <a:p>
            <a:pPr marL="717550" marR="0" lvl="1" indent="-307975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 – Complementary Information used by the system to validate A</a:t>
            </a:r>
          </a:p>
          <a:p>
            <a:pPr marL="717550" marR="0" lvl="1" indent="-307975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 – Complementation Function that generates C from A</a:t>
            </a:r>
          </a:p>
          <a:p>
            <a:pPr marL="717550" marR="0" lvl="1" indent="-307975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 – Authentication Function that verifies whether user provided information A matches with system maintained information C</a:t>
            </a:r>
          </a:p>
          <a:p>
            <a:pPr marL="185738" marR="0" lvl="0" indent="-185738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Different authentication systems have different forms of these four components</a:t>
            </a:r>
          </a:p>
        </p:txBody>
      </p:sp>
    </p:spTree>
  </p:cSld>
  <p:clrMapOvr>
    <a:masterClrMapping/>
  </p:clrMapOvr>
  <p:transition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Content Placeholder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tx1"/>
                </a:solidFill>
                <a:ea typeface="ヒラギノ角ゴ Pro W3" pitchFamily="-112" charset="-128"/>
              </a:rPr>
              <a:t>Voice Recognition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  <a:ea typeface="ヒラギノ角ゴ Pro W3" pitchFamily="-112" charset="-128"/>
              </a:rPr>
              <a:t>High error rates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  <a:ea typeface="ヒラギノ角ゴ Pro W3" pitchFamily="-112" charset="-128"/>
              </a:rPr>
              <a:t>Easily deceived by recordings</a:t>
            </a:r>
          </a:p>
          <a:p>
            <a:r>
              <a:rPr lang="en-US" altLang="en-US" dirty="0">
                <a:solidFill>
                  <a:schemeClr val="tx1"/>
                </a:solidFill>
                <a:ea typeface="ヒラギノ角ゴ Pro W3" pitchFamily="-112" charset="-128"/>
              </a:rPr>
              <a:t>Other Forms of Biometric Authentication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  <a:ea typeface="ヒラギノ角ゴ Pro W3" pitchFamily="-112" charset="-128"/>
              </a:rPr>
              <a:t>Veins in the hand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  <a:ea typeface="ヒラギノ角ゴ Pro W3" pitchFamily="-112" charset="-128"/>
              </a:rPr>
              <a:t>Keystroke recognition (pace in typing password)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  <a:ea typeface="ヒラギノ角ゴ Pro W3" pitchFamily="-112" charset="-128"/>
              </a:rPr>
              <a:t>Signature recognition (hand-written signature)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  <a:ea typeface="ヒラギノ角ゴ Pro W3" pitchFamily="-112" charset="-128"/>
              </a:rPr>
              <a:t>Gait (way the person walks) recognition</a:t>
            </a:r>
          </a:p>
        </p:txBody>
      </p:sp>
      <p:sp>
        <p:nvSpPr>
          <p:cNvPr id="109571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124200" y="6245225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DDBEC3E-08E1-418F-90AD-2498C7168F4E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-112" charset="-128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-112" charset="-128"/>
              <a:cs typeface="+mn-cs"/>
            </a:endParaRPr>
          </a:p>
        </p:txBody>
      </p:sp>
      <p:sp>
        <p:nvSpPr>
          <p:cNvPr id="109572" name="Tit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ヒラギノ角ゴ Pro W3" pitchFamily="-112" charset="-128"/>
              </a:rPr>
              <a:t>Biometric Authentication</a:t>
            </a:r>
          </a:p>
        </p:txBody>
      </p:sp>
    </p:spTree>
    <p:extLst>
      <p:ext uri="{BB962C8B-B14F-4D97-AF65-F5344CB8AC3E}">
        <p14:creationId xmlns:p14="http://schemas.microsoft.com/office/powerpoint/2010/main" val="29919714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Issues 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7638"/>
            <a:ext cx="8420100" cy="3759200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Accuracy</a:t>
            </a:r>
          </a:p>
          <a:p>
            <a:pPr lvl="1" eaLnBrk="1" hangingPunct="1"/>
            <a:r>
              <a:rPr lang="en-US" altLang="en-US" dirty="0">
                <a:solidFill>
                  <a:schemeClr val="tx1"/>
                </a:solidFill>
              </a:rPr>
              <a:t>while a correct password always correctly identifies the party, biometrics cannot guarantee that</a:t>
            </a:r>
          </a:p>
          <a:p>
            <a:pPr lvl="1" eaLnBrk="1" hangingPunct="1"/>
            <a:r>
              <a:rPr lang="en-US" altLang="en-US" dirty="0">
                <a:solidFill>
                  <a:schemeClr val="tx1"/>
                </a:solidFill>
              </a:rPr>
              <a:t>sensor noise, limitations of the processing methods, variability in their presentation  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Cost</a:t>
            </a:r>
          </a:p>
          <a:p>
            <a:pPr lvl="1" eaLnBrk="1" hangingPunct="1"/>
            <a:r>
              <a:rPr lang="en-US" altLang="en-US" dirty="0">
                <a:solidFill>
                  <a:schemeClr val="tx1"/>
                </a:solidFill>
              </a:rPr>
              <a:t>mass scale of inexpensive sensors</a:t>
            </a:r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Issues 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Integrity</a:t>
            </a:r>
          </a:p>
          <a:p>
            <a:pPr lvl="1" eaLnBrk="1" hangingPunct="1"/>
            <a:r>
              <a:rPr lang="en-US" altLang="en-US" dirty="0">
                <a:solidFill>
                  <a:schemeClr val="tx1"/>
                </a:solidFill>
              </a:rPr>
              <a:t>authentication is of no use if the system cannot provide assurance that the legitimate owner indeed presented the characteristic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Ease of use</a:t>
            </a:r>
          </a:p>
          <a:p>
            <a:pPr lvl="1" eaLnBrk="1" hangingPunct="1"/>
            <a:r>
              <a:rPr lang="en-US" altLang="en-US" dirty="0">
                <a:solidFill>
                  <a:schemeClr val="tx1"/>
                </a:solidFill>
              </a:rPr>
              <a:t>requires considerable user cooperation? Long training time? Intrusive?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Privacy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Ease of development</a:t>
            </a:r>
          </a:p>
        </p:txBody>
      </p: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Content Placeholder 1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838200"/>
          </a:xfrm>
        </p:spPr>
        <p:txBody>
          <a:bodyPr/>
          <a:lstStyle/>
          <a:p>
            <a:pPr marL="365125" indent="-255588">
              <a:buFont typeface="Wingdings 3" panose="05040102010807070707" pitchFamily="18" charset="2"/>
              <a:buChar char=""/>
            </a:pPr>
            <a:r>
              <a:rPr lang="en-US" altLang="en-US"/>
              <a:t>Which is Worse?</a:t>
            </a:r>
          </a:p>
          <a:p>
            <a:pPr marL="620713" lvl="1">
              <a:buFont typeface="Verdana" panose="020B0604030504040204" pitchFamily="34" charset="0"/>
              <a:buChar char="◦"/>
            </a:pPr>
            <a:r>
              <a:rPr lang="en-US" altLang="en-US"/>
              <a:t>It depends on the situation</a:t>
            </a:r>
          </a:p>
          <a:p>
            <a:pPr marL="365125" indent="-255588">
              <a:buFont typeface="Wingdings 3" panose="05040102010807070707" pitchFamily="18" charset="2"/>
              <a:buChar char=""/>
            </a:pPr>
            <a:endParaRPr lang="en-US" altLang="en-US"/>
          </a:p>
        </p:txBody>
      </p:sp>
      <p:sp>
        <p:nvSpPr>
          <p:cNvPr id="99331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124200" y="6245225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01338EF-3EF0-4AFE-ACED-E243CD89B59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-112" charset="-128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-112" charset="-128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57600" y="1066800"/>
            <a:ext cx="5486400" cy="563563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Biometric Errors and Deception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3400" y="2286000"/>
          <a:ext cx="8229600" cy="4114800"/>
        </p:xfrm>
        <a:graphic>
          <a:graphicData uri="http://schemas.openxmlformats.org/drawingml/2006/table">
            <a:tbl>
              <a:tblPr/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Situation</a:t>
                      </a:r>
                      <a:endParaRPr lang="en-US" sz="2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37161" marR="137161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b="1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False acceptance</a:t>
                      </a:r>
                      <a:endParaRPr lang="en-US" sz="2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37161" marR="13716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b="1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False rejection</a:t>
                      </a:r>
                      <a:endParaRPr lang="en-US" sz="2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37161" marR="137161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>
                          <a:latin typeface="Arial"/>
                          <a:ea typeface="Times New Roman"/>
                          <a:cs typeface="Times New Roman"/>
                        </a:rPr>
                        <a:t>Identification for computer access</a:t>
                      </a:r>
                    </a:p>
                  </a:txBody>
                  <a:tcPr marL="137161" marR="137161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>
                          <a:latin typeface="Arial"/>
                          <a:ea typeface="Times New Roman"/>
                          <a:cs typeface="Times New Roman"/>
                        </a:rPr>
                        <a:t>Security Violation</a:t>
                      </a:r>
                    </a:p>
                  </a:txBody>
                  <a:tcPr marL="137161" marR="13716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>
                          <a:latin typeface="Arial"/>
                          <a:ea typeface="Times New Roman"/>
                          <a:cs typeface="Times New Roman"/>
                        </a:rPr>
                        <a:t>Inconvenience</a:t>
                      </a:r>
                    </a:p>
                  </a:txBody>
                  <a:tcPr marL="137161" marR="137161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>
                          <a:latin typeface="Arial"/>
                          <a:ea typeface="Times New Roman"/>
                          <a:cs typeface="Times New Roman"/>
                        </a:rPr>
                        <a:t>Verification for computer access</a:t>
                      </a:r>
                    </a:p>
                  </a:txBody>
                  <a:tcPr marL="137161" marR="137161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>
                          <a:latin typeface="Arial"/>
                          <a:ea typeface="Times New Roman"/>
                          <a:cs typeface="Times New Roman"/>
                        </a:rPr>
                        <a:t>Security Violation</a:t>
                      </a:r>
                    </a:p>
                  </a:txBody>
                  <a:tcPr marL="137161" marR="13716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>
                          <a:latin typeface="Arial"/>
                          <a:ea typeface="Times New Roman"/>
                          <a:cs typeface="Times New Roman"/>
                        </a:rPr>
                        <a:t>Inconvenience</a:t>
                      </a:r>
                    </a:p>
                  </a:txBody>
                  <a:tcPr marL="137161" marR="137161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>
                          <a:latin typeface="Arial"/>
                          <a:ea typeface="Times New Roman"/>
                          <a:cs typeface="Times New Roman"/>
                        </a:rPr>
                        <a:t>Watch list for door access</a:t>
                      </a:r>
                    </a:p>
                  </a:txBody>
                  <a:tcPr marL="137161" marR="137161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>
                          <a:latin typeface="Arial"/>
                          <a:ea typeface="Times New Roman"/>
                          <a:cs typeface="Times New Roman"/>
                        </a:rPr>
                        <a:t>Security Violation</a:t>
                      </a:r>
                    </a:p>
                  </a:txBody>
                  <a:tcPr marL="137161" marR="13716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>
                          <a:latin typeface="Arial"/>
                          <a:ea typeface="Times New Roman"/>
                          <a:cs typeface="Times New Roman"/>
                        </a:rPr>
                        <a:t>Inconvenience</a:t>
                      </a:r>
                    </a:p>
                  </a:txBody>
                  <a:tcPr marL="137161" marR="137161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>
                          <a:latin typeface="Arial"/>
                          <a:ea typeface="Times New Roman"/>
                          <a:cs typeface="Times New Roman"/>
                        </a:rPr>
                        <a:t>Watch list for terrorists</a:t>
                      </a:r>
                    </a:p>
                  </a:txBody>
                  <a:tcPr marL="137161" marR="137161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>
                          <a:latin typeface="Arial"/>
                          <a:ea typeface="Times New Roman"/>
                          <a:cs typeface="Times New Roman"/>
                        </a:rPr>
                        <a:t>Inconvenience</a:t>
                      </a:r>
                    </a:p>
                  </a:txBody>
                  <a:tcPr marL="137161" marR="13716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>
                          <a:latin typeface="Arial"/>
                          <a:ea typeface="Times New Roman"/>
                          <a:cs typeface="Times New Roman"/>
                        </a:rPr>
                        <a:t>Security Violation</a:t>
                      </a:r>
                    </a:p>
                  </a:txBody>
                  <a:tcPr marL="137161" marR="137161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990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4800" b="1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E0A99"/>
                  </a:outerShdw>
                </a:effectLst>
              </a:rPr>
              <a:t>Cryptographic Authentication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 rotWithShape="0">
                  <a:srgbClr val="0E0A99"/>
                </a:outerShdw>
              </a:effectLst>
            </a:endParaRPr>
          </a:p>
        </p:txBody>
      </p:sp>
      <p:sp>
        <p:nvSpPr>
          <p:cNvPr id="2478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28800"/>
            <a:ext cx="8229600" cy="4927600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1200"/>
              </a:spcAft>
              <a:buClr>
                <a:schemeClr val="accent6">
                  <a:lumMod val="40000"/>
                  <a:lumOff val="60000"/>
                </a:schemeClr>
              </a:buClr>
              <a:buSzPct val="120000"/>
              <a:defRPr/>
            </a:pP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64E2"/>
                  </a:outerShdw>
                </a:effectLst>
              </a:rPr>
              <a:t>Authentication over a network, the Internet, or a communications link is more complex</a:t>
            </a:r>
          </a:p>
          <a:p>
            <a:pPr marL="342900" lvl="1" indent="-34290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6">
                  <a:lumMod val="40000"/>
                  <a:lumOff val="60000"/>
                </a:schemeClr>
              </a:buClr>
              <a:buSzPct val="120000"/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64E2"/>
                  </a:outerShdw>
                </a:effectLst>
              </a:rPr>
              <a:t>Additional security threats such as:</a:t>
            </a:r>
          </a:p>
          <a:p>
            <a:pPr marL="1028700" lvl="3" indent="-342900" eaLnBrk="1" fontAlgn="auto" hangingPunct="1">
              <a:lnSpc>
                <a:spcPct val="90000"/>
              </a:lnSpc>
              <a:spcBef>
                <a:spcPts val="2000"/>
              </a:spcBef>
              <a:spcAft>
                <a:spcPts val="1800"/>
              </a:spcAft>
              <a:buClr>
                <a:schemeClr val="accent6">
                  <a:lumMod val="40000"/>
                  <a:lumOff val="60000"/>
                </a:schemeClr>
              </a:buClr>
              <a:defRPr/>
            </a:pP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64E2"/>
                  </a:outerShdw>
                </a:effectLst>
              </a:rPr>
              <a:t>Eavesdropping, capturing a password, replaying an authentication sequence that has been observed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6">
                  <a:lumMod val="40000"/>
                  <a:lumOff val="60000"/>
                </a:schemeClr>
              </a:buClr>
              <a:buSzPct val="120000"/>
              <a:defRPr/>
            </a:pP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64E2"/>
                  </a:outerShdw>
                </a:effectLst>
              </a:rPr>
              <a:t>Generally rely on some form of a challenge-response protocol to counter threats</a:t>
            </a:r>
          </a:p>
        </p:txBody>
      </p:sp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49263" y="484188"/>
            <a:ext cx="8493125" cy="1019175"/>
          </a:xfrm>
          <a:noFill/>
        </p:spPr>
        <p:txBody>
          <a:bodyPr lIns="0" tIns="0" rIns="0" bIns="0" anchor="ctr"/>
          <a:lstStyle/>
          <a:p>
            <a:pPr marL="0" indent="0" algn="ctr" defTabSz="452438" eaLnBrk="1" hangingPunct="1"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3400" dirty="0">
                <a:solidFill>
                  <a:srgbClr val="000000"/>
                </a:solidFill>
                <a:latin typeface="Arial" panose="020B0604020202020204" pitchFamily="34" charset="0"/>
              </a:rPr>
              <a:t>Cryptographic Authentication</a:t>
            </a:r>
            <a:endParaRPr lang="en-US" altLang="en-US" dirty="0"/>
          </a:p>
        </p:txBody>
      </p:sp>
      <p:sp>
        <p:nvSpPr>
          <p:cNvPr id="112643" name="Line 3"/>
          <p:cNvSpPr>
            <a:spLocks noChangeShapeType="1"/>
          </p:cNvSpPr>
          <p:nvPr/>
        </p:nvSpPr>
        <p:spPr bwMode="auto">
          <a:xfrm flipV="1">
            <a:off x="2754313" y="2540000"/>
            <a:ext cx="3175000" cy="4763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644" name="Line 4"/>
          <p:cNvSpPr>
            <a:spLocks noChangeShapeType="1"/>
          </p:cNvSpPr>
          <p:nvPr/>
        </p:nvSpPr>
        <p:spPr bwMode="auto">
          <a:xfrm flipV="1">
            <a:off x="1836738" y="2863850"/>
            <a:ext cx="4092575" cy="4763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645" name="Line 5"/>
          <p:cNvSpPr>
            <a:spLocks noChangeShapeType="1"/>
          </p:cNvSpPr>
          <p:nvPr/>
        </p:nvSpPr>
        <p:spPr bwMode="auto">
          <a:xfrm flipV="1">
            <a:off x="3317875" y="3887788"/>
            <a:ext cx="3363913" cy="3175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646" name="Line 6"/>
          <p:cNvSpPr>
            <a:spLocks noChangeShapeType="1"/>
          </p:cNvSpPr>
          <p:nvPr/>
        </p:nvSpPr>
        <p:spPr bwMode="auto">
          <a:xfrm flipV="1">
            <a:off x="1833563" y="3336925"/>
            <a:ext cx="3630612" cy="3175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647" name="Text Box 7"/>
          <p:cNvSpPr txBox="1">
            <a:spLocks noChangeArrowheads="1"/>
          </p:cNvSpPr>
          <p:nvPr/>
        </p:nvSpPr>
        <p:spPr bwMode="auto">
          <a:xfrm>
            <a:off x="877888" y="1970088"/>
            <a:ext cx="8239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Alice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648" name="Text Box 8"/>
          <p:cNvSpPr txBox="1">
            <a:spLocks noChangeArrowheads="1"/>
          </p:cNvSpPr>
          <p:nvPr/>
        </p:nvSpPr>
        <p:spPr bwMode="auto">
          <a:xfrm>
            <a:off x="7143750" y="1971675"/>
            <a:ext cx="67786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Bob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649" name="Text Box 9"/>
          <p:cNvSpPr txBox="1">
            <a:spLocks noChangeArrowheads="1"/>
          </p:cNvSpPr>
          <p:nvPr/>
        </p:nvSpPr>
        <p:spPr bwMode="auto">
          <a:xfrm>
            <a:off x="1182688" y="2413000"/>
            <a:ext cx="15160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(challenge)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650" name="Text Box 10"/>
          <p:cNvSpPr txBox="1">
            <a:spLocks noChangeArrowheads="1"/>
          </p:cNvSpPr>
          <p:nvPr/>
        </p:nvSpPr>
        <p:spPr bwMode="auto">
          <a:xfrm>
            <a:off x="6011863" y="2760663"/>
            <a:ext cx="22590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</a:t>
            </a: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encrypted with K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AB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651" name="Text Box 11"/>
          <p:cNvSpPr txBox="1">
            <a:spLocks noChangeArrowheads="1"/>
          </p:cNvSpPr>
          <p:nvPr/>
        </p:nvSpPr>
        <p:spPr bwMode="auto">
          <a:xfrm>
            <a:off x="5643563" y="3233738"/>
            <a:ext cx="15589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 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(challenge)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652" name="Text Box 12"/>
          <p:cNvSpPr txBox="1">
            <a:spLocks noChangeArrowheads="1"/>
          </p:cNvSpPr>
          <p:nvPr/>
        </p:nvSpPr>
        <p:spPr bwMode="auto">
          <a:xfrm>
            <a:off x="1060450" y="3783013"/>
            <a:ext cx="225901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encrypted with K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AB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653" name="Text Box 13"/>
          <p:cNvSpPr txBox="1">
            <a:spLocks noChangeArrowheads="1"/>
          </p:cNvSpPr>
          <p:nvPr/>
        </p:nvSpPr>
        <p:spPr bwMode="auto">
          <a:xfrm>
            <a:off x="784225" y="1339850"/>
            <a:ext cx="7713663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85738" indent="-185738"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17550" indent="-307975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185738" marR="0" lvl="0" indent="-185738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Secret key cryptography </a:t>
            </a:r>
          </a:p>
          <a:p>
            <a:pPr marL="717550" marR="0" lvl="1" indent="-307975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FontTx/>
              <a:buChar char="–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Alice and Bob verify each other's identity</a:t>
            </a:r>
            <a:endParaRPr kumimoji="0" lang="en-US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654" name="Text Box 14"/>
          <p:cNvSpPr txBox="1">
            <a:spLocks noChangeArrowheads="1"/>
          </p:cNvSpPr>
          <p:nvPr/>
        </p:nvSpPr>
        <p:spPr bwMode="auto">
          <a:xfrm>
            <a:off x="641350" y="4335463"/>
            <a:ext cx="7650163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85738" indent="-185738"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17550" indent="-307975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185738" marR="0" lvl="0" indent="-185738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Public key cryptography </a:t>
            </a:r>
          </a:p>
          <a:p>
            <a:pPr marL="717550" marR="0" lvl="1" indent="-307975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FontTx/>
              <a:buChar char="–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Alice verifies Bob's identity</a:t>
            </a:r>
            <a:endParaRPr kumimoji="0" lang="en-US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655" name="Text Box 15"/>
          <p:cNvSpPr txBox="1">
            <a:spLocks noChangeArrowheads="1"/>
          </p:cNvSpPr>
          <p:nvPr/>
        </p:nvSpPr>
        <p:spPr bwMode="auto">
          <a:xfrm>
            <a:off x="896938" y="5272088"/>
            <a:ext cx="825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Alice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656" name="Text Box 16"/>
          <p:cNvSpPr txBox="1">
            <a:spLocks noChangeArrowheads="1"/>
          </p:cNvSpPr>
          <p:nvPr/>
        </p:nvSpPr>
        <p:spPr bwMode="auto">
          <a:xfrm>
            <a:off x="7326313" y="5176838"/>
            <a:ext cx="677862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Bob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657" name="Line 17"/>
          <p:cNvSpPr>
            <a:spLocks noChangeShapeType="1"/>
          </p:cNvSpPr>
          <p:nvPr/>
        </p:nvSpPr>
        <p:spPr bwMode="auto">
          <a:xfrm flipV="1">
            <a:off x="3516313" y="5735638"/>
            <a:ext cx="2187575" cy="4762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658" name="Text Box 18"/>
          <p:cNvSpPr txBox="1">
            <a:spLocks noChangeArrowheads="1"/>
          </p:cNvSpPr>
          <p:nvPr/>
        </p:nvSpPr>
        <p:spPr bwMode="auto">
          <a:xfrm>
            <a:off x="1627188" y="5565775"/>
            <a:ext cx="183515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encrypt r with</a:t>
            </a: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659" name="Text Box 19"/>
          <p:cNvSpPr txBox="1">
            <a:spLocks noChangeArrowheads="1"/>
          </p:cNvSpPr>
          <p:nvPr/>
        </p:nvSpPr>
        <p:spPr bwMode="auto">
          <a:xfrm>
            <a:off x="5791200" y="5553075"/>
            <a:ext cx="1835150" cy="30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decrypt r with</a:t>
            </a: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660" name="Line 20"/>
          <p:cNvSpPr>
            <a:spLocks noChangeShapeType="1"/>
          </p:cNvSpPr>
          <p:nvPr/>
        </p:nvSpPr>
        <p:spPr bwMode="auto">
          <a:xfrm flipV="1">
            <a:off x="2000250" y="6110288"/>
            <a:ext cx="4391025" cy="3175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661" name="Text Box 21"/>
          <p:cNvSpPr txBox="1">
            <a:spLocks noChangeArrowheads="1"/>
          </p:cNvSpPr>
          <p:nvPr/>
        </p:nvSpPr>
        <p:spPr bwMode="auto">
          <a:xfrm>
            <a:off x="6477000" y="5926138"/>
            <a:ext cx="10636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Text Box 3"/>
          <p:cNvSpPr txBox="1">
            <a:spLocks noChangeArrowheads="1"/>
          </p:cNvSpPr>
          <p:nvPr/>
        </p:nvSpPr>
        <p:spPr bwMode="auto">
          <a:xfrm>
            <a:off x="877888" y="3111500"/>
            <a:ext cx="8239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Alice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3668" name="Text Box 4"/>
          <p:cNvSpPr txBox="1">
            <a:spLocks noChangeArrowheads="1"/>
          </p:cNvSpPr>
          <p:nvPr/>
        </p:nvSpPr>
        <p:spPr bwMode="auto">
          <a:xfrm>
            <a:off x="7305675" y="3016250"/>
            <a:ext cx="677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Bob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3669" name="Line 5"/>
          <p:cNvSpPr>
            <a:spLocks noChangeShapeType="1"/>
          </p:cNvSpPr>
          <p:nvPr/>
        </p:nvSpPr>
        <p:spPr bwMode="auto">
          <a:xfrm flipV="1">
            <a:off x="3357563" y="3533775"/>
            <a:ext cx="3482975" cy="4763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3670" name="Text Box 6"/>
          <p:cNvSpPr txBox="1">
            <a:spLocks noChangeArrowheads="1"/>
          </p:cNvSpPr>
          <p:nvPr/>
        </p:nvSpPr>
        <p:spPr bwMode="auto">
          <a:xfrm>
            <a:off x="6135688" y="4098925"/>
            <a:ext cx="1835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decrypt r with</a:t>
            </a: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3671" name="Line 7"/>
          <p:cNvSpPr>
            <a:spLocks noChangeShapeType="1"/>
          </p:cNvSpPr>
          <p:nvPr/>
        </p:nvSpPr>
        <p:spPr bwMode="auto">
          <a:xfrm flipV="1">
            <a:off x="2586038" y="3908425"/>
            <a:ext cx="4391025" cy="3175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3672" name="Text Box 8"/>
          <p:cNvSpPr txBox="1">
            <a:spLocks noChangeArrowheads="1"/>
          </p:cNvSpPr>
          <p:nvPr/>
        </p:nvSpPr>
        <p:spPr bwMode="auto">
          <a:xfrm>
            <a:off x="7042150" y="3783013"/>
            <a:ext cx="10795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3673" name="Text Box 9"/>
          <p:cNvSpPr txBox="1">
            <a:spLocks noChangeArrowheads="1"/>
          </p:cNvSpPr>
          <p:nvPr/>
        </p:nvSpPr>
        <p:spPr bwMode="auto">
          <a:xfrm>
            <a:off x="922338" y="1993900"/>
            <a:ext cx="75723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85738" indent="-185738"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17550" indent="-307975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185738" marR="0" lvl="0" indent="-185738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Public key cryptography </a:t>
            </a:r>
          </a:p>
          <a:p>
            <a:pPr marL="717550" marR="0" lvl="1" indent="-307975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FontTx/>
              <a:buChar char="–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Bob verifies Alice's identity</a:t>
            </a:r>
            <a:endParaRPr kumimoji="0" lang="en-US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3674" name="Text Box 10"/>
          <p:cNvSpPr txBox="1">
            <a:spLocks noChangeArrowheads="1"/>
          </p:cNvSpPr>
          <p:nvPr/>
        </p:nvSpPr>
        <p:spPr bwMode="auto">
          <a:xfrm>
            <a:off x="2170113" y="3444875"/>
            <a:ext cx="1077912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 am Alice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3675" name="Line 11"/>
          <p:cNvSpPr>
            <a:spLocks noChangeShapeType="1"/>
          </p:cNvSpPr>
          <p:nvPr/>
        </p:nvSpPr>
        <p:spPr bwMode="auto">
          <a:xfrm flipV="1">
            <a:off x="3457575" y="4202113"/>
            <a:ext cx="2581275" cy="4762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3676" name="Text Box 12"/>
          <p:cNvSpPr txBox="1">
            <a:spLocks noChangeArrowheads="1"/>
          </p:cNvSpPr>
          <p:nvPr/>
        </p:nvSpPr>
        <p:spPr bwMode="auto">
          <a:xfrm>
            <a:off x="1563688" y="4059238"/>
            <a:ext cx="18367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encrypt r with</a:t>
            </a: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449263" y="484188"/>
            <a:ext cx="849312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5F5F5F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5F5F5F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5F5F5F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+mn-lt"/>
              </a:defRPr>
            </a:lvl9pPr>
          </a:lstStyle>
          <a:p>
            <a:pPr marL="0" marR="0" lvl="0" indent="0" algn="ctr" defTabSz="452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3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Cryptographic Authentication</a:t>
            </a:r>
            <a:endParaRPr kumimoji="0" lang="en-US" altLang="en-US" sz="2200" b="0" i="0" u="none" strike="noStrike" kern="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</p:cSld>
  <p:clrMapOvr>
    <a:masterClrMapping/>
  </p:clrMapOvr>
  <p:transition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84188" y="431800"/>
            <a:ext cx="8493125" cy="1017588"/>
          </a:xfrm>
          <a:noFill/>
        </p:spPr>
        <p:txBody>
          <a:bodyPr lIns="0" tIns="0" rIns="0" bIns="0" anchor="ctr"/>
          <a:lstStyle/>
          <a:p>
            <a:pPr marL="0" indent="0" algn="ctr" defTabSz="452438" eaLnBrk="1" hangingPunct="1"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3400">
                <a:solidFill>
                  <a:srgbClr val="000000"/>
                </a:solidFill>
                <a:latin typeface="Arial" panose="020B0604020202020204" pitchFamily="34" charset="0"/>
              </a:rPr>
              <a:t>Mutual Authentication</a:t>
            </a:r>
            <a:endParaRPr lang="en-US" altLang="en-US"/>
          </a:p>
        </p:txBody>
      </p:sp>
      <p:sp>
        <p:nvSpPr>
          <p:cNvPr id="114691" name="Line 3"/>
          <p:cNvSpPr>
            <a:spLocks noChangeShapeType="1"/>
          </p:cNvSpPr>
          <p:nvPr/>
        </p:nvSpPr>
        <p:spPr bwMode="auto">
          <a:xfrm flipV="1">
            <a:off x="3457575" y="1625600"/>
            <a:ext cx="3173413" cy="3175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4692" name="Line 4"/>
          <p:cNvSpPr>
            <a:spLocks noChangeShapeType="1"/>
          </p:cNvSpPr>
          <p:nvPr/>
        </p:nvSpPr>
        <p:spPr bwMode="auto">
          <a:xfrm flipV="1">
            <a:off x="1855788" y="2039938"/>
            <a:ext cx="4090987" cy="3175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4693" name="Line 5"/>
          <p:cNvSpPr>
            <a:spLocks noChangeShapeType="1"/>
          </p:cNvSpPr>
          <p:nvPr/>
        </p:nvSpPr>
        <p:spPr bwMode="auto">
          <a:xfrm flipV="1">
            <a:off x="3390900" y="2827338"/>
            <a:ext cx="3363913" cy="4762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4694" name="Line 6"/>
          <p:cNvSpPr>
            <a:spLocks noChangeShapeType="1"/>
          </p:cNvSpPr>
          <p:nvPr/>
        </p:nvSpPr>
        <p:spPr bwMode="auto">
          <a:xfrm flipV="1">
            <a:off x="1851025" y="2509838"/>
            <a:ext cx="3632200" cy="6350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4695" name="Text Box 7"/>
          <p:cNvSpPr txBox="1">
            <a:spLocks noChangeArrowheads="1"/>
          </p:cNvSpPr>
          <p:nvPr/>
        </p:nvSpPr>
        <p:spPr bwMode="auto">
          <a:xfrm>
            <a:off x="785813" y="1360488"/>
            <a:ext cx="825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Alice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4696" name="Text Box 8"/>
          <p:cNvSpPr txBox="1">
            <a:spLocks noChangeArrowheads="1"/>
          </p:cNvSpPr>
          <p:nvPr/>
        </p:nvSpPr>
        <p:spPr bwMode="auto">
          <a:xfrm>
            <a:off x="7569200" y="1435100"/>
            <a:ext cx="677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Bob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4697" name="Text Box 9"/>
          <p:cNvSpPr txBox="1">
            <a:spLocks noChangeArrowheads="1"/>
          </p:cNvSpPr>
          <p:nvPr/>
        </p:nvSpPr>
        <p:spPr bwMode="auto">
          <a:xfrm>
            <a:off x="1865313" y="1497013"/>
            <a:ext cx="15160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(challenge)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4698" name="Text Box 10"/>
          <p:cNvSpPr txBox="1">
            <a:spLocks noChangeArrowheads="1"/>
          </p:cNvSpPr>
          <p:nvPr/>
        </p:nvSpPr>
        <p:spPr bwMode="auto">
          <a:xfrm>
            <a:off x="6030913" y="1935163"/>
            <a:ext cx="2259012" cy="30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</a:t>
            </a: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encrypted with K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AB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4699" name="Text Box 11"/>
          <p:cNvSpPr txBox="1">
            <a:spLocks noChangeArrowheads="1"/>
          </p:cNvSpPr>
          <p:nvPr/>
        </p:nvSpPr>
        <p:spPr bwMode="auto">
          <a:xfrm>
            <a:off x="5661025" y="2408238"/>
            <a:ext cx="15605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 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(challenge)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4700" name="Text Box 12"/>
          <p:cNvSpPr txBox="1">
            <a:spLocks noChangeArrowheads="1"/>
          </p:cNvSpPr>
          <p:nvPr/>
        </p:nvSpPr>
        <p:spPr bwMode="auto">
          <a:xfrm>
            <a:off x="1135063" y="2724150"/>
            <a:ext cx="225742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encrypted with K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AB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4701" name="Line 13"/>
          <p:cNvSpPr>
            <a:spLocks noChangeShapeType="1"/>
          </p:cNvSpPr>
          <p:nvPr/>
        </p:nvSpPr>
        <p:spPr bwMode="auto">
          <a:xfrm flipV="1">
            <a:off x="2166938" y="3922713"/>
            <a:ext cx="4416425" cy="3175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4702" name="Line 14"/>
          <p:cNvSpPr>
            <a:spLocks noChangeShapeType="1"/>
          </p:cNvSpPr>
          <p:nvPr/>
        </p:nvSpPr>
        <p:spPr bwMode="auto">
          <a:xfrm flipV="1">
            <a:off x="1819275" y="4337050"/>
            <a:ext cx="4092575" cy="3175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4703" name="Line 15"/>
          <p:cNvSpPr>
            <a:spLocks noChangeShapeType="1"/>
          </p:cNvSpPr>
          <p:nvPr/>
        </p:nvSpPr>
        <p:spPr bwMode="auto">
          <a:xfrm flipV="1">
            <a:off x="3448050" y="4730750"/>
            <a:ext cx="3362325" cy="4763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4704" name="Text Box 16"/>
          <p:cNvSpPr txBox="1">
            <a:spLocks noChangeArrowheads="1"/>
          </p:cNvSpPr>
          <p:nvPr/>
        </p:nvSpPr>
        <p:spPr bwMode="auto">
          <a:xfrm>
            <a:off x="785813" y="3709988"/>
            <a:ext cx="82550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Alice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4705" name="Text Box 17"/>
          <p:cNvSpPr txBox="1">
            <a:spLocks noChangeArrowheads="1"/>
          </p:cNvSpPr>
          <p:nvPr/>
        </p:nvSpPr>
        <p:spPr bwMode="auto">
          <a:xfrm>
            <a:off x="7496175" y="3695700"/>
            <a:ext cx="67786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Bob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4706" name="Text Box 18"/>
          <p:cNvSpPr txBox="1">
            <a:spLocks noChangeArrowheads="1"/>
          </p:cNvSpPr>
          <p:nvPr/>
        </p:nvSpPr>
        <p:spPr bwMode="auto">
          <a:xfrm>
            <a:off x="1830388" y="3794125"/>
            <a:ext cx="26352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4707" name="Text Box 19"/>
          <p:cNvSpPr txBox="1">
            <a:spLocks noChangeArrowheads="1"/>
          </p:cNvSpPr>
          <p:nvPr/>
        </p:nvSpPr>
        <p:spPr bwMode="auto">
          <a:xfrm>
            <a:off x="5994400" y="4232275"/>
            <a:ext cx="2690813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 </a:t>
            </a: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r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</a:t>
            </a: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encrypted with K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AB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4708" name="Text Box 20"/>
          <p:cNvSpPr txBox="1">
            <a:spLocks noChangeArrowheads="1"/>
          </p:cNvSpPr>
          <p:nvPr/>
        </p:nvSpPr>
        <p:spPr bwMode="auto">
          <a:xfrm>
            <a:off x="1189038" y="4625975"/>
            <a:ext cx="2259012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encrypted with K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AB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4709" name="Text Box 21"/>
          <p:cNvSpPr txBox="1">
            <a:spLocks noChangeArrowheads="1"/>
          </p:cNvSpPr>
          <p:nvPr/>
        </p:nvSpPr>
        <p:spPr bwMode="auto">
          <a:xfrm>
            <a:off x="528638" y="3124200"/>
            <a:ext cx="282416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Optimal Protocol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4710" name="Text Box 22"/>
          <p:cNvSpPr txBox="1">
            <a:spLocks noChangeArrowheads="1"/>
          </p:cNvSpPr>
          <p:nvPr/>
        </p:nvSpPr>
        <p:spPr bwMode="auto">
          <a:xfrm>
            <a:off x="692150" y="5757863"/>
            <a:ext cx="7105650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But suffers from reflection attack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wipe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84188" y="431800"/>
            <a:ext cx="8493125" cy="1017588"/>
          </a:xfrm>
          <a:noFill/>
        </p:spPr>
        <p:txBody>
          <a:bodyPr lIns="0" tIns="0" rIns="0" bIns="0" anchor="ctr"/>
          <a:lstStyle/>
          <a:p>
            <a:pPr marL="0" indent="0" algn="ctr" defTabSz="452438" eaLnBrk="1" hangingPunct="1"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3400">
                <a:solidFill>
                  <a:srgbClr val="000000"/>
                </a:solidFill>
                <a:latin typeface="Arial" panose="020B0604020202020204" pitchFamily="34" charset="0"/>
              </a:rPr>
              <a:t>Mutual Authentication</a:t>
            </a:r>
            <a:endParaRPr lang="en-US" altLang="en-US"/>
          </a:p>
        </p:txBody>
      </p:sp>
      <p:sp>
        <p:nvSpPr>
          <p:cNvPr id="115715" name="Line 3"/>
          <p:cNvSpPr>
            <a:spLocks noChangeShapeType="1"/>
          </p:cNvSpPr>
          <p:nvPr/>
        </p:nvSpPr>
        <p:spPr bwMode="auto">
          <a:xfrm flipV="1">
            <a:off x="2166938" y="2322513"/>
            <a:ext cx="4416425" cy="3175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5716" name="Line 4"/>
          <p:cNvSpPr>
            <a:spLocks noChangeShapeType="1"/>
          </p:cNvSpPr>
          <p:nvPr/>
        </p:nvSpPr>
        <p:spPr bwMode="auto">
          <a:xfrm flipV="1">
            <a:off x="2384425" y="2736850"/>
            <a:ext cx="4092575" cy="3175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5717" name="Text Box 5"/>
          <p:cNvSpPr txBox="1">
            <a:spLocks noChangeArrowheads="1"/>
          </p:cNvSpPr>
          <p:nvPr/>
        </p:nvSpPr>
        <p:spPr bwMode="auto">
          <a:xfrm>
            <a:off x="785813" y="2109788"/>
            <a:ext cx="1195387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Trudy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5718" name="Text Box 6"/>
          <p:cNvSpPr txBox="1">
            <a:spLocks noChangeArrowheads="1"/>
          </p:cNvSpPr>
          <p:nvPr/>
        </p:nvSpPr>
        <p:spPr bwMode="auto">
          <a:xfrm>
            <a:off x="7496175" y="2095500"/>
            <a:ext cx="67786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Bob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5719" name="Text Box 7"/>
          <p:cNvSpPr txBox="1">
            <a:spLocks noChangeArrowheads="1"/>
          </p:cNvSpPr>
          <p:nvPr/>
        </p:nvSpPr>
        <p:spPr bwMode="auto">
          <a:xfrm>
            <a:off x="1830388" y="2193925"/>
            <a:ext cx="26352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5720" name="Text Box 8"/>
          <p:cNvSpPr txBox="1">
            <a:spLocks noChangeArrowheads="1"/>
          </p:cNvSpPr>
          <p:nvPr/>
        </p:nvSpPr>
        <p:spPr bwMode="auto">
          <a:xfrm>
            <a:off x="2667000" y="2362200"/>
            <a:ext cx="2690813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 </a:t>
            </a: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r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encrypted with K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AB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5721" name="Text Box 9"/>
          <p:cNvSpPr txBox="1">
            <a:spLocks noChangeArrowheads="1"/>
          </p:cNvSpPr>
          <p:nvPr/>
        </p:nvSpPr>
        <p:spPr bwMode="auto">
          <a:xfrm>
            <a:off x="528638" y="1219200"/>
            <a:ext cx="282416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Reflection Attack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5722" name="Text Box 10"/>
          <p:cNvSpPr txBox="1">
            <a:spLocks noChangeArrowheads="1"/>
          </p:cNvSpPr>
          <p:nvPr/>
        </p:nvSpPr>
        <p:spPr bwMode="auto">
          <a:xfrm>
            <a:off x="762000" y="5105400"/>
            <a:ext cx="710565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27305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Now Trudy can complete session 1 !</a:t>
            </a:r>
          </a:p>
          <a:p>
            <a:pPr marL="0" marR="0" lvl="0" indent="27305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use different keys for authenticating Alice and Bob</a:t>
            </a:r>
          </a:p>
          <a:p>
            <a:pPr marL="0" marR="0" lvl="0" indent="27305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use different challenges for the initiator and responder</a:t>
            </a:r>
            <a:endParaRPr kumimoji="0" lang="en-US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5723" name="Text Box 11"/>
          <p:cNvSpPr txBox="1">
            <a:spLocks noChangeArrowheads="1"/>
          </p:cNvSpPr>
          <p:nvPr/>
        </p:nvSpPr>
        <p:spPr bwMode="auto">
          <a:xfrm>
            <a:off x="3189288" y="1957388"/>
            <a:ext cx="1839912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 am Alice, </a:t>
            </a: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 </a:t>
            </a:r>
          </a:p>
        </p:txBody>
      </p:sp>
      <p:sp>
        <p:nvSpPr>
          <p:cNvPr id="115724" name="Line 12"/>
          <p:cNvSpPr>
            <a:spLocks noChangeShapeType="1"/>
          </p:cNvSpPr>
          <p:nvPr/>
        </p:nvSpPr>
        <p:spPr bwMode="auto">
          <a:xfrm flipV="1">
            <a:off x="2066925" y="4002088"/>
            <a:ext cx="4416425" cy="3175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5725" name="Line 13"/>
          <p:cNvSpPr>
            <a:spLocks noChangeShapeType="1"/>
          </p:cNvSpPr>
          <p:nvPr/>
        </p:nvSpPr>
        <p:spPr bwMode="auto">
          <a:xfrm flipV="1">
            <a:off x="2284413" y="4416425"/>
            <a:ext cx="4092575" cy="3175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5726" name="Text Box 14"/>
          <p:cNvSpPr txBox="1">
            <a:spLocks noChangeArrowheads="1"/>
          </p:cNvSpPr>
          <p:nvPr/>
        </p:nvSpPr>
        <p:spPr bwMode="auto">
          <a:xfrm>
            <a:off x="685800" y="3789363"/>
            <a:ext cx="1195388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Trudy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5727" name="Text Box 15"/>
          <p:cNvSpPr txBox="1">
            <a:spLocks noChangeArrowheads="1"/>
          </p:cNvSpPr>
          <p:nvPr/>
        </p:nvSpPr>
        <p:spPr bwMode="auto">
          <a:xfrm>
            <a:off x="7396163" y="3775075"/>
            <a:ext cx="67786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Bob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5728" name="Text Box 16"/>
          <p:cNvSpPr txBox="1">
            <a:spLocks noChangeArrowheads="1"/>
          </p:cNvSpPr>
          <p:nvPr/>
        </p:nvSpPr>
        <p:spPr bwMode="auto">
          <a:xfrm>
            <a:off x="1730375" y="3873500"/>
            <a:ext cx="26352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5729" name="Text Box 17"/>
          <p:cNvSpPr txBox="1">
            <a:spLocks noChangeArrowheads="1"/>
          </p:cNvSpPr>
          <p:nvPr/>
        </p:nvSpPr>
        <p:spPr bwMode="auto">
          <a:xfrm>
            <a:off x="2566988" y="4041775"/>
            <a:ext cx="2690812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 </a:t>
            </a: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r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encrypted with K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AB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5730" name="Text Box 18"/>
          <p:cNvSpPr txBox="1">
            <a:spLocks noChangeArrowheads="1"/>
          </p:cNvSpPr>
          <p:nvPr/>
        </p:nvSpPr>
        <p:spPr bwMode="auto">
          <a:xfrm>
            <a:off x="3089275" y="3636963"/>
            <a:ext cx="1839913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 am Alice, </a:t>
            </a: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 </a:t>
            </a:r>
          </a:p>
        </p:txBody>
      </p:sp>
      <p:sp>
        <p:nvSpPr>
          <p:cNvPr id="115731" name="Text Box 19"/>
          <p:cNvSpPr txBox="1">
            <a:spLocks noChangeArrowheads="1"/>
          </p:cNvSpPr>
          <p:nvPr/>
        </p:nvSpPr>
        <p:spPr bwMode="auto">
          <a:xfrm>
            <a:off x="3341688" y="2871788"/>
            <a:ext cx="1839912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Session 1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115732" name="Text Box 20"/>
          <p:cNvSpPr txBox="1">
            <a:spLocks noChangeArrowheads="1"/>
          </p:cNvSpPr>
          <p:nvPr/>
        </p:nvSpPr>
        <p:spPr bwMode="auto">
          <a:xfrm>
            <a:off x="3200400" y="4624388"/>
            <a:ext cx="1839913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Session 2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</p:spTree>
  </p:cSld>
  <p:clrMapOvr>
    <a:masterClrMapping/>
  </p:clrMapOvr>
  <p:transition>
    <p:wipe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6725" y="449263"/>
            <a:ext cx="8493125" cy="1019175"/>
          </a:xfrm>
          <a:noFill/>
        </p:spPr>
        <p:txBody>
          <a:bodyPr lIns="0" tIns="0" rIns="0" bIns="0" anchor="ctr"/>
          <a:lstStyle/>
          <a:p>
            <a:pPr marL="0" indent="0" algn="ctr" defTabSz="452438"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3400" dirty="0">
                <a:solidFill>
                  <a:srgbClr val="000000"/>
                </a:solidFill>
                <a:latin typeface="Arial" panose="020B0604020202020204" pitchFamily="34" charset="0"/>
              </a:rPr>
              <a:t>Mutual Authentication</a:t>
            </a:r>
            <a:endParaRPr lang="en-US" altLang="en-US" sz="4300" dirty="0"/>
          </a:p>
        </p:txBody>
      </p:sp>
      <p:sp>
        <p:nvSpPr>
          <p:cNvPr id="116739" name="Text Box 3"/>
          <p:cNvSpPr txBox="1">
            <a:spLocks noChangeArrowheads="1"/>
          </p:cNvSpPr>
          <p:nvPr/>
        </p:nvSpPr>
        <p:spPr bwMode="auto">
          <a:xfrm>
            <a:off x="785813" y="1765300"/>
            <a:ext cx="825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Alice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6740" name="Text Box 4"/>
          <p:cNvSpPr txBox="1">
            <a:spLocks noChangeArrowheads="1"/>
          </p:cNvSpPr>
          <p:nvPr/>
        </p:nvSpPr>
        <p:spPr bwMode="auto">
          <a:xfrm>
            <a:off x="7213600" y="1670050"/>
            <a:ext cx="677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Bob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6741" name="Line 5"/>
          <p:cNvSpPr>
            <a:spLocks noChangeShapeType="1"/>
          </p:cNvSpPr>
          <p:nvPr/>
        </p:nvSpPr>
        <p:spPr bwMode="auto">
          <a:xfrm flipV="1">
            <a:off x="2360613" y="2332038"/>
            <a:ext cx="4170362" cy="4762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6742" name="Line 6"/>
          <p:cNvSpPr>
            <a:spLocks noChangeShapeType="1"/>
          </p:cNvSpPr>
          <p:nvPr/>
        </p:nvSpPr>
        <p:spPr bwMode="auto">
          <a:xfrm flipV="1">
            <a:off x="2273300" y="2813050"/>
            <a:ext cx="4076700" cy="3175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6743" name="Text Box 7"/>
          <p:cNvSpPr txBox="1">
            <a:spLocks noChangeArrowheads="1"/>
          </p:cNvSpPr>
          <p:nvPr/>
        </p:nvSpPr>
        <p:spPr bwMode="auto">
          <a:xfrm>
            <a:off x="1876425" y="1955800"/>
            <a:ext cx="30686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 am Alice, </a:t>
            </a: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AB (timestamp)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6744" name="Text Box 8"/>
          <p:cNvSpPr txBox="1">
            <a:spLocks noChangeArrowheads="1"/>
          </p:cNvSpPr>
          <p:nvPr/>
        </p:nvSpPr>
        <p:spPr bwMode="auto">
          <a:xfrm>
            <a:off x="877888" y="4637088"/>
            <a:ext cx="823912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Alice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6745" name="Text Box 9"/>
          <p:cNvSpPr txBox="1">
            <a:spLocks noChangeArrowheads="1"/>
          </p:cNvSpPr>
          <p:nvPr/>
        </p:nvSpPr>
        <p:spPr bwMode="auto">
          <a:xfrm>
            <a:off x="7269163" y="4722813"/>
            <a:ext cx="677862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Bob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6746" name="Line 10"/>
          <p:cNvSpPr>
            <a:spLocks noChangeShapeType="1"/>
          </p:cNvSpPr>
          <p:nvPr/>
        </p:nvSpPr>
        <p:spPr bwMode="auto">
          <a:xfrm flipV="1">
            <a:off x="3617913" y="5078413"/>
            <a:ext cx="3105150" cy="6350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6747" name="Line 11"/>
          <p:cNvSpPr>
            <a:spLocks noChangeShapeType="1"/>
          </p:cNvSpPr>
          <p:nvPr/>
        </p:nvSpPr>
        <p:spPr bwMode="auto">
          <a:xfrm flipV="1">
            <a:off x="2484438" y="5346700"/>
            <a:ext cx="3040062" cy="4763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6748" name="Text Box 12"/>
          <p:cNvSpPr txBox="1">
            <a:spLocks noChangeArrowheads="1"/>
          </p:cNvSpPr>
          <p:nvPr/>
        </p:nvSpPr>
        <p:spPr bwMode="auto">
          <a:xfrm>
            <a:off x="1874838" y="4740275"/>
            <a:ext cx="31019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 am Alice, encrypt r1 with </a:t>
            </a: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6749" name="Line 13"/>
          <p:cNvSpPr>
            <a:spLocks noChangeShapeType="1"/>
          </p:cNvSpPr>
          <p:nvPr/>
        </p:nvSpPr>
        <p:spPr bwMode="auto">
          <a:xfrm flipV="1">
            <a:off x="2459038" y="5640388"/>
            <a:ext cx="3460750" cy="4762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6750" name="Text Box 14"/>
          <p:cNvSpPr txBox="1">
            <a:spLocks noChangeArrowheads="1"/>
          </p:cNvSpPr>
          <p:nvPr/>
        </p:nvSpPr>
        <p:spPr bwMode="auto">
          <a:xfrm>
            <a:off x="1951038" y="5551488"/>
            <a:ext cx="422275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r2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6751" name="Text Box 15"/>
          <p:cNvSpPr txBox="1">
            <a:spLocks noChangeArrowheads="1"/>
          </p:cNvSpPr>
          <p:nvPr/>
        </p:nvSpPr>
        <p:spPr bwMode="auto">
          <a:xfrm>
            <a:off x="5549900" y="5257800"/>
            <a:ext cx="2314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r1, encrypt r2 with </a:t>
            </a: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6752" name="Text Box 16"/>
          <p:cNvSpPr txBox="1">
            <a:spLocks noChangeArrowheads="1"/>
          </p:cNvSpPr>
          <p:nvPr/>
        </p:nvSpPr>
        <p:spPr bwMode="auto">
          <a:xfrm>
            <a:off x="2873375" y="2457450"/>
            <a:ext cx="22145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AB (timestamp+1)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6753" name="Text Box 17"/>
          <p:cNvSpPr txBox="1">
            <a:spLocks noChangeArrowheads="1"/>
          </p:cNvSpPr>
          <p:nvPr/>
        </p:nvSpPr>
        <p:spPr bwMode="auto">
          <a:xfrm>
            <a:off x="638175" y="3865563"/>
            <a:ext cx="1965325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Public Keys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381000"/>
            <a:ext cx="8493125" cy="1016000"/>
          </a:xfrm>
          <a:noFill/>
        </p:spPr>
        <p:txBody>
          <a:bodyPr lIns="0" tIns="0" rIns="0" bIns="0" anchor="ctr"/>
          <a:lstStyle/>
          <a:p>
            <a:pPr marL="0" indent="0" algn="ctr" defTabSz="452438" eaLnBrk="1" hangingPunct="1"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3400">
                <a:solidFill>
                  <a:srgbClr val="000000"/>
                </a:solidFill>
                <a:latin typeface="Arial" panose="020B0604020202020204" pitchFamily="34" charset="0"/>
              </a:rPr>
              <a:t>Authentication</a:t>
            </a:r>
            <a:endParaRPr lang="en-US" altLang="en-US"/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685800" y="1295400"/>
            <a:ext cx="7572375" cy="313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85738" indent="-185738"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17550" indent="-307975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185738" marR="0" lvl="0" indent="-185738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Authentication approaches</a:t>
            </a:r>
          </a:p>
          <a:p>
            <a:pPr marL="717550" marR="0" lvl="1" indent="-307975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FontTx/>
              <a:buChar char="–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Password-based</a:t>
            </a:r>
          </a:p>
          <a:p>
            <a:pPr marL="717550" marR="0" lvl="1" indent="-307975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FontTx/>
              <a:buChar char="–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Token-based</a:t>
            </a:r>
          </a:p>
          <a:p>
            <a:pPr marL="717550" marR="0" lvl="1" indent="-307975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FontTx/>
              <a:buChar char="–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Biometrics</a:t>
            </a:r>
          </a:p>
          <a:p>
            <a:pPr marL="717550" marR="0" lvl="1" indent="-307975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FontTx/>
              <a:buChar char="–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Address-based</a:t>
            </a:r>
          </a:p>
          <a:p>
            <a:pPr marL="717550" marR="0" lvl="1" indent="-307975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FontTx/>
              <a:buChar char="–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Cryptographic</a:t>
            </a:r>
          </a:p>
        </p:txBody>
      </p:sp>
    </p:spTree>
    <p:extLst>
      <p:ext uri="{BB962C8B-B14F-4D97-AF65-F5344CB8AC3E}">
        <p14:creationId xmlns:p14="http://schemas.microsoft.com/office/powerpoint/2010/main" val="1261919053"/>
      </p:ext>
    </p:extLst>
  </p:cSld>
  <p:clrMapOvr>
    <a:masterClrMapping/>
  </p:clrMapOvr>
  <p:transition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Kerberos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Developed at MIT under project Athena in mid 1980s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Not meant for high risk operations (e.g., bank transactions, classified govt. data, student grades)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Available from several different vendors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A good free version available from Cygnus Support, Palo Alto, CA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Kerberos Components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Kerberos Database — Contains secret key for each principal (user or service)</a:t>
            </a:r>
          </a:p>
          <a:p>
            <a:pPr lvl="1" eaLnBrk="1" hangingPunct="1"/>
            <a:r>
              <a:rPr lang="en-US" altLang="en-US" dirty="0">
                <a:solidFill>
                  <a:schemeClr val="tx1"/>
                </a:solidFill>
              </a:rPr>
              <a:t>This is the only place where the user passwords are stored in the network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Key Distribution Center (KDC) —KDC uses the Kerberos database to verify the identity of users requesting the use of network services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Ticket Granting Server (TGS) —Issues tickets to clients for communicating with network servers after the KDC has verified the identity of the client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Kerberos Steps</a:t>
            </a:r>
          </a:p>
        </p:txBody>
      </p:sp>
      <p:sp>
        <p:nvSpPr>
          <p:cNvPr id="124931" name="Text Box 3"/>
          <p:cNvSpPr txBox="1">
            <a:spLocks noChangeArrowheads="1"/>
          </p:cNvSpPr>
          <p:nvPr/>
        </p:nvSpPr>
        <p:spPr bwMode="auto">
          <a:xfrm>
            <a:off x="609600" y="1828800"/>
            <a:ext cx="112871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Client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4932" name="Line 4"/>
          <p:cNvSpPr>
            <a:spLocks noChangeShapeType="1"/>
          </p:cNvSpPr>
          <p:nvPr/>
        </p:nvSpPr>
        <p:spPr bwMode="auto">
          <a:xfrm>
            <a:off x="1752600" y="1524000"/>
            <a:ext cx="3962400" cy="0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4933" name="Line 5"/>
          <p:cNvSpPr>
            <a:spLocks noChangeShapeType="1"/>
          </p:cNvSpPr>
          <p:nvPr/>
        </p:nvSpPr>
        <p:spPr bwMode="auto">
          <a:xfrm flipV="1">
            <a:off x="1752600" y="1752600"/>
            <a:ext cx="3998913" cy="0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4934" name="Text Box 6"/>
          <p:cNvSpPr txBox="1">
            <a:spLocks noChangeArrowheads="1"/>
          </p:cNvSpPr>
          <p:nvPr/>
        </p:nvSpPr>
        <p:spPr bwMode="auto">
          <a:xfrm>
            <a:off x="1828800" y="1219200"/>
            <a:ext cx="4038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1.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Ticket-granting Ticket (TGT) request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4935" name="AutoShape 7"/>
          <p:cNvSpPr>
            <a:spLocks noChangeArrowheads="1"/>
          </p:cNvSpPr>
          <p:nvPr/>
        </p:nvSpPr>
        <p:spPr bwMode="auto">
          <a:xfrm flipV="1">
            <a:off x="5791200" y="1371600"/>
            <a:ext cx="1143000" cy="838200"/>
          </a:xfrm>
          <a:prstGeom prst="roundRect">
            <a:avLst>
              <a:gd name="adj" fmla="val 0"/>
            </a:avLst>
          </a:prstGeom>
          <a:noFill/>
          <a:ln w="1881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4936" name="Text Box 8"/>
          <p:cNvSpPr txBox="1">
            <a:spLocks noChangeArrowheads="1"/>
          </p:cNvSpPr>
          <p:nvPr/>
        </p:nvSpPr>
        <p:spPr bwMode="auto">
          <a:xfrm>
            <a:off x="5989638" y="1512888"/>
            <a:ext cx="121761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KDC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4937" name="Text Box 9"/>
          <p:cNvSpPr txBox="1">
            <a:spLocks noChangeArrowheads="1"/>
          </p:cNvSpPr>
          <p:nvPr/>
        </p:nvSpPr>
        <p:spPr bwMode="auto">
          <a:xfrm>
            <a:off x="6019800" y="4648200"/>
            <a:ext cx="112871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Server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4938" name="AutoShape 10"/>
          <p:cNvSpPr>
            <a:spLocks noChangeArrowheads="1"/>
          </p:cNvSpPr>
          <p:nvPr/>
        </p:nvSpPr>
        <p:spPr bwMode="auto">
          <a:xfrm flipV="1">
            <a:off x="152400" y="1219200"/>
            <a:ext cx="1600200" cy="1752600"/>
          </a:xfrm>
          <a:prstGeom prst="roundRect">
            <a:avLst>
              <a:gd name="adj" fmla="val 0"/>
            </a:avLst>
          </a:prstGeom>
          <a:noFill/>
          <a:ln w="1881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4939" name="Text Box 11"/>
          <p:cNvSpPr txBox="1">
            <a:spLocks noChangeArrowheads="1"/>
          </p:cNvSpPr>
          <p:nvPr/>
        </p:nvSpPr>
        <p:spPr bwMode="auto">
          <a:xfrm>
            <a:off x="5989638" y="2503488"/>
            <a:ext cx="121761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TGS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4940" name="AutoShape 12"/>
          <p:cNvSpPr>
            <a:spLocks noChangeArrowheads="1"/>
          </p:cNvSpPr>
          <p:nvPr/>
        </p:nvSpPr>
        <p:spPr bwMode="auto">
          <a:xfrm flipV="1">
            <a:off x="5791200" y="2286000"/>
            <a:ext cx="1143000" cy="838200"/>
          </a:xfrm>
          <a:prstGeom prst="roundRect">
            <a:avLst>
              <a:gd name="adj" fmla="val 0"/>
            </a:avLst>
          </a:prstGeom>
          <a:noFill/>
          <a:ln w="1881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4941" name="AutoShape 13"/>
          <p:cNvSpPr>
            <a:spLocks noChangeArrowheads="1"/>
          </p:cNvSpPr>
          <p:nvPr/>
        </p:nvSpPr>
        <p:spPr bwMode="auto">
          <a:xfrm flipV="1">
            <a:off x="5805488" y="4038600"/>
            <a:ext cx="1509712" cy="1981200"/>
          </a:xfrm>
          <a:prstGeom prst="roundRect">
            <a:avLst>
              <a:gd name="adj" fmla="val 0"/>
            </a:avLst>
          </a:prstGeom>
          <a:noFill/>
          <a:ln w="1881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4942" name="Text Box 14"/>
          <p:cNvSpPr txBox="1">
            <a:spLocks noChangeArrowheads="1"/>
          </p:cNvSpPr>
          <p:nvPr/>
        </p:nvSpPr>
        <p:spPr bwMode="auto">
          <a:xfrm>
            <a:off x="2209800" y="1828800"/>
            <a:ext cx="2590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2.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Encrypted TGT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4943" name="Line 15"/>
          <p:cNvSpPr>
            <a:spLocks noChangeShapeType="1"/>
          </p:cNvSpPr>
          <p:nvPr/>
        </p:nvSpPr>
        <p:spPr bwMode="auto">
          <a:xfrm>
            <a:off x="1828800" y="2438400"/>
            <a:ext cx="3962400" cy="0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4944" name="Line 16"/>
          <p:cNvSpPr>
            <a:spLocks noChangeShapeType="1"/>
          </p:cNvSpPr>
          <p:nvPr/>
        </p:nvSpPr>
        <p:spPr bwMode="auto">
          <a:xfrm flipV="1">
            <a:off x="1752600" y="2743200"/>
            <a:ext cx="3998913" cy="0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4945" name="Text Box 17"/>
          <p:cNvSpPr txBox="1">
            <a:spLocks noChangeArrowheads="1"/>
          </p:cNvSpPr>
          <p:nvPr/>
        </p:nvSpPr>
        <p:spPr bwMode="auto">
          <a:xfrm>
            <a:off x="1905000" y="2209800"/>
            <a:ext cx="4038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3.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Ticket Request, (TGT)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4946" name="Text Box 18"/>
          <p:cNvSpPr txBox="1">
            <a:spLocks noChangeArrowheads="1"/>
          </p:cNvSpPr>
          <p:nvPr/>
        </p:nvSpPr>
        <p:spPr bwMode="auto">
          <a:xfrm>
            <a:off x="1981200" y="2819400"/>
            <a:ext cx="2590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4.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Encrypted Ticket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4947" name="Line 19"/>
          <p:cNvSpPr>
            <a:spLocks noChangeShapeType="1"/>
          </p:cNvSpPr>
          <p:nvPr/>
        </p:nvSpPr>
        <p:spPr bwMode="auto">
          <a:xfrm>
            <a:off x="1600200" y="3048000"/>
            <a:ext cx="4191000" cy="2286000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4948" name="Text Box 20"/>
          <p:cNvSpPr txBox="1">
            <a:spLocks noChangeArrowheads="1"/>
          </p:cNvSpPr>
          <p:nvPr/>
        </p:nvSpPr>
        <p:spPr bwMode="auto">
          <a:xfrm rot="1684602">
            <a:off x="2209800" y="4114800"/>
            <a:ext cx="4038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5.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Ticket, Authenticator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Motivation</a:t>
            </a:r>
          </a:p>
        </p:txBody>
      </p:sp>
      <p:sp>
        <p:nvSpPr>
          <p:cNvPr id="125955" name="Content Placeholder 2"/>
          <p:cNvSpPr>
            <a:spLocks noGrp="1" noChangeArrowheads="1"/>
          </p:cNvSpPr>
          <p:nvPr>
            <p:ph idx="1"/>
          </p:nvPr>
        </p:nvSpPr>
        <p:spPr>
          <a:xfrm>
            <a:off x="533400" y="3733800"/>
            <a:ext cx="8153400" cy="2057400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How to derive the master key from Alice?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From her password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If Alice needs to talk to C,D, E later, Alice needs to type the password every time, or it must be stored on the WS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Neither of the solutions is good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How do we solve this problem?</a:t>
            </a:r>
          </a:p>
        </p:txBody>
      </p:sp>
      <p:sp>
        <p:nvSpPr>
          <p:cNvPr id="125956" name="Rectangle 3"/>
          <p:cNvSpPr>
            <a:spLocks noChangeArrowheads="1"/>
          </p:cNvSpPr>
          <p:nvPr/>
        </p:nvSpPr>
        <p:spPr bwMode="auto">
          <a:xfrm>
            <a:off x="1066800" y="1447800"/>
            <a:ext cx="8077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Alice wants to talk to Bob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                 B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Alice ------------------------&gt; KDC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K</a:t>
            </a:r>
            <a:r>
              <a:rPr kumimoji="0" lang="en-US" altLang="en-US" sz="1800" b="0" i="0" u="none" strike="noStrike" kern="120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(K</a:t>
            </a:r>
            <a:r>
              <a:rPr kumimoji="0" lang="en-US" altLang="en-US" sz="1800" b="0" i="0" u="none" strike="noStrike" kern="120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AB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K</a:t>
            </a:r>
            <a:r>
              <a:rPr kumimoji="0" lang="en-US" altLang="en-US" sz="1800" b="0" i="0" u="none" strike="noStrike" kern="120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(A, K</a:t>
            </a:r>
            <a:r>
              <a:rPr kumimoji="0" lang="en-US" altLang="en-US" sz="1800" b="0" i="0" u="none" strike="noStrike" kern="120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AB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))                                  K</a:t>
            </a:r>
            <a:r>
              <a:rPr kumimoji="0" lang="en-US" altLang="en-US" sz="1800" b="0" i="0" u="none" strike="noStrike" kern="120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(A, K</a:t>
            </a:r>
            <a:r>
              <a:rPr kumimoji="0" lang="en-US" altLang="en-US" sz="1800" b="0" i="0" u="none" strike="noStrike" kern="120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AB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  is the ticket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Alice &lt;------------------------ KDC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Ticket Granting Ticket</a:t>
            </a:r>
          </a:p>
        </p:txBody>
      </p:sp>
      <p:sp>
        <p:nvSpPr>
          <p:cNvPr id="126979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Before accessing any regular service, the user first gets a ticket-granting ticket that allows her to talk to TGS (Ticket Granting Server).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After receiving the TGT, any time that the user wishes to contact a service, she requests a ticket not from the KDC, but from the TGS.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Furthermore, the reply from the TGS is encrypted not with the user's secret key, but with the </a:t>
            </a:r>
            <a:r>
              <a:rPr lang="en-US" altLang="en-US" i="1" dirty="0">
                <a:solidFill>
                  <a:schemeClr val="tx1"/>
                </a:solidFill>
              </a:rPr>
              <a:t>session key </a:t>
            </a:r>
            <a:r>
              <a:rPr lang="en-US" altLang="en-US" dirty="0">
                <a:solidFill>
                  <a:schemeClr val="tx1"/>
                </a:solidFill>
              </a:rPr>
              <a:t>(S</a:t>
            </a:r>
            <a:r>
              <a:rPr lang="en-US" altLang="en-US" baseline="-25000" dirty="0">
                <a:solidFill>
                  <a:schemeClr val="tx1"/>
                </a:solidFill>
              </a:rPr>
              <a:t>A</a:t>
            </a:r>
            <a:r>
              <a:rPr lang="en-US" altLang="en-US" dirty="0">
                <a:solidFill>
                  <a:schemeClr val="tx1"/>
                </a:solidFill>
              </a:rPr>
              <a:t>) that the KDC provided for use with the TGS. Inside that reply is the new session key for use with the regular service.</a:t>
            </a: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The KDC and the TGS are logically distinct but are usually physically identical</a:t>
            </a:r>
          </a:p>
          <a:p>
            <a:pPr eaLnBrk="1" hangingPunct="1"/>
            <a:endParaRPr lang="en-US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Getting an Initial Ticket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5888" y="1295400"/>
            <a:ext cx="9028112" cy="52197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n-US" sz="20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/>
              <a:t>When Alice logs into a workstation (WS), WS sends Alice’s user id to KDC in the clear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/>
              <a:t>KDC returns to the WS, encrypted with Alice’s secret key: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600" dirty="0"/>
              <a:t>A session key S</a:t>
            </a:r>
            <a:r>
              <a:rPr lang="en-US" altLang="en-US" sz="1600" baseline="-25000" dirty="0"/>
              <a:t>A</a:t>
            </a:r>
            <a:r>
              <a:rPr lang="en-US" altLang="en-US" sz="1600" dirty="0"/>
              <a:t> (a secret key to be used during the current session)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600" dirty="0"/>
              <a:t>A ticket-granting ticket (TGT) containing the session key, the user id, and an expiration time, encrypted with K</a:t>
            </a:r>
            <a:r>
              <a:rPr lang="en-US" altLang="en-US" sz="1600" baseline="-25000" dirty="0"/>
              <a:t>TGS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fr-FR" altLang="en-US" sz="1600" dirty="0">
                <a:solidFill>
                  <a:srgbClr val="FF0000"/>
                </a:solidFill>
              </a:rPr>
              <a:t>             K</a:t>
            </a:r>
            <a:r>
              <a:rPr lang="fr-FR" altLang="en-US" sz="1600" baseline="-25000" dirty="0">
                <a:solidFill>
                  <a:srgbClr val="FF0000"/>
                </a:solidFill>
              </a:rPr>
              <a:t>A</a:t>
            </a:r>
            <a:r>
              <a:rPr lang="fr-FR" altLang="en-US" sz="1600" dirty="0">
                <a:solidFill>
                  <a:srgbClr val="FF0000"/>
                </a:solidFill>
              </a:rPr>
              <a:t>(S</a:t>
            </a:r>
            <a:r>
              <a:rPr lang="fr-FR" altLang="en-US" sz="1600" baseline="-25000" dirty="0">
                <a:solidFill>
                  <a:srgbClr val="FF0000"/>
                </a:solidFill>
              </a:rPr>
              <a:t>A</a:t>
            </a:r>
            <a:r>
              <a:rPr lang="fr-FR" altLang="en-US" sz="1600" dirty="0">
                <a:solidFill>
                  <a:srgbClr val="FF0000"/>
                </a:solidFill>
              </a:rPr>
              <a:t>, K</a:t>
            </a:r>
            <a:r>
              <a:rPr lang="fr-FR" altLang="en-US" sz="1600" baseline="-25000" dirty="0">
                <a:solidFill>
                  <a:srgbClr val="FF0000"/>
                </a:solidFill>
              </a:rPr>
              <a:t>TGS</a:t>
            </a:r>
            <a:r>
              <a:rPr lang="fr-FR" altLang="en-US" sz="1600" dirty="0">
                <a:solidFill>
                  <a:srgbClr val="FF0000"/>
                </a:solidFill>
              </a:rPr>
              <a:t>(A, S</a:t>
            </a:r>
            <a:r>
              <a:rPr lang="fr-FR" altLang="en-US" sz="1600" baseline="-25000" dirty="0">
                <a:solidFill>
                  <a:srgbClr val="FF0000"/>
                </a:solidFill>
              </a:rPr>
              <a:t>A</a:t>
            </a:r>
            <a:r>
              <a:rPr lang="fr-FR" altLang="en-US" sz="1600" dirty="0">
                <a:solidFill>
                  <a:srgbClr val="FF0000"/>
                </a:solidFill>
              </a:rPr>
              <a:t>, expiration time))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fr-FR" altLang="en-US" sz="1600" dirty="0">
                <a:solidFill>
                  <a:srgbClr val="FF0000"/>
                </a:solidFill>
              </a:rPr>
              <a:t>Alice &lt;-----------------------------------------  KDC</a:t>
            </a:r>
            <a:endParaRPr lang="en-US" altLang="en-US" sz="1600" dirty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/>
              <a:t>After receiving the message from KDC, WS prompts Alice for her password, uses it to derive Alice’s secret key; which is then used to decipher the session key S</a:t>
            </a:r>
            <a:r>
              <a:rPr lang="en-US" altLang="en-US" sz="1800" baseline="-25000" dirty="0"/>
              <a:t>A</a:t>
            </a:r>
            <a:r>
              <a:rPr lang="en-US" altLang="en-US" sz="2000" dirty="0"/>
              <a:t> and the TGT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/>
              <a:t>WS discards both Alice’s password and her master key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/>
              <a:t>Note that when Alice requires access to a service (say Bob), WS will need to send the TGT to TGS. Since TGT contains all the information TGS needs about the initial login session, Kerberos can be stateless</a:t>
            </a:r>
            <a:endParaRPr lang="en-US" altLang="en-US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Getting a Server Ticket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9028113" cy="5219700"/>
          </a:xfrm>
        </p:spPr>
        <p:txBody>
          <a:bodyPr/>
          <a:lstStyle/>
          <a:p>
            <a:pPr eaLnBrk="1" hangingPunct="1"/>
            <a:r>
              <a:rPr lang="en-US" altLang="en-US" sz="2000" dirty="0"/>
              <a:t>When Alice wants to access a service, say Bob, WS sends to TGS the name Bob, and an authenticator which proves that WS knows the session key</a:t>
            </a:r>
          </a:p>
          <a:p>
            <a:pPr eaLnBrk="1" hangingPunct="1"/>
            <a:r>
              <a:rPr lang="en-US" altLang="en-US" sz="2000" dirty="0"/>
              <a:t>Authenticator consists of the time of day encrypted with the session key (in this case S</a:t>
            </a:r>
            <a:r>
              <a:rPr lang="en-US" altLang="en-US" sz="2000" baseline="-25000" dirty="0"/>
              <a:t>A</a:t>
            </a:r>
            <a:r>
              <a:rPr lang="en-US" altLang="en-US" sz="2000" dirty="0"/>
              <a:t>)</a:t>
            </a:r>
          </a:p>
          <a:p>
            <a:pPr eaLnBrk="1" hangingPunct="1">
              <a:buFontTx/>
              <a:buNone/>
            </a:pPr>
            <a:r>
              <a:rPr lang="en-US" altLang="en-US" sz="2000" dirty="0"/>
              <a:t>     </a:t>
            </a:r>
            <a:r>
              <a:rPr lang="en-US" altLang="en-US" sz="2000" dirty="0">
                <a:solidFill>
                  <a:srgbClr val="FF0000"/>
                </a:solidFill>
              </a:rPr>
              <a:t>B, K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TGS</a:t>
            </a:r>
            <a:r>
              <a:rPr lang="en-US" altLang="en-US" sz="2000" dirty="0">
                <a:solidFill>
                  <a:srgbClr val="FF0000"/>
                </a:solidFill>
              </a:rPr>
              <a:t>(A, S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A</a:t>
            </a:r>
            <a:r>
              <a:rPr lang="en-US" altLang="en-US" sz="2000" dirty="0">
                <a:solidFill>
                  <a:srgbClr val="FF0000"/>
                </a:solidFill>
              </a:rPr>
              <a:t>, expiration time), authenticator = S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A</a:t>
            </a:r>
            <a:r>
              <a:rPr lang="en-US" altLang="en-US" sz="2000" dirty="0">
                <a:solidFill>
                  <a:srgbClr val="FF0000"/>
                </a:solidFill>
              </a:rPr>
              <a:t>{timestamp}</a:t>
            </a:r>
          </a:p>
          <a:p>
            <a:pPr eaLnBrk="1" hangingPunct="1"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   Alice ----------------------------------------------------------&gt; TGS</a:t>
            </a:r>
          </a:p>
          <a:p>
            <a:pPr eaLnBrk="1" hangingPunct="1"/>
            <a:r>
              <a:rPr lang="en-US" altLang="en-US" sz="2000" dirty="0"/>
              <a:t>TGS decrypts TGT to obtain S</a:t>
            </a:r>
            <a:r>
              <a:rPr lang="en-US" altLang="en-US" sz="2000" baseline="-25000" dirty="0"/>
              <a:t>A</a:t>
            </a:r>
            <a:r>
              <a:rPr lang="en-US" altLang="en-US" sz="2000" dirty="0"/>
              <a:t> , and verifies timestamp (the times can be off by some amount). If so, TGS generates a new session key K</a:t>
            </a:r>
            <a:r>
              <a:rPr lang="en-US" altLang="en-US" sz="2000" baseline="-25000" dirty="0"/>
              <a:t>AB</a:t>
            </a:r>
            <a:r>
              <a:rPr lang="en-US" altLang="en-US" sz="2000" dirty="0"/>
              <a:t> (the session key to be shared by Alice and Bob), finds Bob’s master key (K</a:t>
            </a:r>
            <a:r>
              <a:rPr lang="en-US" altLang="en-US" sz="2000" baseline="-25000" dirty="0"/>
              <a:t>B</a:t>
            </a:r>
            <a:r>
              <a:rPr lang="en-US" altLang="en-US" sz="2000" dirty="0"/>
              <a:t>), and sends to WS a ticket to Bob and K</a:t>
            </a:r>
            <a:r>
              <a:rPr lang="en-US" altLang="en-US" sz="2000" baseline="-25000" dirty="0"/>
              <a:t>AB</a:t>
            </a:r>
            <a:r>
              <a:rPr lang="en-US" altLang="en-US" sz="2000" dirty="0"/>
              <a:t>, encrypted with the session key K</a:t>
            </a:r>
            <a:r>
              <a:rPr lang="en-US" altLang="en-US" sz="2000" baseline="-25000" dirty="0"/>
              <a:t>AB</a:t>
            </a:r>
          </a:p>
          <a:p>
            <a:pPr eaLnBrk="1" hangingPunct="1"/>
            <a:r>
              <a:rPr lang="en-US" altLang="en-US" sz="2000" dirty="0"/>
              <a:t>The ticket to Bob consists of Alice, an expiration time, and the K</a:t>
            </a:r>
            <a:r>
              <a:rPr lang="en-US" altLang="en-US" sz="2000" baseline="-25000" dirty="0"/>
              <a:t>AB</a:t>
            </a:r>
            <a:r>
              <a:rPr lang="en-US" altLang="en-US" sz="2000" dirty="0"/>
              <a:t>, both encrypted using Bob’s master key</a:t>
            </a:r>
          </a:p>
          <a:p>
            <a:pPr eaLnBrk="1" hangingPunct="1"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                    S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A</a:t>
            </a:r>
            <a:r>
              <a:rPr lang="en-US" altLang="en-US" sz="2000" dirty="0">
                <a:solidFill>
                  <a:srgbClr val="FF0000"/>
                </a:solidFill>
              </a:rPr>
              <a:t>(K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AB</a:t>
            </a:r>
            <a:r>
              <a:rPr lang="en-US" altLang="en-US" sz="2000" dirty="0">
                <a:solidFill>
                  <a:srgbClr val="FF0000"/>
                </a:solidFill>
              </a:rPr>
              <a:t>, K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B</a:t>
            </a:r>
            <a:r>
              <a:rPr lang="en-US" altLang="en-US" sz="2000" dirty="0">
                <a:solidFill>
                  <a:srgbClr val="FF0000"/>
                </a:solidFill>
              </a:rPr>
              <a:t>(A, K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AB</a:t>
            </a:r>
            <a:r>
              <a:rPr lang="fr-FR" altLang="en-US" sz="2000" dirty="0">
                <a:solidFill>
                  <a:srgbClr val="FF0000"/>
                </a:solidFill>
              </a:rPr>
              <a:t>, expiration time</a:t>
            </a:r>
            <a:r>
              <a:rPr lang="en-US" altLang="en-US" sz="2000" dirty="0">
                <a:solidFill>
                  <a:srgbClr val="FF0000"/>
                </a:solidFill>
              </a:rPr>
              <a:t>))</a:t>
            </a:r>
          </a:p>
          <a:p>
            <a:pPr eaLnBrk="1" hangingPunct="1"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        Alice &lt;------------------------------------------ TGS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Requesting a Service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000" dirty="0"/>
              <a:t>1. Bob Authenticates Alice</a:t>
            </a:r>
          </a:p>
          <a:p>
            <a:pPr eaLnBrk="1" hangingPunct="1"/>
            <a:r>
              <a:rPr lang="en-US" altLang="en-US" sz="2000" dirty="0"/>
              <a:t>Upon receipt of the message from TGS, workstation decrypts the message using S</a:t>
            </a:r>
            <a:r>
              <a:rPr lang="en-US" altLang="en-US" sz="2000" baseline="-25000" dirty="0"/>
              <a:t>A</a:t>
            </a:r>
            <a:endParaRPr lang="en-US" altLang="en-US" sz="2000" dirty="0"/>
          </a:p>
          <a:p>
            <a:pPr eaLnBrk="1" hangingPunct="1"/>
            <a:r>
              <a:rPr lang="en-US" altLang="en-US" sz="2000" dirty="0"/>
              <a:t>WS sends the ticket to Bob and an authenticator to Bob</a:t>
            </a:r>
          </a:p>
          <a:p>
            <a:pPr eaLnBrk="1" hangingPunct="1">
              <a:buFontTx/>
              <a:buNone/>
            </a:pPr>
            <a:r>
              <a:rPr lang="en-US" altLang="en-US" sz="2000" dirty="0"/>
              <a:t>       </a:t>
            </a:r>
            <a:r>
              <a:rPr lang="en-US" altLang="en-US" sz="1800" dirty="0">
                <a:solidFill>
                  <a:srgbClr val="FF0000"/>
                </a:solidFill>
              </a:rPr>
              <a:t>K</a:t>
            </a:r>
            <a:r>
              <a:rPr lang="en-US" altLang="en-US" sz="1800" baseline="-25000" dirty="0">
                <a:solidFill>
                  <a:srgbClr val="FF0000"/>
                </a:solidFill>
              </a:rPr>
              <a:t>B</a:t>
            </a:r>
            <a:r>
              <a:rPr lang="en-US" altLang="en-US" sz="1800" dirty="0">
                <a:solidFill>
                  <a:srgbClr val="FF0000"/>
                </a:solidFill>
              </a:rPr>
              <a:t>(A, K</a:t>
            </a:r>
            <a:r>
              <a:rPr lang="en-US" altLang="en-US" sz="1800" baseline="-25000" dirty="0">
                <a:solidFill>
                  <a:srgbClr val="FF0000"/>
                </a:solidFill>
              </a:rPr>
              <a:t>AB</a:t>
            </a:r>
            <a:r>
              <a:rPr lang="fr-FR" altLang="en-US" sz="1800" dirty="0">
                <a:solidFill>
                  <a:srgbClr val="FF0000"/>
                </a:solidFill>
              </a:rPr>
              <a:t>, expiration time</a:t>
            </a:r>
            <a:r>
              <a:rPr lang="en-US" altLang="en-US" sz="1800" dirty="0">
                <a:solidFill>
                  <a:srgbClr val="FF0000"/>
                </a:solidFill>
              </a:rPr>
              <a:t>), authenticator = K</a:t>
            </a:r>
            <a:r>
              <a:rPr lang="en-US" altLang="en-US" sz="1800" baseline="-25000" dirty="0">
                <a:solidFill>
                  <a:srgbClr val="FF0000"/>
                </a:solidFill>
              </a:rPr>
              <a:t>AB</a:t>
            </a:r>
            <a:r>
              <a:rPr lang="en-US" altLang="en-US" sz="1800" dirty="0">
                <a:solidFill>
                  <a:srgbClr val="FF0000"/>
                </a:solidFill>
              </a:rPr>
              <a:t>(timestamp)</a:t>
            </a:r>
          </a:p>
          <a:p>
            <a:pPr eaLnBrk="1" hangingPunct="1"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Alice -------------------------------------------------&gt; Bob</a:t>
            </a:r>
          </a:p>
          <a:p>
            <a:pPr eaLnBrk="1" hangingPunct="1"/>
            <a:r>
              <a:rPr lang="en-US" altLang="en-US" sz="2000" dirty="0"/>
              <a:t>Bob decrypts the ticket to obtain K</a:t>
            </a:r>
            <a:r>
              <a:rPr lang="en-US" altLang="en-US" sz="2000" baseline="-25000" dirty="0"/>
              <a:t>AB</a:t>
            </a:r>
            <a:r>
              <a:rPr lang="en-US" altLang="en-US" sz="2000" dirty="0"/>
              <a:t> , decrypts the authenticator using K</a:t>
            </a:r>
            <a:r>
              <a:rPr lang="en-US" altLang="en-US" sz="2000" baseline="-25000" dirty="0"/>
              <a:t>AB</a:t>
            </a:r>
            <a:r>
              <a:rPr lang="en-US" altLang="en-US" sz="2000" dirty="0"/>
              <a:t> to verify the timestamp</a:t>
            </a:r>
          </a:p>
          <a:p>
            <a:pPr eaLnBrk="1" hangingPunct="1"/>
            <a:r>
              <a:rPr lang="en-US" altLang="en-US" sz="2000" dirty="0"/>
              <a:t>If everything verifies, Bob knows that the message is from Alice</a:t>
            </a:r>
          </a:p>
          <a:p>
            <a:pPr eaLnBrk="1" hangingPunct="1"/>
            <a:r>
              <a:rPr lang="en-US" altLang="en-US" sz="2000" dirty="0"/>
              <a:t>Alice and Bob can use K</a:t>
            </a:r>
            <a:r>
              <a:rPr lang="en-US" altLang="en-US" sz="2000" baseline="-25000" dirty="0"/>
              <a:t>AB</a:t>
            </a:r>
            <a:r>
              <a:rPr lang="en-US" altLang="en-US" sz="2000" dirty="0"/>
              <a:t> to encrypt future messages, if they wish</a:t>
            </a:r>
          </a:p>
          <a:p>
            <a:pPr eaLnBrk="1" hangingPunct="1">
              <a:buFontTx/>
              <a:buNone/>
            </a:pPr>
            <a:r>
              <a:rPr lang="en-US" altLang="en-US" sz="2000" dirty="0"/>
              <a:t>2. Alice Authenticates Bob</a:t>
            </a:r>
          </a:p>
          <a:p>
            <a:pPr eaLnBrk="1" hangingPunct="1"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                    K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AB</a:t>
            </a:r>
            <a:r>
              <a:rPr lang="en-US" altLang="en-US" sz="2000" dirty="0">
                <a:solidFill>
                  <a:srgbClr val="FF0000"/>
                </a:solidFill>
              </a:rPr>
              <a:t>(timestamp + 1)</a:t>
            </a:r>
          </a:p>
          <a:p>
            <a:pPr eaLnBrk="1" hangingPunct="1"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Alice &lt;------------------------------------------------ Bob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Kerberos Steps</a:t>
            </a:r>
          </a:p>
        </p:txBody>
      </p:sp>
      <p:sp>
        <p:nvSpPr>
          <p:cNvPr id="131075" name="Text Box 3"/>
          <p:cNvSpPr txBox="1">
            <a:spLocks noChangeArrowheads="1"/>
          </p:cNvSpPr>
          <p:nvPr/>
        </p:nvSpPr>
        <p:spPr bwMode="auto">
          <a:xfrm>
            <a:off x="609600" y="1828800"/>
            <a:ext cx="112871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Client</a:t>
            </a:r>
          </a:p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(Alice)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1076" name="Line 4"/>
          <p:cNvSpPr>
            <a:spLocks noChangeShapeType="1"/>
          </p:cNvSpPr>
          <p:nvPr/>
        </p:nvSpPr>
        <p:spPr bwMode="auto">
          <a:xfrm>
            <a:off x="1752600" y="1524000"/>
            <a:ext cx="3962400" cy="0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1077" name="Line 5"/>
          <p:cNvSpPr>
            <a:spLocks noChangeShapeType="1"/>
          </p:cNvSpPr>
          <p:nvPr/>
        </p:nvSpPr>
        <p:spPr bwMode="auto">
          <a:xfrm flipV="1">
            <a:off x="1752600" y="1752600"/>
            <a:ext cx="3998913" cy="0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1828800" y="1212850"/>
            <a:ext cx="3976688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1.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Ticket-granting Ticket (TGT) request</a:t>
            </a:r>
          </a:p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1079" name="AutoShape 7"/>
          <p:cNvSpPr>
            <a:spLocks noChangeArrowheads="1"/>
          </p:cNvSpPr>
          <p:nvPr/>
        </p:nvSpPr>
        <p:spPr bwMode="auto">
          <a:xfrm flipV="1">
            <a:off x="5791200" y="1371600"/>
            <a:ext cx="1143000" cy="838200"/>
          </a:xfrm>
          <a:prstGeom prst="roundRect">
            <a:avLst>
              <a:gd name="adj" fmla="val 0"/>
            </a:avLst>
          </a:prstGeom>
          <a:noFill/>
          <a:ln w="1881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1080" name="Text Box 8"/>
          <p:cNvSpPr txBox="1">
            <a:spLocks noChangeArrowheads="1"/>
          </p:cNvSpPr>
          <p:nvPr/>
        </p:nvSpPr>
        <p:spPr bwMode="auto">
          <a:xfrm>
            <a:off x="5989638" y="1512888"/>
            <a:ext cx="121761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KDC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1081" name="Text Box 9"/>
          <p:cNvSpPr txBox="1">
            <a:spLocks noChangeArrowheads="1"/>
          </p:cNvSpPr>
          <p:nvPr/>
        </p:nvSpPr>
        <p:spPr bwMode="auto">
          <a:xfrm>
            <a:off x="6019800" y="4648200"/>
            <a:ext cx="112871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Server</a:t>
            </a:r>
          </a:p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(Bob)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1082" name="AutoShape 10"/>
          <p:cNvSpPr>
            <a:spLocks noChangeArrowheads="1"/>
          </p:cNvSpPr>
          <p:nvPr/>
        </p:nvSpPr>
        <p:spPr bwMode="auto">
          <a:xfrm flipV="1">
            <a:off x="152400" y="1219199"/>
            <a:ext cx="1600200" cy="3109913"/>
          </a:xfrm>
          <a:prstGeom prst="roundRect">
            <a:avLst>
              <a:gd name="adj" fmla="val 0"/>
            </a:avLst>
          </a:prstGeom>
          <a:noFill/>
          <a:ln w="1881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1083" name="Text Box 11"/>
          <p:cNvSpPr txBox="1">
            <a:spLocks noChangeArrowheads="1"/>
          </p:cNvSpPr>
          <p:nvPr/>
        </p:nvSpPr>
        <p:spPr bwMode="auto">
          <a:xfrm>
            <a:off x="5989638" y="2503488"/>
            <a:ext cx="121761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TGS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1084" name="AutoShape 12"/>
          <p:cNvSpPr>
            <a:spLocks noChangeArrowheads="1"/>
          </p:cNvSpPr>
          <p:nvPr/>
        </p:nvSpPr>
        <p:spPr bwMode="auto">
          <a:xfrm flipV="1">
            <a:off x="5791200" y="2286000"/>
            <a:ext cx="1143000" cy="838200"/>
          </a:xfrm>
          <a:prstGeom prst="roundRect">
            <a:avLst>
              <a:gd name="adj" fmla="val 0"/>
            </a:avLst>
          </a:prstGeom>
          <a:noFill/>
          <a:ln w="1881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1085" name="AutoShape 13"/>
          <p:cNvSpPr>
            <a:spLocks noChangeArrowheads="1"/>
          </p:cNvSpPr>
          <p:nvPr/>
        </p:nvSpPr>
        <p:spPr bwMode="auto">
          <a:xfrm flipV="1">
            <a:off x="5805488" y="4038600"/>
            <a:ext cx="1509712" cy="1981200"/>
          </a:xfrm>
          <a:prstGeom prst="roundRect">
            <a:avLst>
              <a:gd name="adj" fmla="val 0"/>
            </a:avLst>
          </a:prstGeom>
          <a:noFill/>
          <a:ln w="1881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1936750" y="1762125"/>
            <a:ext cx="2590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2.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Encrypted TGT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1087" name="Line 15"/>
          <p:cNvSpPr>
            <a:spLocks noChangeShapeType="1"/>
          </p:cNvSpPr>
          <p:nvPr/>
        </p:nvSpPr>
        <p:spPr bwMode="auto">
          <a:xfrm>
            <a:off x="1828800" y="2438400"/>
            <a:ext cx="3962400" cy="0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1088" name="Line 16"/>
          <p:cNvSpPr>
            <a:spLocks noChangeShapeType="1"/>
          </p:cNvSpPr>
          <p:nvPr/>
        </p:nvSpPr>
        <p:spPr bwMode="auto">
          <a:xfrm flipV="1">
            <a:off x="1752600" y="2743200"/>
            <a:ext cx="3998913" cy="0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401" name="Text Box 17"/>
          <p:cNvSpPr txBox="1">
            <a:spLocks noChangeArrowheads="1"/>
          </p:cNvSpPr>
          <p:nvPr/>
        </p:nvSpPr>
        <p:spPr bwMode="auto">
          <a:xfrm>
            <a:off x="1905000" y="2209800"/>
            <a:ext cx="4038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3.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Ticket Request, (TGT)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6402" name="Text Box 18"/>
          <p:cNvSpPr txBox="1">
            <a:spLocks noChangeArrowheads="1"/>
          </p:cNvSpPr>
          <p:nvPr/>
        </p:nvSpPr>
        <p:spPr bwMode="auto">
          <a:xfrm>
            <a:off x="1981200" y="2819400"/>
            <a:ext cx="2590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4.</a:t>
            </a:r>
            <a:r>
              <a:rPr kumimoji="0" lang="en-US" altLang="en-US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Encrypted Ticket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1091" name="Line 19"/>
          <p:cNvSpPr>
            <a:spLocks noChangeShapeType="1"/>
          </p:cNvSpPr>
          <p:nvPr/>
        </p:nvSpPr>
        <p:spPr bwMode="auto">
          <a:xfrm>
            <a:off x="1728787" y="3171625"/>
            <a:ext cx="4027487" cy="2097287"/>
          </a:xfrm>
          <a:prstGeom prst="line">
            <a:avLst/>
          </a:prstGeom>
          <a:noFill/>
          <a:ln w="18811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404" name="Text Box 20"/>
          <p:cNvSpPr txBox="1">
            <a:spLocks noChangeArrowheads="1"/>
          </p:cNvSpPr>
          <p:nvPr/>
        </p:nvSpPr>
        <p:spPr bwMode="auto">
          <a:xfrm rot="1684602">
            <a:off x="2209800" y="4114800"/>
            <a:ext cx="4038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5.</a:t>
            </a:r>
            <a:r>
              <a:rPr kumimoji="0" lang="en-US" alt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Ticket, Authenticator</a:t>
            </a:r>
            <a:endParaRPr kumimoji="0" lang="en-US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1881188" y="1149350"/>
            <a:ext cx="4038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064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0640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064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064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064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06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06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When Alice logs into a workstation (WS), WS sends Alice’s user id to KDC in the clear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44475" y="1282700"/>
            <a:ext cx="149225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WS prompts Alice for her password, uses it to derive Alice’s secret key; which is then used to decipher the session key S</a:t>
            </a:r>
            <a:r>
              <a:rPr kumimoji="0" lang="en-US" altLang="en-US" sz="16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and the TGT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1701800"/>
            <a:ext cx="3852863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728788" y="2136775"/>
            <a:ext cx="8686800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B, K</a:t>
            </a:r>
            <a:r>
              <a:rPr kumimoji="0" lang="en-US" altLang="en-US" sz="1400" b="0" i="0" u="none" strike="noStrike" kern="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TGS</a:t>
            </a: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(A, S</a:t>
            </a:r>
            <a:r>
              <a:rPr kumimoji="0" lang="en-US" altLang="en-US" sz="1400" b="0" i="0" u="none" strike="noStrike" kern="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</a:t>
            </a: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, expiration time), authenticator = S</a:t>
            </a:r>
            <a:r>
              <a:rPr kumimoji="0" lang="en-US" altLang="en-US" sz="1400" b="0" i="0" u="none" strike="noStrike" kern="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</a:t>
            </a: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{timestamp}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65100" y="1187450"/>
            <a:ext cx="11938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WS discards both Alice’s password and her master key</a:t>
            </a:r>
          </a:p>
        </p:txBody>
      </p:sp>
      <p:sp>
        <p:nvSpPr>
          <p:cNvPr id="10" name="Rectangle 9"/>
          <p:cNvSpPr/>
          <p:nvPr/>
        </p:nvSpPr>
        <p:spPr>
          <a:xfrm>
            <a:off x="1912509" y="2417798"/>
            <a:ext cx="35108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</a:t>
            </a:r>
            <a:r>
              <a:rPr kumimoji="0" lang="en-US" altLang="en-US" sz="1600" b="0" i="0" u="none" strike="noStrike" kern="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</a:t>
            </a: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(K</a:t>
            </a:r>
            <a:r>
              <a:rPr kumimoji="0" lang="en-US" altLang="en-US" sz="1600" b="0" i="0" u="none" strike="noStrike" kern="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AB</a:t>
            </a: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, K</a:t>
            </a:r>
            <a:r>
              <a:rPr kumimoji="0" lang="en-US" altLang="en-US" sz="1600" b="0" i="0" u="none" strike="noStrike" kern="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</a:t>
            </a: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(A, K</a:t>
            </a:r>
            <a:r>
              <a:rPr kumimoji="0" lang="en-US" altLang="en-US" sz="1600" b="0" i="0" u="none" strike="noStrike" kern="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AB</a:t>
            </a:r>
            <a:r>
              <a:rPr kumimoji="0" lang="fr-F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,expiration time</a:t>
            </a: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))</a:t>
            </a:r>
          </a:p>
        </p:txBody>
      </p:sp>
      <p:sp>
        <p:nvSpPr>
          <p:cNvPr id="11" name="Rectangle 10"/>
          <p:cNvSpPr/>
          <p:nvPr/>
        </p:nvSpPr>
        <p:spPr>
          <a:xfrm rot="1668486">
            <a:off x="1577975" y="3948113"/>
            <a:ext cx="4800600" cy="3397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</a:t>
            </a:r>
            <a:r>
              <a:rPr kumimoji="0" lang="en-US" altLang="en-US" sz="1600" b="0" i="0" u="none" strike="noStrike" kern="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</a:t>
            </a: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(A, K</a:t>
            </a:r>
            <a:r>
              <a:rPr kumimoji="0" lang="en-US" altLang="en-US" sz="1600" b="0" i="0" u="none" strike="noStrike" kern="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AB</a:t>
            </a: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), authenticator = K</a:t>
            </a:r>
            <a:r>
              <a:rPr kumimoji="0" lang="en-US" altLang="en-US" sz="1600" b="0" i="0" u="none" strike="noStrike" kern="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AB</a:t>
            </a: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(timestamp)</a:t>
            </a:r>
          </a:p>
        </p:txBody>
      </p:sp>
      <p:sp>
        <p:nvSpPr>
          <p:cNvPr id="12" name="Rectangle 11"/>
          <p:cNvSpPr/>
          <p:nvPr/>
        </p:nvSpPr>
        <p:spPr>
          <a:xfrm rot="1816749">
            <a:off x="2157413" y="4010025"/>
            <a:ext cx="2238375" cy="3397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</a:t>
            </a:r>
            <a:r>
              <a:rPr kumimoji="0" lang="en-US" altLang="en-US" sz="1600" b="0" i="0" u="none" strike="noStrike" kern="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AB</a:t>
            </a: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(timestamp + 1)</a:t>
            </a:r>
          </a:p>
        </p:txBody>
      </p:sp>
      <p:cxnSp>
        <p:nvCxnSpPr>
          <p:cNvPr id="131101" name="Straight Arrow Connector 14"/>
          <p:cNvCxnSpPr>
            <a:cxnSpLocks noChangeShapeType="1"/>
          </p:cNvCxnSpPr>
          <p:nvPr/>
        </p:nvCxnSpPr>
        <p:spPr bwMode="auto">
          <a:xfrm flipH="1" flipV="1">
            <a:off x="1728788" y="3516314"/>
            <a:ext cx="4046537" cy="2216149"/>
          </a:xfrm>
          <a:prstGeom prst="straightConnector1">
            <a:avLst/>
          </a:prstGeom>
          <a:noFill/>
          <a:ln w="18811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0" grpId="0"/>
      <p:bldP spid="16398" grpId="0"/>
      <p:bldP spid="16401" grpId="0"/>
      <p:bldP spid="16402" grpId="0"/>
      <p:bldP spid="16404" grpId="0"/>
      <p:bldP spid="21" grpId="0"/>
      <p:bldP spid="4" grpId="0"/>
      <p:bldP spid="7" grpId="0"/>
      <p:bldP spid="9" grpId="0"/>
      <p:bldP spid="10" grpId="0"/>
      <p:bldP spid="11" grpId="0"/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Some Points Worth Noting</a:t>
            </a:r>
          </a:p>
        </p:txBody>
      </p:sp>
      <p:sp>
        <p:nvSpPr>
          <p:cNvPr id="132099" name="Content Placeholder 2"/>
          <p:cNvSpPr>
            <a:spLocks noGrp="1" noChangeArrowheads="1"/>
          </p:cNvSpPr>
          <p:nvPr>
            <p:ph idx="1"/>
          </p:nvPr>
        </p:nvSpPr>
        <p:spPr>
          <a:xfrm>
            <a:off x="304800" y="1295400"/>
            <a:ext cx="8382000" cy="4533900"/>
          </a:xfrm>
        </p:spPr>
        <p:txBody>
          <a:bodyPr/>
          <a:lstStyle/>
          <a:p>
            <a:pPr eaLnBrk="1" hangingPunct="1"/>
            <a:r>
              <a:rPr lang="en-US" altLang="en-US" sz="2000" dirty="0">
                <a:solidFill>
                  <a:schemeClr val="tx1"/>
                </a:solidFill>
              </a:rPr>
              <a:t>Passwords are never sent across the network unencrypted.  </a:t>
            </a:r>
          </a:p>
          <a:p>
            <a:pPr eaLnBrk="1" hangingPunct="1"/>
            <a:r>
              <a:rPr lang="en-US" altLang="en-US" sz="2000" dirty="0">
                <a:solidFill>
                  <a:schemeClr val="tx1"/>
                </a:solidFill>
              </a:rPr>
              <a:t>Clients and application services mutually authenticate.  Mutual authentication allows for both ends to know that they truly know whom they are communicating with.</a:t>
            </a:r>
          </a:p>
          <a:p>
            <a:pPr eaLnBrk="1" hangingPunct="1"/>
            <a:r>
              <a:rPr lang="en-US" altLang="en-US" sz="2000" dirty="0">
                <a:solidFill>
                  <a:schemeClr val="tx1"/>
                </a:solidFill>
              </a:rPr>
              <a:t>Tickets have a limited lifetime, so if they are stolen, unauthorized use is limited to the time frame that the ticket is valid.</a:t>
            </a:r>
          </a:p>
          <a:p>
            <a:pPr eaLnBrk="1" hangingPunct="1"/>
            <a:r>
              <a:rPr lang="en-US" altLang="en-US" sz="2000" dirty="0">
                <a:solidFill>
                  <a:schemeClr val="tx1"/>
                </a:solidFill>
              </a:rPr>
              <a:t>Authentication through the KDC only has to happen once.  This makes the security of Kerberos more convenient.</a:t>
            </a:r>
          </a:p>
          <a:p>
            <a:pPr eaLnBrk="1" hangingPunct="1"/>
            <a:r>
              <a:rPr lang="en-US" altLang="en-US" sz="2000" dirty="0">
                <a:solidFill>
                  <a:schemeClr val="tx1"/>
                </a:solidFill>
              </a:rPr>
              <a:t>Shared secret keys between clients and services are more efficient than public keys.</a:t>
            </a:r>
          </a:p>
          <a:p>
            <a:pPr eaLnBrk="1" hangingPunct="1"/>
            <a:r>
              <a:rPr lang="en-US" altLang="en-US" sz="2000" dirty="0">
                <a:solidFill>
                  <a:schemeClr val="tx1"/>
                </a:solidFill>
              </a:rPr>
              <a:t>Many implementations of Kerberos have a large support base and have been put through serious testing.</a:t>
            </a:r>
          </a:p>
          <a:p>
            <a:pPr eaLnBrk="1" hangingPunct="1"/>
            <a:r>
              <a:rPr lang="en-US" altLang="en-US" sz="2000" dirty="0">
                <a:solidFill>
                  <a:schemeClr val="tx1"/>
                </a:solidFill>
              </a:rPr>
              <a:t>Authenticators, created by clients, can only be used once.  This feature prevents the use of stolen authenticators.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914400"/>
            <a:ext cx="8447088" cy="1219200"/>
          </a:xfrm>
        </p:spPr>
        <p:txBody>
          <a:bodyPr/>
          <a:lstStyle/>
          <a:p>
            <a:pPr algn="l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en-GB" sz="2800" dirty="0">
                <a:solidFill>
                  <a:schemeClr val="bg1"/>
                </a:solidFill>
              </a:rPr>
              <a:t>NIST SP 800-63-3 (</a:t>
            </a:r>
            <a:r>
              <a:rPr lang="en-GB" sz="2800" i="1" dirty="0">
                <a:solidFill>
                  <a:schemeClr val="bg1"/>
                </a:solidFill>
              </a:rPr>
              <a:t>Digital Authentication Guideline, </a:t>
            </a:r>
            <a:r>
              <a:rPr lang="en-GB" sz="2800" dirty="0">
                <a:solidFill>
                  <a:schemeClr val="bg1"/>
                </a:solidFill>
              </a:rPr>
              <a:t>October 2016) defines digital user authentication as:</a:t>
            </a:r>
            <a:endParaRPr lang="en-AU" sz="2800" dirty="0">
              <a:solidFill>
                <a:schemeClr val="bg1"/>
              </a:solidFill>
            </a:endParaRPr>
          </a:p>
        </p:txBody>
      </p:sp>
      <p:sp>
        <p:nvSpPr>
          <p:cNvPr id="20070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2492375"/>
            <a:ext cx="8229600" cy="1470025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" pitchFamily="-107" charset="2"/>
              <a:buNone/>
              <a:defRPr/>
            </a:pP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“The process of establishing confidence in user identities that are presented electronically to an information system.”</a:t>
            </a:r>
            <a:endParaRPr lang="en-A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One Time Password</a:t>
            </a:r>
          </a:p>
        </p:txBody>
      </p:sp>
      <p:sp>
        <p:nvSpPr>
          <p:cNvPr id="132099" name="Content Placeholder 2"/>
          <p:cNvSpPr>
            <a:spLocks noGrp="1" noChangeArrowheads="1"/>
          </p:cNvSpPr>
          <p:nvPr>
            <p:ph idx="1"/>
          </p:nvPr>
        </p:nvSpPr>
        <p:spPr>
          <a:xfrm>
            <a:off x="304800" y="1295400"/>
            <a:ext cx="8382000" cy="4533900"/>
          </a:xfrm>
        </p:spPr>
        <p:txBody>
          <a:bodyPr/>
          <a:lstStyle/>
          <a:p>
            <a:pPr eaLnBrk="1" hangingPunct="1"/>
            <a:r>
              <a:rPr lang="en-US" altLang="en-US" sz="2000" dirty="0">
                <a:solidFill>
                  <a:schemeClr val="tx1"/>
                </a:solidFill>
                <a:hlinkClick r:id="rId2"/>
              </a:rPr>
              <a:t>An interesting paper</a:t>
            </a:r>
            <a:endParaRPr lang="en-US" alt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8708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26C60F43-5214-4B95-B752-AD55419B66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4850" y="2819400"/>
            <a:ext cx="7734300" cy="762000"/>
          </a:xfrm>
        </p:spPr>
        <p:txBody>
          <a:bodyPr lIns="82058" tIns="41029" rIns="82058" bIns="41029" anchor="t"/>
          <a:lstStyle/>
          <a:p>
            <a:pPr eaLnBrk="1" hangingPunct="1"/>
            <a:r>
              <a:rPr lang="en-US" altLang="en-US" dirty="0"/>
              <a:t>Thank You</a:t>
            </a:r>
          </a:p>
        </p:txBody>
      </p:sp>
      <p:sp>
        <p:nvSpPr>
          <p:cNvPr id="94212" name="Slide Number Placeholder 4">
            <a:extLst>
              <a:ext uri="{FF2B5EF4-FFF2-40B4-BE49-F238E27FC236}">
                <a16:creationId xmlns:a16="http://schemas.microsoft.com/office/drawing/2014/main" id="{C4062A47-3965-4E81-82FA-51686EDDF1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5716AD5-5754-466D-8E48-BA9D194369FD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41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050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4294967295"/>
          </p:nvPr>
        </p:nvGraphicFramePr>
        <p:xfrm>
          <a:off x="478985" y="1002851"/>
          <a:ext cx="82296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3" b="43277"/>
          <a:stretch/>
        </p:blipFill>
        <p:spPr bwMode="auto">
          <a:xfrm>
            <a:off x="468313" y="404813"/>
            <a:ext cx="8180387" cy="51577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4663" y="115888"/>
            <a:ext cx="8229600" cy="1600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</a:rPr>
              <a:t>Password-Based </a:t>
            </a:r>
            <a:r>
              <a:rPr kumimoji="1" lang="en-GB" b="1" dirty="0">
                <a:solidFill>
                  <a:schemeClr val="bg1"/>
                </a:solidFill>
              </a:rPr>
              <a:t>Authentication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109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57400"/>
            <a:ext cx="8229600" cy="4495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64E2"/>
                  </a:outerShdw>
                </a:effectLst>
              </a:rPr>
              <a:t>Widely used line of defense against intruders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64E2"/>
                  </a:outerShdw>
                </a:effectLst>
              </a:rPr>
              <a:t>User provides name/login and password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64E2"/>
                  </a:outerShdw>
                </a:effectLst>
              </a:rPr>
              <a:t>System compares password with the one stored for that specified login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64E2"/>
                  </a:outerShdw>
                </a:effectLst>
              </a:rPr>
              <a:t>The user ID: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64E2"/>
                  </a:outerShdw>
                </a:effectLst>
              </a:rPr>
              <a:t>Determines that the user is authorized to access the system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64E2"/>
                  </a:outerShdw>
                </a:effectLst>
              </a:rPr>
              <a:t>Determines the user’s privileges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64E2"/>
                  </a:outerShdw>
                </a:effectLst>
              </a:rPr>
              <a:t>Is used in discretionary access control</a:t>
            </a: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7" t="2750" r="2354" b="2750"/>
          <a:stretch>
            <a:fillRect/>
          </a:stretch>
        </p:blipFill>
        <p:spPr bwMode="auto">
          <a:xfrm>
            <a:off x="2195513" y="188913"/>
            <a:ext cx="4897437" cy="64801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128945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</a:rPr>
              <a:t>Password Vulnerabilities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U_Template_Verdana_G">
  <a:themeElements>
    <a:clrScheme name="RU_Template_Verdana_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RU_Template_Verdana_G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U_Template_Verdana_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Executiv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2542</Words>
  <Application>Microsoft Office PowerPoint</Application>
  <PresentationFormat>On-screen Show (4:3)</PresentationFormat>
  <Paragraphs>356</Paragraphs>
  <Slides>41</Slides>
  <Notes>15</Notes>
  <HiddenSlides>1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41</vt:i4>
      </vt:variant>
    </vt:vector>
  </HeadingPairs>
  <TitlesOfParts>
    <vt:vector size="57" baseType="lpstr">
      <vt:lpstr>Aptos</vt:lpstr>
      <vt:lpstr>Arial</vt:lpstr>
      <vt:lpstr>Calibri</vt:lpstr>
      <vt:lpstr>Century Gothic</vt:lpstr>
      <vt:lpstr>Courier New</vt:lpstr>
      <vt:lpstr>Monotype Sorts</vt:lpstr>
      <vt:lpstr>Palatino Linotype</vt:lpstr>
      <vt:lpstr>Times</vt:lpstr>
      <vt:lpstr>Times New Roman</vt:lpstr>
      <vt:lpstr>Verdana</vt:lpstr>
      <vt:lpstr>Wingdings</vt:lpstr>
      <vt:lpstr>Wingdings 3</vt:lpstr>
      <vt:lpstr>ヒラギノ角ゴ Pro W3</vt:lpstr>
      <vt:lpstr>Office Theme</vt:lpstr>
      <vt:lpstr>RU_Template_Verdana_G</vt:lpstr>
      <vt:lpstr>Executive</vt:lpstr>
      <vt:lpstr>Usable Security and Privacy (CS60081) Autumn 2026-27  Shamik Sural Lecture 3: Authentication  shamik@cse.iitkgp.ac.in/shamik.sural@gmail.com</vt:lpstr>
      <vt:lpstr>PowerPoint Presentation</vt:lpstr>
      <vt:lpstr>PowerPoint Presentation</vt:lpstr>
      <vt:lpstr>NIST SP 800-63-3 (Digital Authentication Guideline, October 2016) defines digital user authentication as:</vt:lpstr>
      <vt:lpstr>PowerPoint Presentation</vt:lpstr>
      <vt:lpstr>PowerPoint Presentation</vt:lpstr>
      <vt:lpstr>Password-Based Authentication</vt:lpstr>
      <vt:lpstr>PowerPoint Presentation</vt:lpstr>
      <vt:lpstr>Password Vulnerabilities</vt:lpstr>
      <vt:lpstr>Modern Approaches</vt:lpstr>
      <vt:lpstr>Broad Types of Attacks on Password based Authentication</vt:lpstr>
      <vt:lpstr>Password Selection Strategies</vt:lpstr>
      <vt:lpstr>Token Based Authentication</vt:lpstr>
      <vt:lpstr>PowerPoint Presentation</vt:lpstr>
      <vt:lpstr>Biometric Authentication</vt:lpstr>
      <vt:lpstr>Biometrics</vt:lpstr>
      <vt:lpstr>Biometric Authentication</vt:lpstr>
      <vt:lpstr>Biometric Authentication</vt:lpstr>
      <vt:lpstr>Biometric Authentication</vt:lpstr>
      <vt:lpstr>Biometric Authentication</vt:lpstr>
      <vt:lpstr>Issues </vt:lpstr>
      <vt:lpstr>Issues </vt:lpstr>
      <vt:lpstr>Biometric Errors and Deception</vt:lpstr>
      <vt:lpstr>Cryptographic Authentication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Kerberos</vt:lpstr>
      <vt:lpstr>Kerberos Components</vt:lpstr>
      <vt:lpstr>Kerberos Steps</vt:lpstr>
      <vt:lpstr>Motivation</vt:lpstr>
      <vt:lpstr>Ticket Granting Ticket</vt:lpstr>
      <vt:lpstr>Getting an Initial Ticket</vt:lpstr>
      <vt:lpstr>Getting a Server Ticket</vt:lpstr>
      <vt:lpstr>Requesting a Service</vt:lpstr>
      <vt:lpstr>Kerberos Steps</vt:lpstr>
      <vt:lpstr>Some Points Worth Noting</vt:lpstr>
      <vt:lpstr>One Time Password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Database Systems (CS60113)</dc:title>
  <dc:creator>hp</dc:creator>
  <cp:lastModifiedBy>User</cp:lastModifiedBy>
  <cp:revision>110</cp:revision>
  <dcterms:created xsi:type="dcterms:W3CDTF">2020-09-01T12:44:28Z</dcterms:created>
  <dcterms:modified xsi:type="dcterms:W3CDTF">2026-08-02T04:05:00Z</dcterms:modified>
</cp:coreProperties>
</file>