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436" r:id="rId3"/>
    <p:sldId id="340" r:id="rId4"/>
    <p:sldId id="341" r:id="rId5"/>
    <p:sldId id="342" r:id="rId6"/>
    <p:sldId id="343" r:id="rId7"/>
    <p:sldId id="344" r:id="rId8"/>
    <p:sldId id="345" r:id="rId9"/>
    <p:sldId id="286" r:id="rId10"/>
    <p:sldId id="287" r:id="rId11"/>
    <p:sldId id="346" r:id="rId12"/>
    <p:sldId id="347" r:id="rId13"/>
    <p:sldId id="357" r:id="rId14"/>
    <p:sldId id="358" r:id="rId15"/>
    <p:sldId id="359" r:id="rId16"/>
    <p:sldId id="348" r:id="rId17"/>
    <p:sldId id="349" r:id="rId18"/>
    <p:sldId id="277" r:id="rId19"/>
    <p:sldId id="440" r:id="rId20"/>
    <p:sldId id="275" r:id="rId21"/>
    <p:sldId id="276" r:id="rId22"/>
    <p:sldId id="441" r:id="rId23"/>
    <p:sldId id="297" r:id="rId24"/>
    <p:sldId id="303" r:id="rId25"/>
    <p:sldId id="278" r:id="rId26"/>
    <p:sldId id="311" r:id="rId27"/>
    <p:sldId id="305" r:id="rId28"/>
    <p:sldId id="312" r:id="rId29"/>
    <p:sldId id="313" r:id="rId30"/>
    <p:sldId id="258" r:id="rId31"/>
    <p:sldId id="259" r:id="rId32"/>
    <p:sldId id="260" r:id="rId33"/>
    <p:sldId id="282" r:id="rId34"/>
    <p:sldId id="336" r:id="rId35"/>
    <p:sldId id="283" r:id="rId36"/>
    <p:sldId id="284" r:id="rId37"/>
    <p:sldId id="306" r:id="rId38"/>
    <p:sldId id="262" r:id="rId39"/>
    <p:sldId id="264" r:id="rId40"/>
    <p:sldId id="265" r:id="rId41"/>
    <p:sldId id="266" r:id="rId42"/>
    <p:sldId id="267" r:id="rId43"/>
    <p:sldId id="268" r:id="rId44"/>
    <p:sldId id="269" r:id="rId45"/>
    <p:sldId id="351" r:id="rId46"/>
    <p:sldId id="285" r:id="rId47"/>
    <p:sldId id="307" r:id="rId48"/>
    <p:sldId id="442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280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C27B66-85C3-FE47-8D25-064322B09694}" type="doc">
      <dgm:prSet loTypeId="urn:microsoft.com/office/officeart/2005/8/layout/pyramid4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DDA714-85F4-C440-A494-21D2C202C4E0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1" dirty="0">
              <a:latin typeface="+mj-lt"/>
            </a:rPr>
            <a:t>Means used to deal with security attacks</a:t>
          </a:r>
        </a:p>
      </dgm:t>
    </dgm:pt>
    <dgm:pt modelId="{7A3CF0DD-68AC-1E41-A62B-38A53FEC9878}" type="parTrans" cxnId="{974378CE-3189-4F4E-840E-9FB62D9CE438}">
      <dgm:prSet/>
      <dgm:spPr/>
      <dgm:t>
        <a:bodyPr/>
        <a:lstStyle/>
        <a:p>
          <a:endParaRPr lang="en-US"/>
        </a:p>
      </dgm:t>
    </dgm:pt>
    <dgm:pt modelId="{D4E3F297-86A2-F648-B63E-D29F3D88D2EB}" type="sibTrans" cxnId="{974378CE-3189-4F4E-840E-9FB62D9CE438}">
      <dgm:prSet/>
      <dgm:spPr/>
      <dgm:t>
        <a:bodyPr/>
        <a:lstStyle/>
        <a:p>
          <a:endParaRPr lang="en-US"/>
        </a:p>
      </dgm:t>
    </dgm:pt>
    <dgm:pt modelId="{A336DF4E-C703-7E44-9B7D-2B36305C39E9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1" dirty="0">
              <a:latin typeface="+mj-lt"/>
            </a:rPr>
            <a:t>Prevent</a:t>
          </a:r>
        </a:p>
      </dgm:t>
    </dgm:pt>
    <dgm:pt modelId="{4C22A259-72A2-D84A-A9D5-E03D58780F07}" type="parTrans" cxnId="{CDE58C80-BCAE-AB48-97C5-2B92E6BAD3AB}">
      <dgm:prSet/>
      <dgm:spPr/>
      <dgm:t>
        <a:bodyPr/>
        <a:lstStyle/>
        <a:p>
          <a:endParaRPr lang="en-US"/>
        </a:p>
      </dgm:t>
    </dgm:pt>
    <dgm:pt modelId="{5251D487-4D60-8449-858B-2AF763DEF873}" type="sibTrans" cxnId="{CDE58C80-BCAE-AB48-97C5-2B92E6BAD3AB}">
      <dgm:prSet/>
      <dgm:spPr/>
      <dgm:t>
        <a:bodyPr/>
        <a:lstStyle/>
        <a:p>
          <a:endParaRPr lang="en-US"/>
        </a:p>
      </dgm:t>
    </dgm:pt>
    <dgm:pt modelId="{4924E0E7-2A73-5D45-8773-8AAD9100ADF7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1" dirty="0">
              <a:latin typeface="+mj-lt"/>
            </a:rPr>
            <a:t>Detect</a:t>
          </a:r>
        </a:p>
      </dgm:t>
    </dgm:pt>
    <dgm:pt modelId="{55BDE9C4-8D12-0845-B2A1-6C416011F409}" type="parTrans" cxnId="{8C4AFAB5-71F4-7041-947B-EB5F4EABC601}">
      <dgm:prSet/>
      <dgm:spPr/>
      <dgm:t>
        <a:bodyPr/>
        <a:lstStyle/>
        <a:p>
          <a:endParaRPr lang="en-US"/>
        </a:p>
      </dgm:t>
    </dgm:pt>
    <dgm:pt modelId="{29700473-0525-6E4A-B07A-23DB6023B509}" type="sibTrans" cxnId="{8C4AFAB5-71F4-7041-947B-EB5F4EABC601}">
      <dgm:prSet/>
      <dgm:spPr/>
      <dgm:t>
        <a:bodyPr/>
        <a:lstStyle/>
        <a:p>
          <a:endParaRPr lang="en-US"/>
        </a:p>
      </dgm:t>
    </dgm:pt>
    <dgm:pt modelId="{B79A36A7-1CFF-984B-ADFF-C7F510B1A2B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1" dirty="0">
              <a:latin typeface="+mj-lt"/>
            </a:rPr>
            <a:t>Recover</a:t>
          </a:r>
        </a:p>
      </dgm:t>
    </dgm:pt>
    <dgm:pt modelId="{42A12673-BC30-3547-946E-291E2EB60BFB}" type="parTrans" cxnId="{9926DD3E-81FC-A745-AF5D-898A50F82C32}">
      <dgm:prSet/>
      <dgm:spPr/>
      <dgm:t>
        <a:bodyPr/>
        <a:lstStyle/>
        <a:p>
          <a:endParaRPr lang="en-US"/>
        </a:p>
      </dgm:t>
    </dgm:pt>
    <dgm:pt modelId="{4881D328-2989-FF4F-BEAD-9AF35C32EE99}" type="sibTrans" cxnId="{9926DD3E-81FC-A745-AF5D-898A50F82C32}">
      <dgm:prSet/>
      <dgm:spPr/>
      <dgm:t>
        <a:bodyPr/>
        <a:lstStyle/>
        <a:p>
          <a:endParaRPr lang="en-US"/>
        </a:p>
      </dgm:t>
    </dgm:pt>
    <dgm:pt modelId="{9856FC2F-703A-8B4E-851A-5BF13EEF975C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en-US" b="1" dirty="0">
              <a:latin typeface="+mj-lt"/>
            </a:rPr>
            <a:t>May itself introduce new vulnerabilities</a:t>
          </a:r>
        </a:p>
      </dgm:t>
    </dgm:pt>
    <dgm:pt modelId="{FCF1A9B3-FF76-2B4D-9A7A-080BA326FF63}" type="parTrans" cxnId="{0A2F6957-DA57-E84D-9614-352C3DCE41E8}">
      <dgm:prSet/>
      <dgm:spPr/>
      <dgm:t>
        <a:bodyPr/>
        <a:lstStyle/>
        <a:p>
          <a:endParaRPr lang="en-US"/>
        </a:p>
      </dgm:t>
    </dgm:pt>
    <dgm:pt modelId="{83CB9680-A6BB-F340-B5ED-1B379988E724}" type="sibTrans" cxnId="{0A2F6957-DA57-E84D-9614-352C3DCE41E8}">
      <dgm:prSet/>
      <dgm:spPr/>
      <dgm:t>
        <a:bodyPr/>
        <a:lstStyle/>
        <a:p>
          <a:endParaRPr lang="en-US"/>
        </a:p>
      </dgm:t>
    </dgm:pt>
    <dgm:pt modelId="{6C42D2F8-47A0-8941-9F6F-F92D489C5F7D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b="1" dirty="0">
              <a:latin typeface="+mj-lt"/>
            </a:rPr>
            <a:t>Residual vulnerabilities may remain</a:t>
          </a:r>
        </a:p>
      </dgm:t>
    </dgm:pt>
    <dgm:pt modelId="{DD9159D3-1EB1-194C-8115-639C98917B28}" type="parTrans" cxnId="{B367E5E9-4682-8B41-B932-04E99D576417}">
      <dgm:prSet/>
      <dgm:spPr/>
      <dgm:t>
        <a:bodyPr/>
        <a:lstStyle/>
        <a:p>
          <a:endParaRPr lang="en-US"/>
        </a:p>
      </dgm:t>
    </dgm:pt>
    <dgm:pt modelId="{91565F09-7485-AB43-97B3-9D030F5AC2E9}" type="sibTrans" cxnId="{B367E5E9-4682-8B41-B932-04E99D576417}">
      <dgm:prSet/>
      <dgm:spPr/>
      <dgm:t>
        <a:bodyPr/>
        <a:lstStyle/>
        <a:p>
          <a:endParaRPr lang="en-US"/>
        </a:p>
      </dgm:t>
    </dgm:pt>
    <dgm:pt modelId="{116C7FB4-35FB-8846-9E98-B49D50633C24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b="1" dirty="0">
              <a:latin typeface="+mj-lt"/>
            </a:rPr>
            <a:t>Goal is to minimize residual level of risk to the assets</a:t>
          </a:r>
        </a:p>
      </dgm:t>
    </dgm:pt>
    <dgm:pt modelId="{49BC4B97-2746-1148-A407-7801C7FF8918}" type="parTrans" cxnId="{FC9A0FE8-983B-2746-A001-FE034E56FBBA}">
      <dgm:prSet/>
      <dgm:spPr/>
      <dgm:t>
        <a:bodyPr/>
        <a:lstStyle/>
        <a:p>
          <a:endParaRPr lang="en-US"/>
        </a:p>
      </dgm:t>
    </dgm:pt>
    <dgm:pt modelId="{4E186EC6-CB75-054D-BA7C-ED7CC9A64BBF}" type="sibTrans" cxnId="{FC9A0FE8-983B-2746-A001-FE034E56FBBA}">
      <dgm:prSet/>
      <dgm:spPr/>
      <dgm:t>
        <a:bodyPr/>
        <a:lstStyle/>
        <a:p>
          <a:endParaRPr lang="en-US"/>
        </a:p>
      </dgm:t>
    </dgm:pt>
    <dgm:pt modelId="{ABA76624-B35D-D14B-A925-FC2AF33A8F54}" type="pres">
      <dgm:prSet presAssocID="{DCC27B66-85C3-FE47-8D25-064322B09694}" presName="compositeShape" presStyleCnt="0">
        <dgm:presLayoutVars>
          <dgm:chMax val="9"/>
          <dgm:dir/>
          <dgm:resizeHandles val="exact"/>
        </dgm:presLayoutVars>
      </dgm:prSet>
      <dgm:spPr/>
    </dgm:pt>
    <dgm:pt modelId="{5486CB17-6359-4640-972B-2307AE1451FD}" type="pres">
      <dgm:prSet presAssocID="{DCC27B66-85C3-FE47-8D25-064322B09694}" presName="triangle1" presStyleLbl="node1" presStyleIdx="0" presStyleCnt="4">
        <dgm:presLayoutVars>
          <dgm:bulletEnabled val="1"/>
        </dgm:presLayoutVars>
      </dgm:prSet>
      <dgm:spPr/>
    </dgm:pt>
    <dgm:pt modelId="{54BFD341-D1F9-D24B-95CE-68C4722408FC}" type="pres">
      <dgm:prSet presAssocID="{DCC27B66-85C3-FE47-8D25-064322B09694}" presName="triangle2" presStyleLbl="node1" presStyleIdx="1" presStyleCnt="4">
        <dgm:presLayoutVars>
          <dgm:bulletEnabled val="1"/>
        </dgm:presLayoutVars>
      </dgm:prSet>
      <dgm:spPr/>
    </dgm:pt>
    <dgm:pt modelId="{A8BE4F15-01F3-5946-9983-265B187E7DB5}" type="pres">
      <dgm:prSet presAssocID="{DCC27B66-85C3-FE47-8D25-064322B09694}" presName="triangle3" presStyleLbl="node1" presStyleIdx="2" presStyleCnt="4">
        <dgm:presLayoutVars>
          <dgm:bulletEnabled val="1"/>
        </dgm:presLayoutVars>
      </dgm:prSet>
      <dgm:spPr/>
    </dgm:pt>
    <dgm:pt modelId="{ED3A1D36-57FE-1B43-8609-452710F6D51C}" type="pres">
      <dgm:prSet presAssocID="{DCC27B66-85C3-FE47-8D25-064322B09694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7A99080A-9930-AC45-960A-D6C95A21446C}" type="presOf" srcId="{B79A36A7-1CFF-984B-ADFF-C7F510B1A2B5}" destId="{5486CB17-6359-4640-972B-2307AE1451FD}" srcOrd="0" destOrd="3" presId="urn:microsoft.com/office/officeart/2005/8/layout/pyramid4"/>
    <dgm:cxn modelId="{8F5DF023-BAC0-E446-92D8-6E442620FDA7}" type="presOf" srcId="{A336DF4E-C703-7E44-9B7D-2B36305C39E9}" destId="{5486CB17-6359-4640-972B-2307AE1451FD}" srcOrd="0" destOrd="1" presId="urn:microsoft.com/office/officeart/2005/8/layout/pyramid4"/>
    <dgm:cxn modelId="{9926DD3E-81FC-A745-AF5D-898A50F82C32}" srcId="{B3DDA714-85F4-C440-A494-21D2C202C4E0}" destId="{B79A36A7-1CFF-984B-ADFF-C7F510B1A2B5}" srcOrd="2" destOrd="0" parTransId="{42A12673-BC30-3547-946E-291E2EB60BFB}" sibTransId="{4881D328-2989-FF4F-BEAD-9AF35C32EE99}"/>
    <dgm:cxn modelId="{33B9C261-B0AE-314F-970E-BDA903A3D5FE}" type="presOf" srcId="{B3DDA714-85F4-C440-A494-21D2C202C4E0}" destId="{5486CB17-6359-4640-972B-2307AE1451FD}" srcOrd="0" destOrd="0" presId="urn:microsoft.com/office/officeart/2005/8/layout/pyramid4"/>
    <dgm:cxn modelId="{0A2F6957-DA57-E84D-9614-352C3DCE41E8}" srcId="{DCC27B66-85C3-FE47-8D25-064322B09694}" destId="{9856FC2F-703A-8B4E-851A-5BF13EEF975C}" srcOrd="1" destOrd="0" parTransId="{FCF1A9B3-FF76-2B4D-9A7A-080BA326FF63}" sibTransId="{83CB9680-A6BB-F340-B5ED-1B379988E724}"/>
    <dgm:cxn modelId="{CDE58C80-BCAE-AB48-97C5-2B92E6BAD3AB}" srcId="{B3DDA714-85F4-C440-A494-21D2C202C4E0}" destId="{A336DF4E-C703-7E44-9B7D-2B36305C39E9}" srcOrd="0" destOrd="0" parTransId="{4C22A259-72A2-D84A-A9D5-E03D58780F07}" sibTransId="{5251D487-4D60-8449-858B-2AF763DEF873}"/>
    <dgm:cxn modelId="{A49C4C8B-B079-9A4C-9E7D-6C56A8A6B718}" type="presOf" srcId="{9856FC2F-703A-8B4E-851A-5BF13EEF975C}" destId="{54BFD341-D1F9-D24B-95CE-68C4722408FC}" srcOrd="0" destOrd="0" presId="urn:microsoft.com/office/officeart/2005/8/layout/pyramid4"/>
    <dgm:cxn modelId="{F9DD5EA1-96B4-9D4D-8652-1067983ABA67}" type="presOf" srcId="{116C7FB4-35FB-8846-9E98-B49D50633C24}" destId="{ED3A1D36-57FE-1B43-8609-452710F6D51C}" srcOrd="0" destOrd="0" presId="urn:microsoft.com/office/officeart/2005/8/layout/pyramid4"/>
    <dgm:cxn modelId="{62A0FEA2-00E2-4B4E-B688-28E44733B09A}" type="presOf" srcId="{6C42D2F8-47A0-8941-9F6F-F92D489C5F7D}" destId="{A8BE4F15-01F3-5946-9983-265B187E7DB5}" srcOrd="0" destOrd="0" presId="urn:microsoft.com/office/officeart/2005/8/layout/pyramid4"/>
    <dgm:cxn modelId="{8C4AFAB5-71F4-7041-947B-EB5F4EABC601}" srcId="{B3DDA714-85F4-C440-A494-21D2C202C4E0}" destId="{4924E0E7-2A73-5D45-8773-8AAD9100ADF7}" srcOrd="1" destOrd="0" parTransId="{55BDE9C4-8D12-0845-B2A1-6C416011F409}" sibTransId="{29700473-0525-6E4A-B07A-23DB6023B509}"/>
    <dgm:cxn modelId="{974378CE-3189-4F4E-840E-9FB62D9CE438}" srcId="{DCC27B66-85C3-FE47-8D25-064322B09694}" destId="{B3DDA714-85F4-C440-A494-21D2C202C4E0}" srcOrd="0" destOrd="0" parTransId="{7A3CF0DD-68AC-1E41-A62B-38A53FEC9878}" sibTransId="{D4E3F297-86A2-F648-B63E-D29F3D88D2EB}"/>
    <dgm:cxn modelId="{F2AEDAD5-5889-C541-BC11-80352890049C}" type="presOf" srcId="{DCC27B66-85C3-FE47-8D25-064322B09694}" destId="{ABA76624-B35D-D14B-A925-FC2AF33A8F54}" srcOrd="0" destOrd="0" presId="urn:microsoft.com/office/officeart/2005/8/layout/pyramid4"/>
    <dgm:cxn modelId="{FC9A0FE8-983B-2746-A001-FE034E56FBBA}" srcId="{DCC27B66-85C3-FE47-8D25-064322B09694}" destId="{116C7FB4-35FB-8846-9E98-B49D50633C24}" srcOrd="3" destOrd="0" parTransId="{49BC4B97-2746-1148-A407-7801C7FF8918}" sibTransId="{4E186EC6-CB75-054D-BA7C-ED7CC9A64BBF}"/>
    <dgm:cxn modelId="{B367E5E9-4682-8B41-B932-04E99D576417}" srcId="{DCC27B66-85C3-FE47-8D25-064322B09694}" destId="{6C42D2F8-47A0-8941-9F6F-F92D489C5F7D}" srcOrd="2" destOrd="0" parTransId="{DD9159D3-1EB1-194C-8115-639C98917B28}" sibTransId="{91565F09-7485-AB43-97B3-9D030F5AC2E9}"/>
    <dgm:cxn modelId="{06A66BEE-05DA-4A4D-884E-3A166B26560A}" type="presOf" srcId="{4924E0E7-2A73-5D45-8773-8AAD9100ADF7}" destId="{5486CB17-6359-4640-972B-2307AE1451FD}" srcOrd="0" destOrd="2" presId="urn:microsoft.com/office/officeart/2005/8/layout/pyramid4"/>
    <dgm:cxn modelId="{110B150C-B61A-B442-BE04-981A0C795474}" type="presParOf" srcId="{ABA76624-B35D-D14B-A925-FC2AF33A8F54}" destId="{5486CB17-6359-4640-972B-2307AE1451FD}" srcOrd="0" destOrd="0" presId="urn:microsoft.com/office/officeart/2005/8/layout/pyramid4"/>
    <dgm:cxn modelId="{720B6038-3E36-A143-A0E2-59BE4C821020}" type="presParOf" srcId="{ABA76624-B35D-D14B-A925-FC2AF33A8F54}" destId="{54BFD341-D1F9-D24B-95CE-68C4722408FC}" srcOrd="1" destOrd="0" presId="urn:microsoft.com/office/officeart/2005/8/layout/pyramid4"/>
    <dgm:cxn modelId="{C182BC6F-A3B9-1240-85D4-AFA83E7E6CF9}" type="presParOf" srcId="{ABA76624-B35D-D14B-A925-FC2AF33A8F54}" destId="{A8BE4F15-01F3-5946-9983-265B187E7DB5}" srcOrd="2" destOrd="0" presId="urn:microsoft.com/office/officeart/2005/8/layout/pyramid4"/>
    <dgm:cxn modelId="{F3521250-E49D-8D41-BF64-C9350205B63B}" type="presParOf" srcId="{ABA76624-B35D-D14B-A925-FC2AF33A8F54}" destId="{ED3A1D36-57FE-1B43-8609-452710F6D51C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6D6E17-B7BF-824C-BE29-4AD007472F5D}" type="doc">
      <dgm:prSet loTypeId="urn:microsoft.com/office/officeart/2005/8/layout/default#4" loCatId="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70BF98C-B50C-8643-A6AE-024963950E57}">
      <dgm:prSet/>
      <dgm:spPr/>
      <dgm:t>
        <a:bodyPr/>
        <a:lstStyle/>
        <a:p>
          <a:pPr rtl="0"/>
          <a:r>
            <a:rPr lang="en-US"/>
            <a:t>Economy of mechanism</a:t>
          </a:r>
        </a:p>
      </dgm:t>
    </dgm:pt>
    <dgm:pt modelId="{B7127C50-F331-184E-835D-72F891EDEF0F}" type="parTrans" cxnId="{071EEA43-F1B2-2843-A3DC-2604B6BAB479}">
      <dgm:prSet/>
      <dgm:spPr/>
      <dgm:t>
        <a:bodyPr/>
        <a:lstStyle/>
        <a:p>
          <a:endParaRPr lang="en-US"/>
        </a:p>
      </dgm:t>
    </dgm:pt>
    <dgm:pt modelId="{F16824DC-C98E-EF4A-907A-1DCD4F59A0C4}" type="sibTrans" cxnId="{071EEA43-F1B2-2843-A3DC-2604B6BAB479}">
      <dgm:prSet/>
      <dgm:spPr/>
      <dgm:t>
        <a:bodyPr/>
        <a:lstStyle/>
        <a:p>
          <a:endParaRPr lang="en-US"/>
        </a:p>
      </dgm:t>
    </dgm:pt>
    <dgm:pt modelId="{1F16926E-2AD8-A549-A6D5-91BF2B4572FC}">
      <dgm:prSet/>
      <dgm:spPr/>
      <dgm:t>
        <a:bodyPr/>
        <a:lstStyle/>
        <a:p>
          <a:pPr rtl="0"/>
          <a:r>
            <a:rPr lang="en-US"/>
            <a:t>Fail-safe defaults</a:t>
          </a:r>
        </a:p>
      </dgm:t>
    </dgm:pt>
    <dgm:pt modelId="{51FAF59D-A444-4743-95BB-43B6DFCA9FB0}" type="parTrans" cxnId="{773E4086-224D-AF41-9E76-E801CA283E94}">
      <dgm:prSet/>
      <dgm:spPr/>
      <dgm:t>
        <a:bodyPr/>
        <a:lstStyle/>
        <a:p>
          <a:endParaRPr lang="en-US"/>
        </a:p>
      </dgm:t>
    </dgm:pt>
    <dgm:pt modelId="{D3A76C85-B9CF-0942-9A89-6988700FFFDC}" type="sibTrans" cxnId="{773E4086-224D-AF41-9E76-E801CA283E94}">
      <dgm:prSet/>
      <dgm:spPr/>
      <dgm:t>
        <a:bodyPr/>
        <a:lstStyle/>
        <a:p>
          <a:endParaRPr lang="en-US"/>
        </a:p>
      </dgm:t>
    </dgm:pt>
    <dgm:pt modelId="{DD20A86B-98BE-364D-937D-4435E8EC949D}">
      <dgm:prSet/>
      <dgm:spPr/>
      <dgm:t>
        <a:bodyPr/>
        <a:lstStyle/>
        <a:p>
          <a:pPr rtl="0"/>
          <a:r>
            <a:rPr lang="en-US"/>
            <a:t>Complete mediation</a:t>
          </a:r>
        </a:p>
      </dgm:t>
    </dgm:pt>
    <dgm:pt modelId="{72AF8F47-894A-3B4C-B1FE-F23743C333FE}" type="parTrans" cxnId="{AB5BE5EB-27E3-BD40-B5D5-42A1F81FE672}">
      <dgm:prSet/>
      <dgm:spPr/>
      <dgm:t>
        <a:bodyPr/>
        <a:lstStyle/>
        <a:p>
          <a:endParaRPr lang="en-US"/>
        </a:p>
      </dgm:t>
    </dgm:pt>
    <dgm:pt modelId="{CD716090-B86A-8B41-ACA6-ED7CE391EEFC}" type="sibTrans" cxnId="{AB5BE5EB-27E3-BD40-B5D5-42A1F81FE672}">
      <dgm:prSet/>
      <dgm:spPr/>
      <dgm:t>
        <a:bodyPr/>
        <a:lstStyle/>
        <a:p>
          <a:endParaRPr lang="en-US"/>
        </a:p>
      </dgm:t>
    </dgm:pt>
    <dgm:pt modelId="{4CA6C604-282D-1344-B38C-CFBCE0073494}">
      <dgm:prSet/>
      <dgm:spPr/>
      <dgm:t>
        <a:bodyPr/>
        <a:lstStyle/>
        <a:p>
          <a:pPr rtl="0"/>
          <a:r>
            <a:rPr lang="en-US"/>
            <a:t>Open design</a:t>
          </a:r>
        </a:p>
      </dgm:t>
    </dgm:pt>
    <dgm:pt modelId="{24B11E8E-8C34-2446-99C8-EA8A4E787C25}" type="parTrans" cxnId="{DD60D886-6ED6-E640-9E1A-567A2512B7F7}">
      <dgm:prSet/>
      <dgm:spPr/>
      <dgm:t>
        <a:bodyPr/>
        <a:lstStyle/>
        <a:p>
          <a:endParaRPr lang="en-US"/>
        </a:p>
      </dgm:t>
    </dgm:pt>
    <dgm:pt modelId="{4CA76AE7-1E8F-8D4F-B12E-2D3E115A2B0F}" type="sibTrans" cxnId="{DD60D886-6ED6-E640-9E1A-567A2512B7F7}">
      <dgm:prSet/>
      <dgm:spPr/>
      <dgm:t>
        <a:bodyPr/>
        <a:lstStyle/>
        <a:p>
          <a:endParaRPr lang="en-US"/>
        </a:p>
      </dgm:t>
    </dgm:pt>
    <dgm:pt modelId="{08CD168A-C0F8-8949-8DC7-46CF45D67DE9}">
      <dgm:prSet/>
      <dgm:spPr/>
      <dgm:t>
        <a:bodyPr/>
        <a:lstStyle/>
        <a:p>
          <a:pPr rtl="0"/>
          <a:r>
            <a:rPr lang="en-US"/>
            <a:t>Separation of privilege</a:t>
          </a:r>
        </a:p>
      </dgm:t>
    </dgm:pt>
    <dgm:pt modelId="{4548DE09-9190-364E-ABB7-BC99D61D726E}" type="parTrans" cxnId="{AC38D258-CDFF-254A-88D9-18C87C679859}">
      <dgm:prSet/>
      <dgm:spPr/>
      <dgm:t>
        <a:bodyPr/>
        <a:lstStyle/>
        <a:p>
          <a:endParaRPr lang="en-US"/>
        </a:p>
      </dgm:t>
    </dgm:pt>
    <dgm:pt modelId="{5E5C19E1-63AE-6440-83FA-80083C77A908}" type="sibTrans" cxnId="{AC38D258-CDFF-254A-88D9-18C87C679859}">
      <dgm:prSet/>
      <dgm:spPr/>
      <dgm:t>
        <a:bodyPr/>
        <a:lstStyle/>
        <a:p>
          <a:endParaRPr lang="en-US"/>
        </a:p>
      </dgm:t>
    </dgm:pt>
    <dgm:pt modelId="{E567E81F-14C7-814B-B26D-941B1D656AAC}">
      <dgm:prSet/>
      <dgm:spPr/>
      <dgm:t>
        <a:bodyPr/>
        <a:lstStyle/>
        <a:p>
          <a:pPr rtl="0"/>
          <a:r>
            <a:rPr lang="en-US"/>
            <a:t>Least privilege</a:t>
          </a:r>
        </a:p>
      </dgm:t>
    </dgm:pt>
    <dgm:pt modelId="{9211E4CB-3D5E-A542-B8F7-95472A846D91}" type="parTrans" cxnId="{6946F5CD-D941-E847-A70A-7D0E47603300}">
      <dgm:prSet/>
      <dgm:spPr/>
      <dgm:t>
        <a:bodyPr/>
        <a:lstStyle/>
        <a:p>
          <a:endParaRPr lang="en-US"/>
        </a:p>
      </dgm:t>
    </dgm:pt>
    <dgm:pt modelId="{B0AF1F4C-3C3A-5544-97EE-D72F635696FF}" type="sibTrans" cxnId="{6946F5CD-D941-E847-A70A-7D0E47603300}">
      <dgm:prSet/>
      <dgm:spPr/>
      <dgm:t>
        <a:bodyPr/>
        <a:lstStyle/>
        <a:p>
          <a:endParaRPr lang="en-US"/>
        </a:p>
      </dgm:t>
    </dgm:pt>
    <dgm:pt modelId="{E096D36D-AD98-F845-A537-D72E9A9C9916}">
      <dgm:prSet/>
      <dgm:spPr/>
      <dgm:t>
        <a:bodyPr/>
        <a:lstStyle/>
        <a:p>
          <a:pPr rtl="0"/>
          <a:r>
            <a:rPr lang="en-US"/>
            <a:t>Least common mechanism</a:t>
          </a:r>
        </a:p>
      </dgm:t>
    </dgm:pt>
    <dgm:pt modelId="{130B5AA2-3795-B943-AF55-5B4C5AEDB64E}" type="parTrans" cxnId="{C0E17A79-0477-D743-AE34-D689E355BE02}">
      <dgm:prSet/>
      <dgm:spPr/>
      <dgm:t>
        <a:bodyPr/>
        <a:lstStyle/>
        <a:p>
          <a:endParaRPr lang="en-US"/>
        </a:p>
      </dgm:t>
    </dgm:pt>
    <dgm:pt modelId="{08D19ED3-9C50-C644-85B7-C5F7B2F4BC3E}" type="sibTrans" cxnId="{C0E17A79-0477-D743-AE34-D689E355BE02}">
      <dgm:prSet/>
      <dgm:spPr/>
      <dgm:t>
        <a:bodyPr/>
        <a:lstStyle/>
        <a:p>
          <a:endParaRPr lang="en-US"/>
        </a:p>
      </dgm:t>
    </dgm:pt>
    <dgm:pt modelId="{62F226FD-328D-104F-882C-20434A601B96}">
      <dgm:prSet/>
      <dgm:spPr/>
      <dgm:t>
        <a:bodyPr/>
        <a:lstStyle/>
        <a:p>
          <a:pPr rtl="0"/>
          <a:r>
            <a:rPr lang="en-US"/>
            <a:t>Psychological acceptability</a:t>
          </a:r>
        </a:p>
      </dgm:t>
    </dgm:pt>
    <dgm:pt modelId="{CE850696-1DE7-8948-BC47-DEE8B6096C41}" type="parTrans" cxnId="{4010ECDA-595A-FF40-B1D5-78F769B255BA}">
      <dgm:prSet/>
      <dgm:spPr/>
      <dgm:t>
        <a:bodyPr/>
        <a:lstStyle/>
        <a:p>
          <a:endParaRPr lang="en-US"/>
        </a:p>
      </dgm:t>
    </dgm:pt>
    <dgm:pt modelId="{D7155151-D173-1B42-8366-B5D905A6890C}" type="sibTrans" cxnId="{4010ECDA-595A-FF40-B1D5-78F769B255BA}">
      <dgm:prSet/>
      <dgm:spPr/>
      <dgm:t>
        <a:bodyPr/>
        <a:lstStyle/>
        <a:p>
          <a:endParaRPr lang="en-US"/>
        </a:p>
      </dgm:t>
    </dgm:pt>
    <dgm:pt modelId="{C29F8BDF-F95A-134C-B394-16C21D92D78D}">
      <dgm:prSet/>
      <dgm:spPr/>
      <dgm:t>
        <a:bodyPr/>
        <a:lstStyle/>
        <a:p>
          <a:pPr rtl="0"/>
          <a:r>
            <a:rPr lang="en-US"/>
            <a:t>Isolation</a:t>
          </a:r>
        </a:p>
      </dgm:t>
    </dgm:pt>
    <dgm:pt modelId="{78FC66A3-CDB6-D54E-BA04-330A84832959}" type="parTrans" cxnId="{899F58F0-ABF9-6845-8573-5327AFAD9D27}">
      <dgm:prSet/>
      <dgm:spPr/>
      <dgm:t>
        <a:bodyPr/>
        <a:lstStyle/>
        <a:p>
          <a:endParaRPr lang="en-US"/>
        </a:p>
      </dgm:t>
    </dgm:pt>
    <dgm:pt modelId="{CD4468C9-9F52-BD45-9A59-128F3131B969}" type="sibTrans" cxnId="{899F58F0-ABF9-6845-8573-5327AFAD9D27}">
      <dgm:prSet/>
      <dgm:spPr/>
      <dgm:t>
        <a:bodyPr/>
        <a:lstStyle/>
        <a:p>
          <a:endParaRPr lang="en-US"/>
        </a:p>
      </dgm:t>
    </dgm:pt>
    <dgm:pt modelId="{D4320D30-4FE2-C249-84DB-8F8BFA9A1BD9}">
      <dgm:prSet/>
      <dgm:spPr/>
      <dgm:t>
        <a:bodyPr/>
        <a:lstStyle/>
        <a:p>
          <a:pPr rtl="0"/>
          <a:r>
            <a:rPr lang="en-US"/>
            <a:t>Encapsulation</a:t>
          </a:r>
        </a:p>
      </dgm:t>
    </dgm:pt>
    <dgm:pt modelId="{78D17913-4DDB-2945-955C-00FCF4D15E87}" type="parTrans" cxnId="{0B0A47DA-7DC7-CD40-8FE8-1D70DE74F3BC}">
      <dgm:prSet/>
      <dgm:spPr/>
      <dgm:t>
        <a:bodyPr/>
        <a:lstStyle/>
        <a:p>
          <a:endParaRPr lang="en-US"/>
        </a:p>
      </dgm:t>
    </dgm:pt>
    <dgm:pt modelId="{C8CCA590-7D40-4E4A-89DB-9795285B4113}" type="sibTrans" cxnId="{0B0A47DA-7DC7-CD40-8FE8-1D70DE74F3BC}">
      <dgm:prSet/>
      <dgm:spPr/>
      <dgm:t>
        <a:bodyPr/>
        <a:lstStyle/>
        <a:p>
          <a:endParaRPr lang="en-US"/>
        </a:p>
      </dgm:t>
    </dgm:pt>
    <dgm:pt modelId="{13885327-A068-D148-94E8-318EBCB4FCDA}">
      <dgm:prSet/>
      <dgm:spPr/>
      <dgm:t>
        <a:bodyPr/>
        <a:lstStyle/>
        <a:p>
          <a:pPr rtl="0"/>
          <a:r>
            <a:rPr lang="en-US"/>
            <a:t>Modularity</a:t>
          </a:r>
        </a:p>
      </dgm:t>
    </dgm:pt>
    <dgm:pt modelId="{AF9FC8F9-44C6-184B-A09C-6A888E043193}" type="parTrans" cxnId="{6A0E49EF-9AC9-044C-92D9-5033947F2361}">
      <dgm:prSet/>
      <dgm:spPr/>
      <dgm:t>
        <a:bodyPr/>
        <a:lstStyle/>
        <a:p>
          <a:endParaRPr lang="en-US"/>
        </a:p>
      </dgm:t>
    </dgm:pt>
    <dgm:pt modelId="{9CB3F203-E4CB-894F-9EAF-D99AC14E4DE1}" type="sibTrans" cxnId="{6A0E49EF-9AC9-044C-92D9-5033947F2361}">
      <dgm:prSet/>
      <dgm:spPr/>
      <dgm:t>
        <a:bodyPr/>
        <a:lstStyle/>
        <a:p>
          <a:endParaRPr lang="en-US"/>
        </a:p>
      </dgm:t>
    </dgm:pt>
    <dgm:pt modelId="{1D1798C6-686E-2F41-A11B-059C01E3378D}">
      <dgm:prSet/>
      <dgm:spPr/>
      <dgm:t>
        <a:bodyPr/>
        <a:lstStyle/>
        <a:p>
          <a:pPr rtl="0"/>
          <a:r>
            <a:rPr lang="en-US"/>
            <a:t>Layering</a:t>
          </a:r>
        </a:p>
      </dgm:t>
    </dgm:pt>
    <dgm:pt modelId="{37169BED-DCEC-C44D-9503-08C31153DBBA}" type="parTrans" cxnId="{28149F58-367B-BE48-BE9F-2563216F3183}">
      <dgm:prSet/>
      <dgm:spPr/>
      <dgm:t>
        <a:bodyPr/>
        <a:lstStyle/>
        <a:p>
          <a:endParaRPr lang="en-US"/>
        </a:p>
      </dgm:t>
    </dgm:pt>
    <dgm:pt modelId="{7A0ABA1C-482F-7D48-8D2B-50C7BDD03E1F}" type="sibTrans" cxnId="{28149F58-367B-BE48-BE9F-2563216F3183}">
      <dgm:prSet/>
      <dgm:spPr/>
      <dgm:t>
        <a:bodyPr/>
        <a:lstStyle/>
        <a:p>
          <a:endParaRPr lang="en-US"/>
        </a:p>
      </dgm:t>
    </dgm:pt>
    <dgm:pt modelId="{5A3EAC2E-6D1D-A24A-854F-4D6F7DC3147D}">
      <dgm:prSet/>
      <dgm:spPr/>
      <dgm:t>
        <a:bodyPr/>
        <a:lstStyle/>
        <a:p>
          <a:pPr rtl="0"/>
          <a:r>
            <a:rPr lang="en-US"/>
            <a:t>Least astonishment</a:t>
          </a:r>
        </a:p>
      </dgm:t>
    </dgm:pt>
    <dgm:pt modelId="{17B5ADC4-E5DD-F144-830E-818164355CC5}" type="parTrans" cxnId="{F6105177-E119-104E-B7AE-6B1A7ED04DE0}">
      <dgm:prSet/>
      <dgm:spPr/>
      <dgm:t>
        <a:bodyPr/>
        <a:lstStyle/>
        <a:p>
          <a:endParaRPr lang="en-US"/>
        </a:p>
      </dgm:t>
    </dgm:pt>
    <dgm:pt modelId="{91872233-225E-3C47-9AF8-A58AB197D25C}" type="sibTrans" cxnId="{F6105177-E119-104E-B7AE-6B1A7ED04DE0}">
      <dgm:prSet/>
      <dgm:spPr/>
      <dgm:t>
        <a:bodyPr/>
        <a:lstStyle/>
        <a:p>
          <a:endParaRPr lang="en-US"/>
        </a:p>
      </dgm:t>
    </dgm:pt>
    <dgm:pt modelId="{C8E2AC23-C7B3-C249-AD66-9F942D776EAB}" type="pres">
      <dgm:prSet presAssocID="{A46D6E17-B7BF-824C-BE29-4AD007472F5D}" presName="diagram" presStyleCnt="0">
        <dgm:presLayoutVars>
          <dgm:dir/>
          <dgm:resizeHandles val="exact"/>
        </dgm:presLayoutVars>
      </dgm:prSet>
      <dgm:spPr/>
    </dgm:pt>
    <dgm:pt modelId="{611726A8-9358-0A43-B76F-85F36DACEEE9}" type="pres">
      <dgm:prSet presAssocID="{D70BF98C-B50C-8643-A6AE-024963950E57}" presName="node" presStyleLbl="node1" presStyleIdx="0" presStyleCnt="13">
        <dgm:presLayoutVars>
          <dgm:bulletEnabled val="1"/>
        </dgm:presLayoutVars>
      </dgm:prSet>
      <dgm:spPr/>
    </dgm:pt>
    <dgm:pt modelId="{981C0EFF-F74A-2644-97DA-0495C84F7C98}" type="pres">
      <dgm:prSet presAssocID="{F16824DC-C98E-EF4A-907A-1DCD4F59A0C4}" presName="sibTrans" presStyleCnt="0"/>
      <dgm:spPr/>
    </dgm:pt>
    <dgm:pt modelId="{261B0E67-5798-3B48-AF5D-FF04DD1FC352}" type="pres">
      <dgm:prSet presAssocID="{1F16926E-2AD8-A549-A6D5-91BF2B4572FC}" presName="node" presStyleLbl="node1" presStyleIdx="1" presStyleCnt="13">
        <dgm:presLayoutVars>
          <dgm:bulletEnabled val="1"/>
        </dgm:presLayoutVars>
      </dgm:prSet>
      <dgm:spPr/>
    </dgm:pt>
    <dgm:pt modelId="{48E7AE40-0395-5043-A155-81CC05CD3312}" type="pres">
      <dgm:prSet presAssocID="{D3A76C85-B9CF-0942-9A89-6988700FFFDC}" presName="sibTrans" presStyleCnt="0"/>
      <dgm:spPr/>
    </dgm:pt>
    <dgm:pt modelId="{60F9DFD1-BC1F-7249-8C63-F30D0A764E7F}" type="pres">
      <dgm:prSet presAssocID="{DD20A86B-98BE-364D-937D-4435E8EC949D}" presName="node" presStyleLbl="node1" presStyleIdx="2" presStyleCnt="13">
        <dgm:presLayoutVars>
          <dgm:bulletEnabled val="1"/>
        </dgm:presLayoutVars>
      </dgm:prSet>
      <dgm:spPr/>
    </dgm:pt>
    <dgm:pt modelId="{B8262A66-83F5-0E41-853E-18D3ED8FB09E}" type="pres">
      <dgm:prSet presAssocID="{CD716090-B86A-8B41-ACA6-ED7CE391EEFC}" presName="sibTrans" presStyleCnt="0"/>
      <dgm:spPr/>
    </dgm:pt>
    <dgm:pt modelId="{8AB866F8-93B3-154E-8C5A-E2CEC0C96E62}" type="pres">
      <dgm:prSet presAssocID="{4CA6C604-282D-1344-B38C-CFBCE0073494}" presName="node" presStyleLbl="node1" presStyleIdx="3" presStyleCnt="13">
        <dgm:presLayoutVars>
          <dgm:bulletEnabled val="1"/>
        </dgm:presLayoutVars>
      </dgm:prSet>
      <dgm:spPr/>
    </dgm:pt>
    <dgm:pt modelId="{870DB162-7F2C-674B-A98A-9E95C1C0E170}" type="pres">
      <dgm:prSet presAssocID="{4CA76AE7-1E8F-8D4F-B12E-2D3E115A2B0F}" presName="sibTrans" presStyleCnt="0"/>
      <dgm:spPr/>
    </dgm:pt>
    <dgm:pt modelId="{AECCD729-44C3-8B48-8C82-1997BFB2D633}" type="pres">
      <dgm:prSet presAssocID="{08CD168A-C0F8-8949-8DC7-46CF45D67DE9}" presName="node" presStyleLbl="node1" presStyleIdx="4" presStyleCnt="13">
        <dgm:presLayoutVars>
          <dgm:bulletEnabled val="1"/>
        </dgm:presLayoutVars>
      </dgm:prSet>
      <dgm:spPr/>
    </dgm:pt>
    <dgm:pt modelId="{70E0C6EE-8545-6242-AD24-6323E5042AB9}" type="pres">
      <dgm:prSet presAssocID="{5E5C19E1-63AE-6440-83FA-80083C77A908}" presName="sibTrans" presStyleCnt="0"/>
      <dgm:spPr/>
    </dgm:pt>
    <dgm:pt modelId="{34FB9B6E-2E7E-9245-9EF2-80839558FCD6}" type="pres">
      <dgm:prSet presAssocID="{E567E81F-14C7-814B-B26D-941B1D656AAC}" presName="node" presStyleLbl="node1" presStyleIdx="5" presStyleCnt="13">
        <dgm:presLayoutVars>
          <dgm:bulletEnabled val="1"/>
        </dgm:presLayoutVars>
      </dgm:prSet>
      <dgm:spPr/>
    </dgm:pt>
    <dgm:pt modelId="{51DC2897-DF0E-1A4B-9515-E652658A5D3F}" type="pres">
      <dgm:prSet presAssocID="{B0AF1F4C-3C3A-5544-97EE-D72F635696FF}" presName="sibTrans" presStyleCnt="0"/>
      <dgm:spPr/>
    </dgm:pt>
    <dgm:pt modelId="{52F98AC9-0F89-2D48-8798-491414A693F6}" type="pres">
      <dgm:prSet presAssocID="{E096D36D-AD98-F845-A537-D72E9A9C9916}" presName="node" presStyleLbl="node1" presStyleIdx="6" presStyleCnt="13">
        <dgm:presLayoutVars>
          <dgm:bulletEnabled val="1"/>
        </dgm:presLayoutVars>
      </dgm:prSet>
      <dgm:spPr/>
    </dgm:pt>
    <dgm:pt modelId="{1632DD23-F776-F04D-A6CF-077EB73C65B9}" type="pres">
      <dgm:prSet presAssocID="{08D19ED3-9C50-C644-85B7-C5F7B2F4BC3E}" presName="sibTrans" presStyleCnt="0"/>
      <dgm:spPr/>
    </dgm:pt>
    <dgm:pt modelId="{E9792A33-4CAF-9044-A048-AEAEBD48F3B0}" type="pres">
      <dgm:prSet presAssocID="{62F226FD-328D-104F-882C-20434A601B96}" presName="node" presStyleLbl="node1" presStyleIdx="7" presStyleCnt="13">
        <dgm:presLayoutVars>
          <dgm:bulletEnabled val="1"/>
        </dgm:presLayoutVars>
      </dgm:prSet>
      <dgm:spPr/>
    </dgm:pt>
    <dgm:pt modelId="{99E131A6-36BB-5742-A795-B9243A361775}" type="pres">
      <dgm:prSet presAssocID="{D7155151-D173-1B42-8366-B5D905A6890C}" presName="sibTrans" presStyleCnt="0"/>
      <dgm:spPr/>
    </dgm:pt>
    <dgm:pt modelId="{7474431D-58B3-DF42-926D-B237B2FCDD16}" type="pres">
      <dgm:prSet presAssocID="{C29F8BDF-F95A-134C-B394-16C21D92D78D}" presName="node" presStyleLbl="node1" presStyleIdx="8" presStyleCnt="13">
        <dgm:presLayoutVars>
          <dgm:bulletEnabled val="1"/>
        </dgm:presLayoutVars>
      </dgm:prSet>
      <dgm:spPr/>
    </dgm:pt>
    <dgm:pt modelId="{0F51F76E-EE1E-CA43-B1C9-1740F411ADD2}" type="pres">
      <dgm:prSet presAssocID="{CD4468C9-9F52-BD45-9A59-128F3131B969}" presName="sibTrans" presStyleCnt="0"/>
      <dgm:spPr/>
    </dgm:pt>
    <dgm:pt modelId="{B1B04BD5-177B-994C-8DAA-F5E994C1AD6F}" type="pres">
      <dgm:prSet presAssocID="{D4320D30-4FE2-C249-84DB-8F8BFA9A1BD9}" presName="node" presStyleLbl="node1" presStyleIdx="9" presStyleCnt="13">
        <dgm:presLayoutVars>
          <dgm:bulletEnabled val="1"/>
        </dgm:presLayoutVars>
      </dgm:prSet>
      <dgm:spPr/>
    </dgm:pt>
    <dgm:pt modelId="{E799C151-E440-3F4C-AAC9-96A4BE732546}" type="pres">
      <dgm:prSet presAssocID="{C8CCA590-7D40-4E4A-89DB-9795285B4113}" presName="sibTrans" presStyleCnt="0"/>
      <dgm:spPr/>
    </dgm:pt>
    <dgm:pt modelId="{05F9D909-95AF-7842-B1A3-0A90F486004E}" type="pres">
      <dgm:prSet presAssocID="{13885327-A068-D148-94E8-318EBCB4FCDA}" presName="node" presStyleLbl="node1" presStyleIdx="10" presStyleCnt="13">
        <dgm:presLayoutVars>
          <dgm:bulletEnabled val="1"/>
        </dgm:presLayoutVars>
      </dgm:prSet>
      <dgm:spPr/>
    </dgm:pt>
    <dgm:pt modelId="{6A296589-6041-7A4E-B65E-75651202FDA0}" type="pres">
      <dgm:prSet presAssocID="{9CB3F203-E4CB-894F-9EAF-D99AC14E4DE1}" presName="sibTrans" presStyleCnt="0"/>
      <dgm:spPr/>
    </dgm:pt>
    <dgm:pt modelId="{A0B7849D-961F-264D-A5CE-7438B67D1122}" type="pres">
      <dgm:prSet presAssocID="{1D1798C6-686E-2F41-A11B-059C01E3378D}" presName="node" presStyleLbl="node1" presStyleIdx="11" presStyleCnt="13">
        <dgm:presLayoutVars>
          <dgm:bulletEnabled val="1"/>
        </dgm:presLayoutVars>
      </dgm:prSet>
      <dgm:spPr/>
    </dgm:pt>
    <dgm:pt modelId="{3D022356-A7B2-B041-9B9E-FEF3C9C99FFD}" type="pres">
      <dgm:prSet presAssocID="{7A0ABA1C-482F-7D48-8D2B-50C7BDD03E1F}" presName="sibTrans" presStyleCnt="0"/>
      <dgm:spPr/>
    </dgm:pt>
    <dgm:pt modelId="{37004563-4480-D546-AC4C-71146CE2D80C}" type="pres">
      <dgm:prSet presAssocID="{5A3EAC2E-6D1D-A24A-854F-4D6F7DC3147D}" presName="node" presStyleLbl="node1" presStyleIdx="12" presStyleCnt="13">
        <dgm:presLayoutVars>
          <dgm:bulletEnabled val="1"/>
        </dgm:presLayoutVars>
      </dgm:prSet>
      <dgm:spPr/>
    </dgm:pt>
  </dgm:ptLst>
  <dgm:cxnLst>
    <dgm:cxn modelId="{DEC3EC25-B918-BF46-8EF2-F4A3D6008FD0}" type="presOf" srcId="{1D1798C6-686E-2F41-A11B-059C01E3378D}" destId="{A0B7849D-961F-264D-A5CE-7438B67D1122}" srcOrd="0" destOrd="0" presId="urn:microsoft.com/office/officeart/2005/8/layout/default#4"/>
    <dgm:cxn modelId="{52EAFE25-ED47-5B4E-BE41-6DA356534C6E}" type="presOf" srcId="{DD20A86B-98BE-364D-937D-4435E8EC949D}" destId="{60F9DFD1-BC1F-7249-8C63-F30D0A764E7F}" srcOrd="0" destOrd="0" presId="urn:microsoft.com/office/officeart/2005/8/layout/default#4"/>
    <dgm:cxn modelId="{A0CC2A33-2C50-F146-BDDB-2B0C1DB28172}" type="presOf" srcId="{13885327-A068-D148-94E8-318EBCB4FCDA}" destId="{05F9D909-95AF-7842-B1A3-0A90F486004E}" srcOrd="0" destOrd="0" presId="urn:microsoft.com/office/officeart/2005/8/layout/default#4"/>
    <dgm:cxn modelId="{071EEA43-F1B2-2843-A3DC-2604B6BAB479}" srcId="{A46D6E17-B7BF-824C-BE29-4AD007472F5D}" destId="{D70BF98C-B50C-8643-A6AE-024963950E57}" srcOrd="0" destOrd="0" parTransId="{B7127C50-F331-184E-835D-72F891EDEF0F}" sibTransId="{F16824DC-C98E-EF4A-907A-1DCD4F59A0C4}"/>
    <dgm:cxn modelId="{6C5D004A-C03D-1544-9908-320589761992}" type="presOf" srcId="{D4320D30-4FE2-C249-84DB-8F8BFA9A1BD9}" destId="{B1B04BD5-177B-994C-8DAA-F5E994C1AD6F}" srcOrd="0" destOrd="0" presId="urn:microsoft.com/office/officeart/2005/8/layout/default#4"/>
    <dgm:cxn modelId="{91FF084E-A0C4-2F46-B797-2251593E0381}" type="presOf" srcId="{E096D36D-AD98-F845-A537-D72E9A9C9916}" destId="{52F98AC9-0F89-2D48-8798-491414A693F6}" srcOrd="0" destOrd="0" presId="urn:microsoft.com/office/officeart/2005/8/layout/default#4"/>
    <dgm:cxn modelId="{F349B04F-52CC-4B4C-96D6-D778F092D509}" type="presOf" srcId="{62F226FD-328D-104F-882C-20434A601B96}" destId="{E9792A33-4CAF-9044-A048-AEAEBD48F3B0}" srcOrd="0" destOrd="0" presId="urn:microsoft.com/office/officeart/2005/8/layout/default#4"/>
    <dgm:cxn modelId="{F6105177-E119-104E-B7AE-6B1A7ED04DE0}" srcId="{A46D6E17-B7BF-824C-BE29-4AD007472F5D}" destId="{5A3EAC2E-6D1D-A24A-854F-4D6F7DC3147D}" srcOrd="12" destOrd="0" parTransId="{17B5ADC4-E5DD-F144-830E-818164355CC5}" sibTransId="{91872233-225E-3C47-9AF8-A58AB197D25C}"/>
    <dgm:cxn modelId="{28149F58-367B-BE48-BE9F-2563216F3183}" srcId="{A46D6E17-B7BF-824C-BE29-4AD007472F5D}" destId="{1D1798C6-686E-2F41-A11B-059C01E3378D}" srcOrd="11" destOrd="0" parTransId="{37169BED-DCEC-C44D-9503-08C31153DBBA}" sibTransId="{7A0ABA1C-482F-7D48-8D2B-50C7BDD03E1F}"/>
    <dgm:cxn modelId="{AC38D258-CDFF-254A-88D9-18C87C679859}" srcId="{A46D6E17-B7BF-824C-BE29-4AD007472F5D}" destId="{08CD168A-C0F8-8949-8DC7-46CF45D67DE9}" srcOrd="4" destOrd="0" parTransId="{4548DE09-9190-364E-ABB7-BC99D61D726E}" sibTransId="{5E5C19E1-63AE-6440-83FA-80083C77A908}"/>
    <dgm:cxn modelId="{C0E17A79-0477-D743-AE34-D689E355BE02}" srcId="{A46D6E17-B7BF-824C-BE29-4AD007472F5D}" destId="{E096D36D-AD98-F845-A537-D72E9A9C9916}" srcOrd="6" destOrd="0" parTransId="{130B5AA2-3795-B943-AF55-5B4C5AEDB64E}" sibTransId="{08D19ED3-9C50-C644-85B7-C5F7B2F4BC3E}"/>
    <dgm:cxn modelId="{B63ADE83-BEDC-FD4A-9F4E-E0244415F892}" type="presOf" srcId="{4CA6C604-282D-1344-B38C-CFBCE0073494}" destId="{8AB866F8-93B3-154E-8C5A-E2CEC0C96E62}" srcOrd="0" destOrd="0" presId="urn:microsoft.com/office/officeart/2005/8/layout/default#4"/>
    <dgm:cxn modelId="{773E4086-224D-AF41-9E76-E801CA283E94}" srcId="{A46D6E17-B7BF-824C-BE29-4AD007472F5D}" destId="{1F16926E-2AD8-A549-A6D5-91BF2B4572FC}" srcOrd="1" destOrd="0" parTransId="{51FAF59D-A444-4743-95BB-43B6DFCA9FB0}" sibTransId="{D3A76C85-B9CF-0942-9A89-6988700FFFDC}"/>
    <dgm:cxn modelId="{DD60D886-6ED6-E640-9E1A-567A2512B7F7}" srcId="{A46D6E17-B7BF-824C-BE29-4AD007472F5D}" destId="{4CA6C604-282D-1344-B38C-CFBCE0073494}" srcOrd="3" destOrd="0" parTransId="{24B11E8E-8C34-2446-99C8-EA8A4E787C25}" sibTransId="{4CA76AE7-1E8F-8D4F-B12E-2D3E115A2B0F}"/>
    <dgm:cxn modelId="{4A03EC88-F1F4-0A4B-BB5F-DA5DE3771C15}" type="presOf" srcId="{E567E81F-14C7-814B-B26D-941B1D656AAC}" destId="{34FB9B6E-2E7E-9245-9EF2-80839558FCD6}" srcOrd="0" destOrd="0" presId="urn:microsoft.com/office/officeart/2005/8/layout/default#4"/>
    <dgm:cxn modelId="{25C307A2-BF20-4947-A4D7-536E3759A702}" type="presOf" srcId="{A46D6E17-B7BF-824C-BE29-4AD007472F5D}" destId="{C8E2AC23-C7B3-C249-AD66-9F942D776EAB}" srcOrd="0" destOrd="0" presId="urn:microsoft.com/office/officeart/2005/8/layout/default#4"/>
    <dgm:cxn modelId="{D57BEAB8-C184-4E47-9F18-6A1BA731CCAB}" type="presOf" srcId="{08CD168A-C0F8-8949-8DC7-46CF45D67DE9}" destId="{AECCD729-44C3-8B48-8C82-1997BFB2D633}" srcOrd="0" destOrd="0" presId="urn:microsoft.com/office/officeart/2005/8/layout/default#4"/>
    <dgm:cxn modelId="{488BEEC8-B2D5-C147-ADFB-DCD13B06B904}" type="presOf" srcId="{1F16926E-2AD8-A549-A6D5-91BF2B4572FC}" destId="{261B0E67-5798-3B48-AF5D-FF04DD1FC352}" srcOrd="0" destOrd="0" presId="urn:microsoft.com/office/officeart/2005/8/layout/default#4"/>
    <dgm:cxn modelId="{6946F5CD-D941-E847-A70A-7D0E47603300}" srcId="{A46D6E17-B7BF-824C-BE29-4AD007472F5D}" destId="{E567E81F-14C7-814B-B26D-941B1D656AAC}" srcOrd="5" destOrd="0" parTransId="{9211E4CB-3D5E-A542-B8F7-95472A846D91}" sibTransId="{B0AF1F4C-3C3A-5544-97EE-D72F635696FF}"/>
    <dgm:cxn modelId="{CBF39CD6-1AF2-A74F-915F-2E004DF2527E}" type="presOf" srcId="{D70BF98C-B50C-8643-A6AE-024963950E57}" destId="{611726A8-9358-0A43-B76F-85F36DACEEE9}" srcOrd="0" destOrd="0" presId="urn:microsoft.com/office/officeart/2005/8/layout/default#4"/>
    <dgm:cxn modelId="{0B0A47DA-7DC7-CD40-8FE8-1D70DE74F3BC}" srcId="{A46D6E17-B7BF-824C-BE29-4AD007472F5D}" destId="{D4320D30-4FE2-C249-84DB-8F8BFA9A1BD9}" srcOrd="9" destOrd="0" parTransId="{78D17913-4DDB-2945-955C-00FCF4D15E87}" sibTransId="{C8CCA590-7D40-4E4A-89DB-9795285B4113}"/>
    <dgm:cxn modelId="{4010ECDA-595A-FF40-B1D5-78F769B255BA}" srcId="{A46D6E17-B7BF-824C-BE29-4AD007472F5D}" destId="{62F226FD-328D-104F-882C-20434A601B96}" srcOrd="7" destOrd="0" parTransId="{CE850696-1DE7-8948-BC47-DEE8B6096C41}" sibTransId="{D7155151-D173-1B42-8366-B5D905A6890C}"/>
    <dgm:cxn modelId="{940EF8DD-3B3E-5F4F-934D-1C3EE71780BF}" type="presOf" srcId="{5A3EAC2E-6D1D-A24A-854F-4D6F7DC3147D}" destId="{37004563-4480-D546-AC4C-71146CE2D80C}" srcOrd="0" destOrd="0" presId="urn:microsoft.com/office/officeart/2005/8/layout/default#4"/>
    <dgm:cxn modelId="{AB5BE5EB-27E3-BD40-B5D5-42A1F81FE672}" srcId="{A46D6E17-B7BF-824C-BE29-4AD007472F5D}" destId="{DD20A86B-98BE-364D-937D-4435E8EC949D}" srcOrd="2" destOrd="0" parTransId="{72AF8F47-894A-3B4C-B1FE-F23743C333FE}" sibTransId="{CD716090-B86A-8B41-ACA6-ED7CE391EEFC}"/>
    <dgm:cxn modelId="{6A0E49EF-9AC9-044C-92D9-5033947F2361}" srcId="{A46D6E17-B7BF-824C-BE29-4AD007472F5D}" destId="{13885327-A068-D148-94E8-318EBCB4FCDA}" srcOrd="10" destOrd="0" parTransId="{AF9FC8F9-44C6-184B-A09C-6A888E043193}" sibTransId="{9CB3F203-E4CB-894F-9EAF-D99AC14E4DE1}"/>
    <dgm:cxn modelId="{899F58F0-ABF9-6845-8573-5327AFAD9D27}" srcId="{A46D6E17-B7BF-824C-BE29-4AD007472F5D}" destId="{C29F8BDF-F95A-134C-B394-16C21D92D78D}" srcOrd="8" destOrd="0" parTransId="{78FC66A3-CDB6-D54E-BA04-330A84832959}" sibTransId="{CD4468C9-9F52-BD45-9A59-128F3131B969}"/>
    <dgm:cxn modelId="{D16AB7F1-23E0-104C-88B6-47BAB3642626}" type="presOf" srcId="{C29F8BDF-F95A-134C-B394-16C21D92D78D}" destId="{7474431D-58B3-DF42-926D-B237B2FCDD16}" srcOrd="0" destOrd="0" presId="urn:microsoft.com/office/officeart/2005/8/layout/default#4"/>
    <dgm:cxn modelId="{652BEB38-7421-0441-8F76-DDF6A4E17026}" type="presParOf" srcId="{C8E2AC23-C7B3-C249-AD66-9F942D776EAB}" destId="{611726A8-9358-0A43-B76F-85F36DACEEE9}" srcOrd="0" destOrd="0" presId="urn:microsoft.com/office/officeart/2005/8/layout/default#4"/>
    <dgm:cxn modelId="{CF516B8B-9448-CA44-9988-CB32423C72AA}" type="presParOf" srcId="{C8E2AC23-C7B3-C249-AD66-9F942D776EAB}" destId="{981C0EFF-F74A-2644-97DA-0495C84F7C98}" srcOrd="1" destOrd="0" presId="urn:microsoft.com/office/officeart/2005/8/layout/default#4"/>
    <dgm:cxn modelId="{02F0C505-0A88-5C4A-95A4-498C5806BFFF}" type="presParOf" srcId="{C8E2AC23-C7B3-C249-AD66-9F942D776EAB}" destId="{261B0E67-5798-3B48-AF5D-FF04DD1FC352}" srcOrd="2" destOrd="0" presId="urn:microsoft.com/office/officeart/2005/8/layout/default#4"/>
    <dgm:cxn modelId="{97CDC359-E694-194D-B13A-330F10286DFA}" type="presParOf" srcId="{C8E2AC23-C7B3-C249-AD66-9F942D776EAB}" destId="{48E7AE40-0395-5043-A155-81CC05CD3312}" srcOrd="3" destOrd="0" presId="urn:microsoft.com/office/officeart/2005/8/layout/default#4"/>
    <dgm:cxn modelId="{84E063C9-CB3F-CC4A-82FE-592C48D28A2F}" type="presParOf" srcId="{C8E2AC23-C7B3-C249-AD66-9F942D776EAB}" destId="{60F9DFD1-BC1F-7249-8C63-F30D0A764E7F}" srcOrd="4" destOrd="0" presId="urn:microsoft.com/office/officeart/2005/8/layout/default#4"/>
    <dgm:cxn modelId="{494FBD6C-0439-3F4A-B661-F067ED964AAB}" type="presParOf" srcId="{C8E2AC23-C7B3-C249-AD66-9F942D776EAB}" destId="{B8262A66-83F5-0E41-853E-18D3ED8FB09E}" srcOrd="5" destOrd="0" presId="urn:microsoft.com/office/officeart/2005/8/layout/default#4"/>
    <dgm:cxn modelId="{A3884157-1AA0-D149-A00F-66175C4DA92F}" type="presParOf" srcId="{C8E2AC23-C7B3-C249-AD66-9F942D776EAB}" destId="{8AB866F8-93B3-154E-8C5A-E2CEC0C96E62}" srcOrd="6" destOrd="0" presId="urn:microsoft.com/office/officeart/2005/8/layout/default#4"/>
    <dgm:cxn modelId="{39AC4ECE-9C5F-B249-8149-1D2AEE0BA5D6}" type="presParOf" srcId="{C8E2AC23-C7B3-C249-AD66-9F942D776EAB}" destId="{870DB162-7F2C-674B-A98A-9E95C1C0E170}" srcOrd="7" destOrd="0" presId="urn:microsoft.com/office/officeart/2005/8/layout/default#4"/>
    <dgm:cxn modelId="{2B9CB8B5-535C-4C46-B21B-740070D85481}" type="presParOf" srcId="{C8E2AC23-C7B3-C249-AD66-9F942D776EAB}" destId="{AECCD729-44C3-8B48-8C82-1997BFB2D633}" srcOrd="8" destOrd="0" presId="urn:microsoft.com/office/officeart/2005/8/layout/default#4"/>
    <dgm:cxn modelId="{B0C6BB41-4306-9346-8D09-18284B33D96B}" type="presParOf" srcId="{C8E2AC23-C7B3-C249-AD66-9F942D776EAB}" destId="{70E0C6EE-8545-6242-AD24-6323E5042AB9}" srcOrd="9" destOrd="0" presId="urn:microsoft.com/office/officeart/2005/8/layout/default#4"/>
    <dgm:cxn modelId="{2135A1C9-ECB6-AF49-8028-FA7D82B67495}" type="presParOf" srcId="{C8E2AC23-C7B3-C249-AD66-9F942D776EAB}" destId="{34FB9B6E-2E7E-9245-9EF2-80839558FCD6}" srcOrd="10" destOrd="0" presId="urn:microsoft.com/office/officeart/2005/8/layout/default#4"/>
    <dgm:cxn modelId="{3C8D6392-9FBD-5549-B835-EA1270EBBFAB}" type="presParOf" srcId="{C8E2AC23-C7B3-C249-AD66-9F942D776EAB}" destId="{51DC2897-DF0E-1A4B-9515-E652658A5D3F}" srcOrd="11" destOrd="0" presId="urn:microsoft.com/office/officeart/2005/8/layout/default#4"/>
    <dgm:cxn modelId="{41C23CDF-E1CE-FE46-ADAF-4C88ED4A0146}" type="presParOf" srcId="{C8E2AC23-C7B3-C249-AD66-9F942D776EAB}" destId="{52F98AC9-0F89-2D48-8798-491414A693F6}" srcOrd="12" destOrd="0" presId="urn:microsoft.com/office/officeart/2005/8/layout/default#4"/>
    <dgm:cxn modelId="{D0E69E9C-3EFF-6046-8616-BB6AAA9DA19D}" type="presParOf" srcId="{C8E2AC23-C7B3-C249-AD66-9F942D776EAB}" destId="{1632DD23-F776-F04D-A6CF-077EB73C65B9}" srcOrd="13" destOrd="0" presId="urn:microsoft.com/office/officeart/2005/8/layout/default#4"/>
    <dgm:cxn modelId="{8135C11D-1928-3944-91F6-2DD870334370}" type="presParOf" srcId="{C8E2AC23-C7B3-C249-AD66-9F942D776EAB}" destId="{E9792A33-4CAF-9044-A048-AEAEBD48F3B0}" srcOrd="14" destOrd="0" presId="urn:microsoft.com/office/officeart/2005/8/layout/default#4"/>
    <dgm:cxn modelId="{26476660-3948-164F-83E7-BCF96E9EAC94}" type="presParOf" srcId="{C8E2AC23-C7B3-C249-AD66-9F942D776EAB}" destId="{99E131A6-36BB-5742-A795-B9243A361775}" srcOrd="15" destOrd="0" presId="urn:microsoft.com/office/officeart/2005/8/layout/default#4"/>
    <dgm:cxn modelId="{257F2FCD-924F-AB47-8938-78CD2CBF3D04}" type="presParOf" srcId="{C8E2AC23-C7B3-C249-AD66-9F942D776EAB}" destId="{7474431D-58B3-DF42-926D-B237B2FCDD16}" srcOrd="16" destOrd="0" presId="urn:microsoft.com/office/officeart/2005/8/layout/default#4"/>
    <dgm:cxn modelId="{D3E6BD5E-A79B-424A-9240-397D405A9B38}" type="presParOf" srcId="{C8E2AC23-C7B3-C249-AD66-9F942D776EAB}" destId="{0F51F76E-EE1E-CA43-B1C9-1740F411ADD2}" srcOrd="17" destOrd="0" presId="urn:microsoft.com/office/officeart/2005/8/layout/default#4"/>
    <dgm:cxn modelId="{348E4FDF-7B58-D440-BBBC-8EB96DDFB5B0}" type="presParOf" srcId="{C8E2AC23-C7B3-C249-AD66-9F942D776EAB}" destId="{B1B04BD5-177B-994C-8DAA-F5E994C1AD6F}" srcOrd="18" destOrd="0" presId="urn:microsoft.com/office/officeart/2005/8/layout/default#4"/>
    <dgm:cxn modelId="{4CAA7CB7-25C6-0C49-A35A-EB3C5F3D6B35}" type="presParOf" srcId="{C8E2AC23-C7B3-C249-AD66-9F942D776EAB}" destId="{E799C151-E440-3F4C-AAC9-96A4BE732546}" srcOrd="19" destOrd="0" presId="urn:microsoft.com/office/officeart/2005/8/layout/default#4"/>
    <dgm:cxn modelId="{69E915E5-A819-1442-932E-DEE96508126A}" type="presParOf" srcId="{C8E2AC23-C7B3-C249-AD66-9F942D776EAB}" destId="{05F9D909-95AF-7842-B1A3-0A90F486004E}" srcOrd="20" destOrd="0" presId="urn:microsoft.com/office/officeart/2005/8/layout/default#4"/>
    <dgm:cxn modelId="{A769D966-D910-7844-BA3A-C436BB47C53C}" type="presParOf" srcId="{C8E2AC23-C7B3-C249-AD66-9F942D776EAB}" destId="{6A296589-6041-7A4E-B65E-75651202FDA0}" srcOrd="21" destOrd="0" presId="urn:microsoft.com/office/officeart/2005/8/layout/default#4"/>
    <dgm:cxn modelId="{E0CF6AE3-C70D-9C41-BCC7-052FBBABEE02}" type="presParOf" srcId="{C8E2AC23-C7B3-C249-AD66-9F942D776EAB}" destId="{A0B7849D-961F-264D-A5CE-7438B67D1122}" srcOrd="22" destOrd="0" presId="urn:microsoft.com/office/officeart/2005/8/layout/default#4"/>
    <dgm:cxn modelId="{8C571DBE-5794-2048-8AF3-DB73FD4BCA0D}" type="presParOf" srcId="{C8E2AC23-C7B3-C249-AD66-9F942D776EAB}" destId="{3D022356-A7B2-B041-9B9E-FEF3C9C99FFD}" srcOrd="23" destOrd="0" presId="urn:microsoft.com/office/officeart/2005/8/layout/default#4"/>
    <dgm:cxn modelId="{C21CE72B-84B9-4F4D-BFEA-A3E1E0E2D0AB}" type="presParOf" srcId="{C8E2AC23-C7B3-C249-AD66-9F942D776EAB}" destId="{37004563-4480-D546-AC4C-71146CE2D80C}" srcOrd="24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6CB17-6359-4640-972B-2307AE1451FD}">
      <dsp:nvSpPr>
        <dsp:cNvPr id="0" name=""/>
        <dsp:cNvSpPr/>
      </dsp:nvSpPr>
      <dsp:spPr>
        <a:xfrm>
          <a:off x="1915058" y="0"/>
          <a:ext cx="3370684" cy="3370684"/>
        </a:xfrm>
        <a:prstGeom prst="triangl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Means used to deal with security attacks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+mj-lt"/>
            </a:rPr>
            <a:t>Prevent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+mj-lt"/>
            </a:rPr>
            <a:t>Detect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+mj-lt"/>
            </a:rPr>
            <a:t>Recover</a:t>
          </a:r>
        </a:p>
      </dsp:txBody>
      <dsp:txXfrm>
        <a:off x="2757729" y="1685342"/>
        <a:ext cx="1685342" cy="1685342"/>
      </dsp:txXfrm>
    </dsp:sp>
    <dsp:sp modelId="{54BFD341-D1F9-D24B-95CE-68C4722408FC}">
      <dsp:nvSpPr>
        <dsp:cNvPr id="0" name=""/>
        <dsp:cNvSpPr/>
      </dsp:nvSpPr>
      <dsp:spPr>
        <a:xfrm>
          <a:off x="229716" y="3370684"/>
          <a:ext cx="3370684" cy="3370684"/>
        </a:xfrm>
        <a:prstGeom prst="triangl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May itself introduce new vulnerabilities</a:t>
          </a:r>
        </a:p>
      </dsp:txBody>
      <dsp:txXfrm>
        <a:off x="1072387" y="5056026"/>
        <a:ext cx="1685342" cy="1685342"/>
      </dsp:txXfrm>
    </dsp:sp>
    <dsp:sp modelId="{A8BE4F15-01F3-5946-9983-265B187E7DB5}">
      <dsp:nvSpPr>
        <dsp:cNvPr id="0" name=""/>
        <dsp:cNvSpPr/>
      </dsp:nvSpPr>
      <dsp:spPr>
        <a:xfrm rot="10800000">
          <a:off x="1915058" y="3370684"/>
          <a:ext cx="3370684" cy="3370684"/>
        </a:xfrm>
        <a:prstGeom prst="triangle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Residual vulnerabilities may remain</a:t>
          </a:r>
        </a:p>
      </dsp:txBody>
      <dsp:txXfrm rot="10800000">
        <a:off x="2757729" y="3370684"/>
        <a:ext cx="1685342" cy="1685342"/>
      </dsp:txXfrm>
    </dsp:sp>
    <dsp:sp modelId="{ED3A1D36-57FE-1B43-8609-452710F6D51C}">
      <dsp:nvSpPr>
        <dsp:cNvPr id="0" name=""/>
        <dsp:cNvSpPr/>
      </dsp:nvSpPr>
      <dsp:spPr>
        <a:xfrm>
          <a:off x="3600400" y="3370684"/>
          <a:ext cx="3370684" cy="3370684"/>
        </a:xfrm>
        <a:prstGeom prst="triangl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Goal is to minimize residual level of risk to the assets</a:t>
          </a:r>
        </a:p>
      </dsp:txBody>
      <dsp:txXfrm>
        <a:off x="4443071" y="5056026"/>
        <a:ext cx="1685342" cy="1685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726A8-9358-0A43-B76F-85F36DACEEE9}">
      <dsp:nvSpPr>
        <dsp:cNvPr id="0" name=""/>
        <dsp:cNvSpPr/>
      </dsp:nvSpPr>
      <dsp:spPr>
        <a:xfrm>
          <a:off x="551313" y="36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Economy of mechanism</a:t>
          </a:r>
        </a:p>
      </dsp:txBody>
      <dsp:txXfrm>
        <a:off x="551313" y="367"/>
        <a:ext cx="1786593" cy="1071955"/>
      </dsp:txXfrm>
    </dsp:sp>
    <dsp:sp modelId="{261B0E67-5798-3B48-AF5D-FF04DD1FC352}">
      <dsp:nvSpPr>
        <dsp:cNvPr id="0" name=""/>
        <dsp:cNvSpPr/>
      </dsp:nvSpPr>
      <dsp:spPr>
        <a:xfrm>
          <a:off x="2516565" y="36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Fail-safe defaults</a:t>
          </a:r>
        </a:p>
      </dsp:txBody>
      <dsp:txXfrm>
        <a:off x="2516565" y="367"/>
        <a:ext cx="1786593" cy="1071955"/>
      </dsp:txXfrm>
    </dsp:sp>
    <dsp:sp modelId="{60F9DFD1-BC1F-7249-8C63-F30D0A764E7F}">
      <dsp:nvSpPr>
        <dsp:cNvPr id="0" name=""/>
        <dsp:cNvSpPr/>
      </dsp:nvSpPr>
      <dsp:spPr>
        <a:xfrm>
          <a:off x="4481817" y="36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Complete mediation</a:t>
          </a:r>
        </a:p>
      </dsp:txBody>
      <dsp:txXfrm>
        <a:off x="4481817" y="367"/>
        <a:ext cx="1786593" cy="1071955"/>
      </dsp:txXfrm>
    </dsp:sp>
    <dsp:sp modelId="{8AB866F8-93B3-154E-8C5A-E2CEC0C96E62}">
      <dsp:nvSpPr>
        <dsp:cNvPr id="0" name=""/>
        <dsp:cNvSpPr/>
      </dsp:nvSpPr>
      <dsp:spPr>
        <a:xfrm>
          <a:off x="6447069" y="36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Open design</a:t>
          </a:r>
        </a:p>
      </dsp:txBody>
      <dsp:txXfrm>
        <a:off x="6447069" y="367"/>
        <a:ext cx="1786593" cy="1071955"/>
      </dsp:txXfrm>
    </dsp:sp>
    <dsp:sp modelId="{AECCD729-44C3-8B48-8C82-1997BFB2D633}">
      <dsp:nvSpPr>
        <dsp:cNvPr id="0" name=""/>
        <dsp:cNvSpPr/>
      </dsp:nvSpPr>
      <dsp:spPr>
        <a:xfrm>
          <a:off x="551313" y="1250982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Separation of privilege</a:t>
          </a:r>
        </a:p>
      </dsp:txBody>
      <dsp:txXfrm>
        <a:off x="551313" y="1250982"/>
        <a:ext cx="1786593" cy="1071955"/>
      </dsp:txXfrm>
    </dsp:sp>
    <dsp:sp modelId="{34FB9B6E-2E7E-9245-9EF2-80839558FCD6}">
      <dsp:nvSpPr>
        <dsp:cNvPr id="0" name=""/>
        <dsp:cNvSpPr/>
      </dsp:nvSpPr>
      <dsp:spPr>
        <a:xfrm>
          <a:off x="2516565" y="1250982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Least privilege</a:t>
          </a:r>
        </a:p>
      </dsp:txBody>
      <dsp:txXfrm>
        <a:off x="2516565" y="1250982"/>
        <a:ext cx="1786593" cy="1071955"/>
      </dsp:txXfrm>
    </dsp:sp>
    <dsp:sp modelId="{52F98AC9-0F89-2D48-8798-491414A693F6}">
      <dsp:nvSpPr>
        <dsp:cNvPr id="0" name=""/>
        <dsp:cNvSpPr/>
      </dsp:nvSpPr>
      <dsp:spPr>
        <a:xfrm>
          <a:off x="4481817" y="1250982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Least common mechanism</a:t>
          </a:r>
        </a:p>
      </dsp:txBody>
      <dsp:txXfrm>
        <a:off x="4481817" y="1250982"/>
        <a:ext cx="1786593" cy="1071955"/>
      </dsp:txXfrm>
    </dsp:sp>
    <dsp:sp modelId="{E9792A33-4CAF-9044-A048-AEAEBD48F3B0}">
      <dsp:nvSpPr>
        <dsp:cNvPr id="0" name=""/>
        <dsp:cNvSpPr/>
      </dsp:nvSpPr>
      <dsp:spPr>
        <a:xfrm>
          <a:off x="6447069" y="1250982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Psychological acceptability</a:t>
          </a:r>
        </a:p>
      </dsp:txBody>
      <dsp:txXfrm>
        <a:off x="6447069" y="1250982"/>
        <a:ext cx="1786593" cy="1071955"/>
      </dsp:txXfrm>
    </dsp:sp>
    <dsp:sp modelId="{7474431D-58B3-DF42-926D-B237B2FCDD16}">
      <dsp:nvSpPr>
        <dsp:cNvPr id="0" name=""/>
        <dsp:cNvSpPr/>
      </dsp:nvSpPr>
      <dsp:spPr>
        <a:xfrm>
          <a:off x="551313" y="250159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Isolation</a:t>
          </a:r>
        </a:p>
      </dsp:txBody>
      <dsp:txXfrm>
        <a:off x="551313" y="2501597"/>
        <a:ext cx="1786593" cy="1071955"/>
      </dsp:txXfrm>
    </dsp:sp>
    <dsp:sp modelId="{B1B04BD5-177B-994C-8DAA-F5E994C1AD6F}">
      <dsp:nvSpPr>
        <dsp:cNvPr id="0" name=""/>
        <dsp:cNvSpPr/>
      </dsp:nvSpPr>
      <dsp:spPr>
        <a:xfrm>
          <a:off x="2516565" y="250159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Encapsulation</a:t>
          </a:r>
        </a:p>
      </dsp:txBody>
      <dsp:txXfrm>
        <a:off x="2516565" y="2501597"/>
        <a:ext cx="1786593" cy="1071955"/>
      </dsp:txXfrm>
    </dsp:sp>
    <dsp:sp modelId="{05F9D909-95AF-7842-B1A3-0A90F486004E}">
      <dsp:nvSpPr>
        <dsp:cNvPr id="0" name=""/>
        <dsp:cNvSpPr/>
      </dsp:nvSpPr>
      <dsp:spPr>
        <a:xfrm>
          <a:off x="4481817" y="250159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Modularity</a:t>
          </a:r>
        </a:p>
      </dsp:txBody>
      <dsp:txXfrm>
        <a:off x="4481817" y="2501597"/>
        <a:ext cx="1786593" cy="1071955"/>
      </dsp:txXfrm>
    </dsp:sp>
    <dsp:sp modelId="{A0B7849D-961F-264D-A5CE-7438B67D1122}">
      <dsp:nvSpPr>
        <dsp:cNvPr id="0" name=""/>
        <dsp:cNvSpPr/>
      </dsp:nvSpPr>
      <dsp:spPr>
        <a:xfrm>
          <a:off x="6447069" y="2501597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Layering</a:t>
          </a:r>
        </a:p>
      </dsp:txBody>
      <dsp:txXfrm>
        <a:off x="6447069" y="2501597"/>
        <a:ext cx="1786593" cy="1071955"/>
      </dsp:txXfrm>
    </dsp:sp>
    <dsp:sp modelId="{37004563-4480-D546-AC4C-71146CE2D80C}">
      <dsp:nvSpPr>
        <dsp:cNvPr id="0" name=""/>
        <dsp:cNvSpPr/>
      </dsp:nvSpPr>
      <dsp:spPr>
        <a:xfrm>
          <a:off x="3499191" y="3752212"/>
          <a:ext cx="1786593" cy="10719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Least astonishment</a:t>
          </a:r>
        </a:p>
      </dsp:txBody>
      <dsp:txXfrm>
        <a:off x="3499191" y="3752212"/>
        <a:ext cx="1786593" cy="1071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B4F3A-1D56-40CE-A8A1-81A90069C32F}" type="datetimeFigureOut">
              <a:rPr lang="en-IN" smtClean="0"/>
              <a:t>21-07-2026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FA0BF-9983-40E5-A5C4-D47176019C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167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6246ADF3-C319-40FE-AD6E-A28BE45606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5C022FB8-FAAA-40FF-A0D5-059063E9B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5618773B-A92C-4F5A-A48A-1B1213B41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F10319A0-E310-467C-A916-8CA91D54906D}" type="slidenum">
              <a:rPr lang="en-US" altLang="en-US">
                <a:solidFill>
                  <a:srgbClr val="000000"/>
                </a:solidFill>
                <a:ea typeface="MS PGothic" panose="020B0600070205080204" pitchFamily="34" charset="-128"/>
              </a:rPr>
              <a:pPr defTabSz="914400">
                <a:spcBef>
                  <a:spcPct val="0"/>
                </a:spcBef>
              </a:pPr>
              <a:t>3</a:t>
            </a:fld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41616988-C753-425A-88B1-57ADC0E1DA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0AD6E399-5A6E-4F5C-B959-17F43BD92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34AA22B8-2BF8-4CFE-A811-00D552ED9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FC847E-46EF-4791-AFE4-6C25F2051128}" type="slidenum">
              <a:rPr lang="en-US" altLang="en-US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8505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41616988-C753-425A-88B1-57ADC0E1DA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0AD6E399-5A6E-4F5C-B959-17F43BD92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34AA22B8-2BF8-4CFE-A811-00D552ED9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FC847E-46EF-4791-AFE4-6C25F2051128}" type="slidenum">
              <a:rPr lang="en-US" altLang="en-US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719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63164A10-67D0-4335-B63F-B7A6B53675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fld id="{8BE71E73-03E7-4F16-96CA-B36561896F29}" type="slidenum">
              <a:rPr lang="en-AU" altLang="en-US" sz="1200">
                <a:solidFill>
                  <a:srgbClr val="000000"/>
                </a:solidFill>
              </a:rPr>
              <a:pPr defTabSz="914400"/>
              <a:t>23</a:t>
            </a:fld>
            <a:endParaRPr lang="en-AU" altLang="en-US" sz="1200">
              <a:solidFill>
                <a:srgbClr val="000000"/>
              </a:solidFill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A9238068-831D-43CF-B770-4471720D9F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2A8726A0-ACD5-49D8-85F5-B82EFCBB59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3DF0E-1DFB-4E96-963B-20943F2E57F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45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6DD5C191-8687-4DC0-9BC8-0D3A438398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fld id="{5B4D82E1-32BC-4742-A509-99503F87F0C5}" type="slidenum">
              <a:rPr lang="en-AU" altLang="en-US" sz="1200">
                <a:solidFill>
                  <a:srgbClr val="000000"/>
                </a:solidFill>
              </a:rPr>
              <a:pPr defTabSz="914400"/>
              <a:t>26</a:t>
            </a:fld>
            <a:endParaRPr lang="en-AU" altLang="en-US" sz="1200">
              <a:solidFill>
                <a:srgbClr val="000000"/>
              </a:solidFill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4621B23C-488F-4008-A939-F8DA4F050E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E4DB2D4B-DD83-4962-95A6-B60891B824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3DF0E-1DFB-4E96-963B-20943F2E57F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45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9C307C25-71AC-4D59-8977-11BCD744B6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fld id="{21B9E64D-4D7F-4ED3-B1DB-C4C61DC68B37}" type="slidenum">
              <a:rPr lang="en-AU" altLang="en-US" sz="1200">
                <a:solidFill>
                  <a:srgbClr val="000000"/>
                </a:solidFill>
              </a:rPr>
              <a:pPr defTabSz="914400"/>
              <a:t>28</a:t>
            </a:fld>
            <a:endParaRPr lang="en-AU" altLang="en-US" sz="1200">
              <a:solidFill>
                <a:srgbClr val="000000"/>
              </a:solidFill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12FA5F77-E627-4028-A669-E63548B1AB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F468F7C8-1644-4C1E-96BE-FB16C756F4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5825B421-7446-4F54-A4C7-C89ACD38C2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fld id="{78732EA9-22EF-4E0F-B41E-9ABFAD6FD3AE}" type="slidenum">
              <a:rPr lang="en-AU" altLang="en-US" sz="1200">
                <a:solidFill>
                  <a:srgbClr val="000000"/>
                </a:solidFill>
              </a:rPr>
              <a:pPr defTabSz="914400"/>
              <a:t>29</a:t>
            </a:fld>
            <a:endParaRPr lang="en-AU" altLang="en-US" sz="1200">
              <a:solidFill>
                <a:srgbClr val="000000"/>
              </a:solidFill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5D37295C-80C4-469F-9B57-7375450B06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4B1ED5F4-B69F-4E0F-B8E1-607EBC653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AB6FD39-5BF7-416F-8A06-C1FA50AB8000}" type="slidenum">
              <a:rPr lang="en-IN" altLang="en-US"/>
              <a:pPr/>
              <a:t>30</a:t>
            </a:fld>
            <a:endParaRPr lang="en-IN" altLang="en-US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28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059C2CF-E036-49CF-BB15-F2C061E28DD1}" type="slidenum">
              <a:rPr lang="en-IN" altLang="en-US"/>
              <a:pPr/>
              <a:t>31</a:t>
            </a:fld>
            <a:endParaRPr lang="en-IN" altLang="en-US"/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97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C0AAADD0-0E67-4DA0-A284-86F0905971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9170EE95-6617-4531-9195-705DAFB88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126DBEC-AE89-4DA0-BAC1-B0A74979B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E3E31CD1-0D2F-4D8F-BB02-E22BC92177F5}" type="slidenum">
              <a:rPr lang="en-US" altLang="en-US">
                <a:solidFill>
                  <a:srgbClr val="000000"/>
                </a:solidFill>
                <a:ea typeface="MS PGothic" panose="020B0600070205080204" pitchFamily="34" charset="-128"/>
              </a:rPr>
              <a:pPr defTabSz="914400">
                <a:spcBef>
                  <a:spcPct val="0"/>
                </a:spcBef>
              </a:pPr>
              <a:t>5</a:t>
            </a:fld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27AAAC1-0910-49E2-AE96-BBF24B6BD4B4}" type="slidenum">
              <a:rPr lang="en-IN" altLang="en-US"/>
              <a:pPr/>
              <a:t>32</a:t>
            </a:fld>
            <a:endParaRPr lang="en-IN" altLang="en-US"/>
          </a:p>
        </p:txBody>
      </p:sp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725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0A5F5F0B-F079-4582-8D92-2EEBE58625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8450C68D-EF28-4772-9A79-E0AFC9C1F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2C195E05-B2D6-4B77-BC67-D37CFFDED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8B791E-9D0A-4753-A91D-B0CF092219C3}" type="slidenum">
              <a:rPr lang="en-US" altLang="en-US"/>
              <a:pPr/>
              <a:t>33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FB84CA7D-1FCE-4467-80A0-0ED256B0EF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124AB8B5-E58D-45B2-AE74-E56A0E3F2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3FFC0F34-E485-42A3-BFA9-077B42DB1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E9ACE5-8E2D-47D5-9D73-C819CF6C6FD9}" type="slidenum">
              <a:rPr lang="en-US" altLang="en-US">
                <a:solidFill>
                  <a:srgbClr val="000000"/>
                </a:solidFill>
              </a:rPr>
              <a:pPr/>
              <a:t>34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3DF0E-1DFB-4E96-963B-20943F2E57F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455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6317410-DEF3-458C-8CE6-CB649B069EC2}" type="slidenum">
              <a:rPr lang="en-IN" altLang="en-US"/>
              <a:pPr/>
              <a:t>38</a:t>
            </a:fld>
            <a:endParaRPr lang="en-IN" altLang="en-US"/>
          </a:p>
        </p:txBody>
      </p:sp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69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CEA6610-C8D0-4019-ADE4-6807E30FA4A1}" type="slidenum">
              <a:rPr lang="en-IN" altLang="en-US"/>
              <a:pPr/>
              <a:t>39</a:t>
            </a:fld>
            <a:endParaRPr lang="en-IN" altLang="en-US"/>
          </a:p>
        </p:txBody>
      </p:sp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619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A7CE47-D7CA-4B6C-A98E-9C1517C78C45}" type="slidenum">
              <a:rPr lang="en-IN" altLang="en-US"/>
              <a:pPr/>
              <a:t>40</a:t>
            </a:fld>
            <a:endParaRPr lang="en-IN" altLang="en-US"/>
          </a:p>
        </p:txBody>
      </p:sp>
      <p:sp>
        <p:nvSpPr>
          <p:cNvPr id="46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906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C2D081-ED54-4BD2-91C3-EE02DDE53332}" type="slidenum">
              <a:rPr lang="en-IN" altLang="en-US"/>
              <a:pPr/>
              <a:t>41</a:t>
            </a:fld>
            <a:endParaRPr lang="en-IN" altLang="en-US"/>
          </a:p>
        </p:txBody>
      </p:sp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154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397495-743D-4DFF-AFC1-5F8FE7B29F84}" type="slidenum">
              <a:rPr lang="en-IN" altLang="en-US"/>
              <a:pPr/>
              <a:t>42</a:t>
            </a:fld>
            <a:endParaRPr lang="en-IN" altLang="en-US"/>
          </a:p>
        </p:txBody>
      </p:sp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386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E8A7D7-68FD-4ED4-9D09-ABF74E9979C8}" type="slidenum">
              <a:rPr lang="en-IN" altLang="en-US"/>
              <a:pPr/>
              <a:t>43</a:t>
            </a:fld>
            <a:endParaRPr lang="en-IN" altLang="en-US"/>
          </a:p>
        </p:txBody>
      </p:sp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20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A125584C-E454-498A-BE71-02D6BAC125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911E4ACE-2A99-489C-9ACA-7B045782C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340A00B1-CA2B-4C56-8736-D0A56E249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445D6086-D1CF-4909-9885-1724D5A03799}" type="slidenum">
              <a:rPr lang="en-US" altLang="en-US">
                <a:solidFill>
                  <a:srgbClr val="000000"/>
                </a:solidFill>
                <a:ea typeface="MS PGothic" panose="020B0600070205080204" pitchFamily="34" charset="-128"/>
              </a:rPr>
              <a:pPr defTabSz="914400">
                <a:spcBef>
                  <a:spcPct val="0"/>
                </a:spcBef>
              </a:pPr>
              <a:t>6</a:t>
            </a:fld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9E6F1F-65FF-4F24-9B39-CC278CC4859C}" type="slidenum">
              <a:rPr lang="en-IN" altLang="en-US"/>
              <a:pPr/>
              <a:t>44</a:t>
            </a:fld>
            <a:endParaRPr lang="en-IN" altLang="en-US"/>
          </a:p>
        </p:txBody>
      </p:sp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964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8990D25B-22AD-49F4-A8D1-BB22B403D1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spcBef>
                <a:spcPct val="0"/>
              </a:spcBef>
              <a:buFont typeface="Wingdings" panose="05000000000000000000" pitchFamily="2" charset="2"/>
              <a:buNone/>
            </a:pPr>
            <a:fld id="{ADC4EFB1-0AF3-47C8-8446-0FA62D8D6321}" type="slidenum">
              <a:rPr lang="en-GB" altLang="en-US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rPr>
              <a:pPr defTabSz="914400">
                <a:spcBef>
                  <a:spcPct val="0"/>
                </a:spcBef>
                <a:buFont typeface="Wingdings" panose="05000000000000000000" pitchFamily="2" charset="2"/>
                <a:buNone/>
              </a:pPr>
              <a:t>45</a:t>
            </a:fld>
            <a:endParaRPr lang="en-GB" altLang="en-US">
              <a:solidFill>
                <a:srgbClr val="000000"/>
              </a:solidFill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93187" name="Text Box 1">
            <a:extLst>
              <a:ext uri="{FF2B5EF4-FFF2-40B4-BE49-F238E27FC236}">
                <a16:creationId xmlns:a16="http://schemas.microsoft.com/office/drawing/2014/main" id="{2E7C2C36-28F2-4A35-9634-5A7FFD242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3188" name="Text Box 2">
            <a:extLst>
              <a:ext uri="{FF2B5EF4-FFF2-40B4-BE49-F238E27FC236}">
                <a16:creationId xmlns:a16="http://schemas.microsoft.com/office/drawing/2014/main" id="{2FDD701C-C819-40FD-9350-F1E9C348D6F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en-US" dirty="0">
              <a:latin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6CA87129-78D9-43C3-9FB3-4C578DBBE6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7A74FB5F-A3AB-4A87-B942-DCC4F5C11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356A979F-C535-4650-8C6D-24469C7DA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fld id="{DAF0B7B6-4228-4CB7-9529-720696890732}" type="slidenum">
              <a:rPr lang="en-AU" altLang="en-US" sz="1200">
                <a:solidFill>
                  <a:srgbClr val="000000"/>
                </a:solidFill>
              </a:rPr>
              <a:pPr defTabSz="914400"/>
              <a:t>47</a:t>
            </a:fld>
            <a:endParaRPr lang="en-AU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798C475E-D352-4914-AA13-55ECA0496B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C16FC6C4-D033-4ADA-8A8F-55921A130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F5DF071F-F222-41EA-94CD-666DC3ED8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F13D8E0C-8EFF-42C9-A3E5-724A0DBFE3B6}" type="slidenum">
              <a:rPr lang="en-US" altLang="en-US">
                <a:solidFill>
                  <a:srgbClr val="000000"/>
                </a:solidFill>
                <a:ea typeface="MS PGothic" panose="020B0600070205080204" pitchFamily="34" charset="-128"/>
              </a:rPr>
              <a:pPr defTabSz="914400">
                <a:spcBef>
                  <a:spcPct val="0"/>
                </a:spcBef>
              </a:pPr>
              <a:t>7</a:t>
            </a:fld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9C18F22C-2A83-4524-9E0C-280EEEC0A8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A4A1FA8E-8809-4B2F-9C8E-4B8C7194D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23177A5C-B994-4EBB-8B13-016429F6F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689063FC-673C-4401-AC5E-FF64A96504F1}" type="slidenum">
              <a:rPr lang="en-US" altLang="en-US">
                <a:solidFill>
                  <a:srgbClr val="000000"/>
                </a:solidFill>
                <a:ea typeface="MS PGothic" panose="020B0600070205080204" pitchFamily="34" charset="-128"/>
              </a:rPr>
              <a:pPr defTabSz="914400">
                <a:spcBef>
                  <a:spcPct val="0"/>
                </a:spcBef>
              </a:pPr>
              <a:t>8</a:t>
            </a:fld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BC82B07-5CCA-4D59-9759-3A5152834656}" type="slidenum">
              <a:rPr lang="en-IN"/>
              <a:pPr/>
              <a:t>9</a:t>
            </a:fld>
            <a:endParaRPr lang="en-IN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6910167" y="6514845"/>
            <a:ext cx="5276713" cy="340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marL="215900" indent="-206375" algn="r" hangingPunct="1">
              <a:lnSpc>
                <a:spcPct val="100000"/>
              </a:lnSpc>
              <a:buClrTx/>
              <a:buSzPct val="45000"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9241D4FB-4C96-4CD9-93D2-8A087A12BA0A}" type="slidenum">
              <a:rPr lang="en-GB" sz="1200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pPr marL="215900" indent="-206375" algn="r" hangingPunct="1">
                <a:lnSpc>
                  <a:spcPct val="100000"/>
                </a:lnSpc>
                <a:buClrTx/>
                <a:buSzPct val="45000"/>
                <a:buFontTx/>
                <a:buNone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9</a:t>
            </a:fld>
            <a:endParaRPr lang="en-GB" sz="1200">
              <a:solidFill>
                <a:srgbClr val="FFFFFF"/>
              </a:solidFill>
              <a:ea typeface="WenQuanYi Micro Hei" charset="0"/>
              <a:cs typeface="WenQuanYi Micro Hei" charset="0"/>
            </a:endParaRP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030294" y="514223"/>
            <a:ext cx="8128853" cy="2572132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625771" y="3257423"/>
            <a:ext cx="8940459" cy="308635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1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I can't seem to find how to change the line spacing....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88AC6EB-5817-4F49-9EC2-C2911B5C7EA6}" type="slidenum">
              <a:rPr lang="en-IN"/>
              <a:pPr/>
              <a:t>10</a:t>
            </a:fld>
            <a:endParaRPr lang="en-IN"/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6910167" y="6514845"/>
            <a:ext cx="5276713" cy="340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marL="215900" indent="-206375" algn="r" hangingPunct="1">
              <a:lnSpc>
                <a:spcPct val="100000"/>
              </a:lnSpc>
              <a:buClrTx/>
              <a:buSzPct val="45000"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F4B41A66-5BD3-453F-8166-C8EC89AA75C3}" type="slidenum">
              <a:rPr lang="en-GB" sz="1200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pPr marL="215900" indent="-206375" algn="r" hangingPunct="1">
                <a:lnSpc>
                  <a:spcPct val="100000"/>
                </a:lnSpc>
                <a:buClrTx/>
                <a:buSzPct val="45000"/>
                <a:buFontTx/>
                <a:buNone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10</a:t>
            </a:fld>
            <a:endParaRPr lang="en-GB" sz="1200">
              <a:solidFill>
                <a:srgbClr val="FFFFFF"/>
              </a:solidFill>
              <a:ea typeface="WenQuanYi Micro Hei" charset="0"/>
              <a:cs typeface="WenQuanYi Micro Hei" charset="0"/>
            </a:endParaRP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030294" y="514223"/>
            <a:ext cx="8128853" cy="2572132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625771" y="3257423"/>
            <a:ext cx="8940459" cy="308635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1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I can't seem to find how to change the line spacing....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41616988-C753-425A-88B1-57ADC0E1DA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0AD6E399-5A6E-4F5C-B959-17F43BD92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34AA22B8-2BF8-4CFE-A811-00D552ED9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FC847E-46EF-4791-AFE4-6C25F2051128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41616988-C753-425A-88B1-57ADC0E1DA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0AD6E399-5A6E-4F5C-B959-17F43BD92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34AA22B8-2BF8-4CFE-A811-00D552ED9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FC847E-46EF-4791-AFE4-6C25F2051128}" type="slidenum">
              <a:rPr lang="en-US" altLang="en-US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944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 rtlCol="0">
            <a:norm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33D18EC-75E4-4B46-BB97-4BEA11A92E4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69913" y="6122988"/>
            <a:ext cx="2133600" cy="2587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ED9E4F-26EB-47F9-A0A6-232CB0B1FDD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638800" y="6124575"/>
            <a:ext cx="2895600" cy="257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D1BE17-0A23-40F9-A6BB-E199311C551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4DC5E1-52AA-4F24-8E65-5456EF4475A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29870F-3E90-478A-AC16-9304C3D8CA9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2664FD9-FC38-47A2-9496-3EF59D1FEF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32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38ACE-DA34-475D-BD54-74AAF5889707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44958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Usable Security and Privacy (CS60081)</a:t>
            </a:r>
            <a:br>
              <a:rPr lang="en-US" b="1" dirty="0"/>
            </a:br>
            <a:r>
              <a:rPr lang="en-US" sz="4000" dirty="0">
                <a:solidFill>
                  <a:schemeClr val="tx1"/>
                </a:solidFill>
              </a:rPr>
              <a:t>Autumn 2026-27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/>
              <a:t>Shamik Sural</a:t>
            </a:r>
            <a:br>
              <a:rPr lang="en-US" b="1" dirty="0"/>
            </a:br>
            <a:r>
              <a:rPr lang="en-US" b="1" dirty="0"/>
              <a:t>Lecture 2: Security Fundamentals</a:t>
            </a:r>
            <a:br>
              <a:rPr lang="en-US" b="1" dirty="0"/>
            </a:br>
            <a:br>
              <a:rPr lang="en-US" dirty="0"/>
            </a:br>
            <a:r>
              <a:rPr lang="en-US" sz="3100" dirty="0"/>
              <a:t>shamik@cse.iitkgp.ac.in/shamik.sural@gmail.com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503159"/>
            <a:ext cx="9144000" cy="7236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26721" y="965262"/>
            <a:ext cx="8913600" cy="52925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250508" indent="-241459" algn="ctr">
              <a:spcBef>
                <a:spcPts val="75"/>
              </a:spcBef>
              <a:buClr>
                <a:srgbClr val="000000"/>
              </a:buClr>
              <a:buSzPct val="43750"/>
              <a:tabLst>
                <a:tab pos="250508" algn="l"/>
                <a:tab pos="250984" algn="l"/>
              </a:tabLst>
            </a:pPr>
            <a:r>
              <a:rPr lang="en-US" sz="2700" spc="-11" dirty="0">
                <a:solidFill>
                  <a:srgbClr val="801700"/>
                </a:solidFill>
                <a:latin typeface="Times New Roman"/>
                <a:cs typeface="Times New Roman"/>
              </a:rPr>
              <a:t>What is Security?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281" y="2180390"/>
            <a:ext cx="3853440" cy="254690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383201" y="4922797"/>
            <a:ext cx="5560649" cy="73505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67500" tIns="33750" rIns="67500" bIns="33750"/>
          <a:lstStyle/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en-IN" sz="2100" dirty="0">
                <a:solidFill>
                  <a:srgbClr val="000000"/>
                </a:solidFill>
                <a:latin typeface="Times New Roman" pitchFamily="18" charset="0"/>
                <a:ea typeface="WenQuanYi Micro Hei" charset="0"/>
                <a:cs typeface="Times New Roman" pitchFamily="18" charset="0"/>
              </a:rPr>
              <a:t>Possibly the most Secure</a:t>
            </a:r>
          </a:p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en-IN" sz="2100" dirty="0">
                <a:solidFill>
                  <a:srgbClr val="000000"/>
                </a:solidFill>
                <a:latin typeface="Times New Roman" pitchFamily="18" charset="0"/>
                <a:ea typeface="WenQuanYi Micro Hei" charset="0"/>
                <a:cs typeface="Times New Roman" pitchFamily="18" charset="0"/>
              </a:rPr>
              <a:t>But is it usable??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IN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21BD9847-448C-4006-A3EA-152AF3297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is Security?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EE847-6B55-4573-85CC-9530F2AFA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800" dirty="0"/>
              <a:t>“The quality or state of being secure—to be free from danger”  </a:t>
            </a:r>
          </a:p>
          <a:p>
            <a:pPr eaLnBrk="1" hangingPunct="1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800" dirty="0"/>
              <a:t>A successful organization should have multiple layers of security in place: </a:t>
            </a:r>
          </a:p>
          <a:p>
            <a:pPr lvl="1" eaLnBrk="1" hangingPunct="1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600" dirty="0"/>
              <a:t>Physical security</a:t>
            </a:r>
          </a:p>
          <a:p>
            <a:pPr lvl="1" eaLnBrk="1" hangingPunct="1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600" dirty="0"/>
              <a:t>Personal security </a:t>
            </a:r>
          </a:p>
          <a:p>
            <a:pPr lvl="1" eaLnBrk="1" hangingPunct="1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600" dirty="0"/>
              <a:t>Operations security </a:t>
            </a:r>
          </a:p>
          <a:p>
            <a:pPr lvl="1" eaLnBrk="1" hangingPunct="1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600" dirty="0"/>
              <a:t>Communications security </a:t>
            </a:r>
          </a:p>
          <a:p>
            <a:pPr lvl="1" eaLnBrk="1" hangingPunct="1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600" dirty="0"/>
              <a:t>Network security</a:t>
            </a:r>
          </a:p>
          <a:p>
            <a:pPr lvl="1" eaLnBrk="1" hangingPunct="1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600" dirty="0"/>
              <a:t>Information security</a:t>
            </a: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D8B1F83F-451D-44D5-A4BF-57C3A4911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15A283-DB5D-4E41-9FC4-90610BF3E8EB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4C16728A-F1E9-4DF2-8FB2-31757E04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Why do we care?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11FBD5CB-9A9B-4DBF-A0CD-ECB7CF5F0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8888"/>
            <a:ext cx="8382000" cy="50292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/>
              <a:t>Out-of-the-box Linux PC hooked to Internet, not announced:</a:t>
            </a:r>
          </a:p>
          <a:p>
            <a:pPr lvl="1" eaLnBrk="1" hangingPunct="1"/>
            <a:r>
              <a:rPr lang="en-US" altLang="en-US" dirty="0"/>
              <a:t>[30 seconds] First service probes/scans detected</a:t>
            </a:r>
          </a:p>
          <a:p>
            <a:pPr lvl="1" eaLnBrk="1" hangingPunct="1"/>
            <a:r>
              <a:rPr lang="en-US" altLang="en-US" dirty="0"/>
              <a:t>[1 hour] First compromise attempts detected</a:t>
            </a:r>
          </a:p>
          <a:p>
            <a:pPr lvl="1" eaLnBrk="1" hangingPunct="1"/>
            <a:r>
              <a:rPr lang="en-US" altLang="en-US" dirty="0"/>
              <a:t>[12 hours] PC fully compromised:</a:t>
            </a:r>
          </a:p>
          <a:p>
            <a:pPr lvl="2" eaLnBrk="1" hangingPunct="1"/>
            <a:r>
              <a:rPr lang="en-US" altLang="en-US" dirty="0"/>
              <a:t>Administrative access obtained</a:t>
            </a:r>
          </a:p>
          <a:p>
            <a:pPr lvl="2" eaLnBrk="1" hangingPunct="1"/>
            <a:r>
              <a:rPr lang="en-US" altLang="en-US" dirty="0"/>
              <a:t>Event logging selectively disabled</a:t>
            </a:r>
          </a:p>
          <a:p>
            <a:pPr lvl="2" eaLnBrk="1" hangingPunct="1"/>
            <a:r>
              <a:rPr lang="en-US" altLang="en-US" dirty="0"/>
              <a:t>System software modified to suit intruder</a:t>
            </a:r>
          </a:p>
          <a:p>
            <a:pPr lvl="2" eaLnBrk="1" hangingPunct="1"/>
            <a:r>
              <a:rPr lang="en-US" altLang="en-US" dirty="0"/>
              <a:t>Attack software installed</a:t>
            </a:r>
          </a:p>
          <a:p>
            <a:pPr lvl="2" eaLnBrk="1" hangingPunct="1"/>
            <a:r>
              <a:rPr lang="en-US" altLang="en-US" dirty="0"/>
              <a:t>PC actively probing for new hosts to intrude</a:t>
            </a:r>
          </a:p>
          <a:p>
            <a:pPr eaLnBrk="1" hangingPunct="1"/>
            <a:r>
              <a:rPr lang="en-US" altLang="en-US" dirty="0"/>
              <a:t>Example sites that report incidents</a:t>
            </a:r>
          </a:p>
          <a:p>
            <a:pPr lvl="1" eaLnBrk="1" hangingPunct="1"/>
            <a:r>
              <a:rPr lang="en-US" altLang="en-US" dirty="0"/>
              <a:t>Computer Emergency Response Team (CERT)</a:t>
            </a:r>
          </a:p>
          <a:p>
            <a:pPr lvl="1" eaLnBrk="1" hangingPunct="1"/>
            <a:r>
              <a:rPr lang="en-US" altLang="en-US" dirty="0"/>
              <a:t>The Cyber Security Hub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220C3F30-32D1-491F-8612-852F1B0606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9B8204-F97E-4E02-A6F6-4535F076D722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8133" name="TextBox 4">
            <a:extLst>
              <a:ext uri="{FF2B5EF4-FFF2-40B4-BE49-F238E27FC236}">
                <a16:creationId xmlns:a16="http://schemas.microsoft.com/office/drawing/2014/main" id="{5EA9FD12-B5DE-4996-8CFE-AA6CFA405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6988" y="3563938"/>
            <a:ext cx="2486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Source –CERT Report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4C16728A-F1E9-4DF2-8FB2-31757E04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Recent security incidents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11FBD5CB-9A9B-4DBF-A0CD-ECB7CF5F0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8888"/>
            <a:ext cx="8382000" cy="5029200"/>
          </a:xfrm>
        </p:spPr>
        <p:txBody>
          <a:bodyPr>
            <a:normAutofit fontScale="70000" lnSpcReduction="20000"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b="1" i="0" dirty="0">
                <a:solidFill>
                  <a:srgbClr val="B8312F"/>
                </a:solidFill>
                <a:effectLst/>
                <a:latin typeface="Lora" pitchFamily="2" charset="0"/>
              </a:rPr>
              <a:t>Twitter Data Breach</a:t>
            </a:r>
            <a:endParaRPr lang="en-US" b="1" i="0" dirty="0">
              <a:solidFill>
                <a:srgbClr val="0E101A"/>
              </a:solidFill>
              <a:effectLst/>
              <a:latin typeface="Lora" pitchFamily="2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E101A"/>
                </a:solidFill>
                <a:latin typeface="Lora" pitchFamily="2" charset="0"/>
              </a:rPr>
              <a:t> </a:t>
            </a:r>
            <a:r>
              <a:rPr lang="en-US" b="0" i="0" dirty="0">
                <a:solidFill>
                  <a:srgbClr val="0E101A"/>
                </a:solidFill>
                <a:effectLst/>
                <a:latin typeface="Lora" pitchFamily="2" charset="0"/>
              </a:rPr>
              <a:t>affected 5.4 million accounts, including phone numbers and email addresses.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E101A"/>
                </a:solidFill>
                <a:effectLst/>
                <a:latin typeface="Lora" pitchFamily="2" charset="0"/>
              </a:rPr>
              <a:t>data was collected in December 2021 using a Twitter API vulnerability disclosed in a bug bounty program that allowed people to submit phone numbers and email addresses into the API to retrieve the associated Twitter ID.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E101A"/>
                </a:solidFill>
                <a:effectLst/>
                <a:latin typeface="Lora" pitchFamily="2" charset="0"/>
              </a:rPr>
              <a:t>using this ID, the threat actors could then retrieve public information about the account to create a user record containing both private and public information.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b="1" i="0" dirty="0">
                <a:solidFill>
                  <a:srgbClr val="B8312F"/>
                </a:solidFill>
                <a:effectLst/>
                <a:latin typeface="Lora" pitchFamily="2" charset="0"/>
              </a:rPr>
              <a:t>Uber Data Breach</a:t>
            </a:r>
            <a:endParaRPr lang="en-US" b="1" i="0" dirty="0">
              <a:solidFill>
                <a:srgbClr val="0E101A"/>
              </a:solidFill>
              <a:effectLst/>
              <a:latin typeface="Lora" pitchFamily="2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E101A"/>
                </a:solidFill>
                <a:effectLst/>
                <a:latin typeface="Lora" pitchFamily="2" charset="0"/>
              </a:rPr>
              <a:t>data breach occurred in 2016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E101A"/>
                </a:solidFill>
                <a:effectLst/>
                <a:latin typeface="Lora" pitchFamily="2" charset="0"/>
              </a:rPr>
              <a:t>was revealed in 2017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E101A"/>
                </a:solidFill>
                <a:effectLst/>
                <a:latin typeface="Lora" pitchFamily="2" charset="0"/>
              </a:rPr>
              <a:t>Uber admitted it covered up a data breach that affected 57 million users. The rideshare company paid $100,000 to the threat actors to ensure the information wasn’t made public. 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E101A"/>
              </a:solidFill>
              <a:latin typeface="Lora" pitchFamily="2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b="0" i="0" dirty="0">
              <a:solidFill>
                <a:srgbClr val="0E101A"/>
              </a:solidFill>
              <a:effectLst/>
              <a:latin typeface="Lora" pitchFamily="2" charset="0"/>
            </a:endParaRPr>
          </a:p>
          <a:p>
            <a:pPr marL="0" indent="0" eaLnBrk="1" hangingPunct="1">
              <a:buNone/>
            </a:pPr>
            <a:r>
              <a:rPr lang="en-US" altLang="en-US" sz="1600" dirty="0"/>
              <a:t>Security Magazine, 2022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220C3F30-32D1-491F-8612-852F1B0606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9B8204-F97E-4E02-A6F6-4535F076D722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887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4C16728A-F1E9-4DF2-8FB2-31757E04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Recent security incidents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11FBD5CB-9A9B-4DBF-A0CD-ECB7CF5F0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8887"/>
            <a:ext cx="8610600" cy="5462587"/>
          </a:xfrm>
        </p:spPr>
        <p:txBody>
          <a:bodyPr>
            <a:normAutofit fontScale="70000" lnSpcReduction="20000"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B8312F"/>
                </a:solidFill>
                <a:latin typeface="Lora" pitchFamily="2" charset="0"/>
              </a:rPr>
              <a:t>Student loan data breach </a:t>
            </a:r>
            <a:endParaRPr lang="en-US" dirty="0">
              <a:solidFill>
                <a:srgbClr val="000080"/>
              </a:solidFill>
              <a:latin typeface="Raleway" pitchFamily="2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confidential information of more than 2.5 million users to be leaked in June 2022, due to a vulnerability in its system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student loan account registration information including names, home and email addresses, phone numbers and social security numbers, were accessible to an unknown third party from June until July 22, 2022.  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B8312F"/>
                </a:solidFill>
                <a:latin typeface="Lora" pitchFamily="2" charset="0"/>
              </a:rPr>
              <a:t>More than 1.2 million credit card numbers leaked on hacking forum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 On October 12, 2022, carding marketplace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aleway" pitchFamily="2" charset="0"/>
              </a:rPr>
              <a:t>BidenCash</a:t>
            </a:r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 released the details of 1.2 million credit cards for free.  </a:t>
            </a:r>
            <a:r>
              <a:rPr lang="en-US" dirty="0">
                <a:solidFill>
                  <a:srgbClr val="000000"/>
                </a:solidFill>
                <a:latin typeface="Raleway" pitchFamily="2" charset="0"/>
              </a:rPr>
              <a:t>T</a:t>
            </a:r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he information containing credit cards expiring between 2023 and 2026, in addition to other details needed to make online transactions.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b="0" i="0" dirty="0" err="1">
                <a:solidFill>
                  <a:srgbClr val="000000"/>
                </a:solidFill>
                <a:effectLst/>
                <a:latin typeface="Raleway" pitchFamily="2" charset="0"/>
              </a:rPr>
              <a:t>BidenCash</a:t>
            </a:r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 had previously leaked the details of thousands of credit cards in June 2022 as a way to promote the site. As the carding marketplace had been forced to launch new URLs three months later in September after suffering a series of DDoS attacks, some cyber security experts suggested this new release of details could be another attempt at advertising.  </a:t>
            </a:r>
            <a:endParaRPr lang="en-US" b="0" i="0" dirty="0">
              <a:solidFill>
                <a:srgbClr val="0E101A"/>
              </a:solidFill>
              <a:effectLst/>
              <a:latin typeface="Lora" pitchFamily="2" charset="0"/>
            </a:endParaRPr>
          </a:p>
          <a:p>
            <a:pPr marL="0" indent="0" eaLnBrk="1" hangingPunct="1">
              <a:buNone/>
            </a:pPr>
            <a:r>
              <a:rPr lang="en-US" altLang="en-US" sz="1400" dirty="0"/>
              <a:t>https://www.cshub.com/attacks/articles/the-biggest-data-breaches-and-leaks-of-2022</a:t>
            </a: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220C3F30-32D1-491F-8612-852F1B0606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9B8204-F97E-4E02-A6F6-4535F076D722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66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4C16728A-F1E9-4DF2-8FB2-31757E04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Recent security incidents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11FBD5CB-9A9B-4DBF-A0CD-ECB7CF5F0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8888"/>
            <a:ext cx="8382000" cy="502920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B8312F"/>
                </a:solidFill>
                <a:latin typeface="Lora" pitchFamily="2" charset="0"/>
              </a:rPr>
              <a:t>Personal and medical data for 11 million people accessed in Optus data breach  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Australian telecommunication company Optus suffered a devastating data breach on September 22, 2022 that has led to the details of 11 million customers being accessed. 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The information accessed included customers’ names, dates of birth, phone numbers, email and home addresses, driver’s license and/or passport numbers and Medicare ID numbers. 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Raleway" pitchFamily="2" charset="0"/>
              </a:rPr>
              <a:t>Files containing this confidential information were posted on a hacking forum after Optus refused to pay a ransom demanded by the hacker. Victims of the breach also said that they were contacted by the supposed hacker demanding they pay AU$2,000 (US$1,300) or their data would be sold to other malicious parties.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b="0" i="0" dirty="0">
              <a:solidFill>
                <a:srgbClr val="0E101A"/>
              </a:solidFill>
              <a:effectLst/>
              <a:latin typeface="Lora" pitchFamily="2" charset="0"/>
            </a:endParaRPr>
          </a:p>
          <a:p>
            <a:pPr marL="0" indent="0" eaLnBrk="1" hangingPunct="1">
              <a:buNone/>
            </a:pPr>
            <a:r>
              <a:rPr lang="en-US" altLang="en-US" sz="1400" dirty="0"/>
              <a:t>https://www.cshub.com/attacks/articles/the-biggest-data-breaches-and-leaks-of-2022</a:t>
            </a: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220C3F30-32D1-491F-8612-852F1B0606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9B8204-F97E-4E02-A6F6-4535F076D722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78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796304E5-A507-4A50-8DBF-5FAEA1AC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situation we have today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564B78F4-4121-4043-BEC0-9F60A57B0C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5B1ACA9-39F0-4C4A-90A2-15E9B350A1B0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50180" name="Picture 4">
            <a:extLst>
              <a:ext uri="{FF2B5EF4-FFF2-40B4-BE49-F238E27FC236}">
                <a16:creationId xmlns:a16="http://schemas.microsoft.com/office/drawing/2014/main" id="{21CCA763-1E7E-4314-987E-D49B7777B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462088"/>
            <a:ext cx="7786687" cy="493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81260D1F-BEA1-42DF-915F-F39493186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28" y="171502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So why are we so vulnerable?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0BE91-FE1D-477D-A2FF-D1BA2C4F7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dirty="0"/>
              <a:t>Poor Software and Systems Design </a:t>
            </a:r>
          </a:p>
          <a:p>
            <a:pPr lvl="1" eaLnBrk="1" hangingPunct="1">
              <a:defRPr/>
            </a:pPr>
            <a:r>
              <a:rPr lang="en-US" dirty="0"/>
              <a:t>Buffer Overflow is the cause of almost half the known vulnerabilities </a:t>
            </a:r>
          </a:p>
          <a:p>
            <a:pPr lvl="1" eaLnBrk="1" hangingPunct="1">
              <a:defRPr/>
            </a:pPr>
            <a:r>
              <a:rPr lang="en-US" dirty="0"/>
              <a:t>Shrinking time to market leads to improperly tested software</a:t>
            </a:r>
          </a:p>
          <a:p>
            <a:pPr lvl="1" eaLnBrk="1" hangingPunct="1">
              <a:defRPr/>
            </a:pPr>
            <a:r>
              <a:rPr lang="en-US" dirty="0"/>
              <a:t>Security not considered during design time but only added later on</a:t>
            </a:r>
          </a:p>
          <a:p>
            <a:pPr eaLnBrk="1" hangingPunct="1">
              <a:defRPr/>
            </a:pPr>
            <a:r>
              <a:rPr lang="en-US" dirty="0"/>
              <a:t>Lack of Education</a:t>
            </a:r>
          </a:p>
          <a:p>
            <a:pPr lvl="1" eaLnBrk="1" hangingPunct="1">
              <a:defRPr/>
            </a:pPr>
            <a:r>
              <a:rPr lang="en-US" dirty="0"/>
              <a:t>Secure programming techniques not taught in typical curriculum</a:t>
            </a:r>
          </a:p>
          <a:p>
            <a:pPr lvl="1" eaLnBrk="1" hangingPunct="1">
              <a:defRPr/>
            </a:pPr>
            <a:r>
              <a:rPr lang="en-US" dirty="0"/>
              <a:t>Lack of awareness about security issues</a:t>
            </a:r>
          </a:p>
          <a:p>
            <a:pPr eaLnBrk="1" hangingPunct="1">
              <a:defRPr/>
            </a:pPr>
            <a:r>
              <a:rPr lang="en-US" dirty="0"/>
              <a:t>No Security Policies/Procedures in place</a:t>
            </a:r>
          </a:p>
          <a:p>
            <a:pPr lvl="1" eaLnBrk="1" hangingPunct="1">
              <a:defRPr/>
            </a:pPr>
            <a:r>
              <a:rPr lang="en-US" dirty="0"/>
              <a:t>Even when present, not followed</a:t>
            </a:r>
          </a:p>
          <a:p>
            <a:pPr eaLnBrk="1" hangingPunct="1">
              <a:defRPr/>
            </a:pPr>
            <a:r>
              <a:rPr lang="en-US" dirty="0"/>
              <a:t>Lack of Deterrence Mechanisms </a:t>
            </a:r>
          </a:p>
          <a:p>
            <a:pPr lvl="1" eaLnBrk="1" hangingPunct="1">
              <a:defRPr/>
            </a:pPr>
            <a:r>
              <a:rPr lang="en-US" dirty="0"/>
              <a:t>Most criminal acts go unpunished</a:t>
            </a:r>
          </a:p>
          <a:p>
            <a:pPr eaLnBrk="1" hangingPunct="1">
              <a:buFontTx/>
              <a:buNone/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ADE138CD-6E4E-4C42-8396-9FAD7D0F04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A8F007-6005-4503-9230-5B42F3E4C80E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E2AFC71-291F-475C-91F2-10EE25A51F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Many weak links</a:t>
            </a:r>
          </a:p>
        </p:txBody>
      </p:sp>
      <p:sp>
        <p:nvSpPr>
          <p:cNvPr id="52250" name="Rectangle 26">
            <a:extLst>
              <a:ext uri="{FF2B5EF4-FFF2-40B4-BE49-F238E27FC236}">
                <a16:creationId xmlns:a16="http://schemas.microsoft.com/office/drawing/2014/main" id="{1142F947-339A-4B1D-8C99-AC41C6249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8" y="1295400"/>
            <a:ext cx="9028112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/>
              <a:t>many weak links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vulnerabilities in client software, server software, back-end databases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web clients and servers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the whole system is as secure as its weakest link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  <a:p>
            <a:pPr lvl="1" eaLnBrk="1" hangingPunct="1">
              <a:lnSpc>
                <a:spcPct val="80000"/>
              </a:lnSpc>
            </a:pPr>
            <a:endParaRPr lang="en-US" altLang="en-US"/>
          </a:p>
        </p:txBody>
      </p:sp>
      <p:sp>
        <p:nvSpPr>
          <p:cNvPr id="52252" name="Slide Number Placeholder 27">
            <a:extLst>
              <a:ext uri="{FF2B5EF4-FFF2-40B4-BE49-F238E27FC236}">
                <a16:creationId xmlns:a16="http://schemas.microsoft.com/office/drawing/2014/main" id="{0EE1123C-949C-4CCB-BEA0-5A14522DD9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504109B-AC06-469A-9657-229D10FAB347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F86B44-557A-8F41-4B01-642D030C62F4}"/>
              </a:ext>
            </a:extLst>
          </p:cNvPr>
          <p:cNvGrpSpPr/>
          <p:nvPr/>
        </p:nvGrpSpPr>
        <p:grpSpPr>
          <a:xfrm>
            <a:off x="304800" y="3455988"/>
            <a:ext cx="8075613" cy="2487612"/>
            <a:chOff x="304800" y="3455988"/>
            <a:chExt cx="8075613" cy="2487612"/>
          </a:xfrm>
        </p:grpSpPr>
        <p:sp>
          <p:nvSpPr>
            <p:cNvPr id="52227" name="Oval 3">
              <a:extLst>
                <a:ext uri="{FF2B5EF4-FFF2-40B4-BE49-F238E27FC236}">
                  <a16:creationId xmlns:a16="http://schemas.microsoft.com/office/drawing/2014/main" id="{2EC55392-05D6-4784-AC42-933231E00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88" y="4598988"/>
              <a:ext cx="1055687" cy="300037"/>
            </a:xfrm>
            <a:prstGeom prst="ellipse">
              <a:avLst/>
            </a:prstGeom>
            <a:noFill/>
            <a:ln w="18923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28" name="Line 4">
              <a:extLst>
                <a:ext uri="{FF2B5EF4-FFF2-40B4-BE49-F238E27FC236}">
                  <a16:creationId xmlns:a16="http://schemas.microsoft.com/office/drawing/2014/main" id="{E0582770-591C-48AB-B6EC-D8A174498C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000" y="4754563"/>
              <a:ext cx="0" cy="698500"/>
            </a:xfrm>
            <a:prstGeom prst="line">
              <a:avLst/>
            </a:prstGeom>
            <a:noFill/>
            <a:ln w="18923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29" name="Line 5">
              <a:extLst>
                <a:ext uri="{FF2B5EF4-FFF2-40B4-BE49-F238E27FC236}">
                  <a16:creationId xmlns:a16="http://schemas.microsoft.com/office/drawing/2014/main" id="{84499C69-F6BE-42A3-B285-4630FF66D1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9225" y="4791075"/>
              <a:ext cx="0" cy="733425"/>
            </a:xfrm>
            <a:prstGeom prst="line">
              <a:avLst/>
            </a:prstGeom>
            <a:noFill/>
            <a:ln w="18923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0" name="Oval 6">
              <a:extLst>
                <a:ext uri="{FF2B5EF4-FFF2-40B4-BE49-F238E27FC236}">
                  <a16:creationId xmlns:a16="http://schemas.microsoft.com/office/drawing/2014/main" id="{8B930A98-AAD7-4E38-B228-4B2AA092E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75" y="5346700"/>
              <a:ext cx="1054100" cy="300038"/>
            </a:xfrm>
            <a:prstGeom prst="ellipse">
              <a:avLst/>
            </a:prstGeom>
            <a:noFill/>
            <a:ln w="18923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1" name="Oval 7">
              <a:extLst>
                <a:ext uri="{FF2B5EF4-FFF2-40B4-BE49-F238E27FC236}">
                  <a16:creationId xmlns:a16="http://schemas.microsoft.com/office/drawing/2014/main" id="{105646D6-1A7C-4124-ABDF-D1055E861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0113" y="4522788"/>
              <a:ext cx="1055687" cy="300037"/>
            </a:xfrm>
            <a:prstGeom prst="ellipse">
              <a:avLst/>
            </a:prstGeom>
            <a:noFill/>
            <a:ln w="18891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2" name="Line 8">
              <a:extLst>
                <a:ext uri="{FF2B5EF4-FFF2-40B4-BE49-F238E27FC236}">
                  <a16:creationId xmlns:a16="http://schemas.microsoft.com/office/drawing/2014/main" id="{47B350BB-8446-4189-BEE8-49D778B292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86750" y="4713288"/>
              <a:ext cx="0" cy="733425"/>
            </a:xfrm>
            <a:prstGeom prst="line">
              <a:avLst/>
            </a:prstGeom>
            <a:noFill/>
            <a:ln w="18891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3" name="Oval 9">
              <a:extLst>
                <a:ext uri="{FF2B5EF4-FFF2-40B4-BE49-F238E27FC236}">
                  <a16:creationId xmlns:a16="http://schemas.microsoft.com/office/drawing/2014/main" id="{42E03A36-A6ED-4757-81FB-F3BE36A92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1700" y="5268913"/>
              <a:ext cx="1054100" cy="298450"/>
            </a:xfrm>
            <a:prstGeom prst="ellipse">
              <a:avLst/>
            </a:prstGeom>
            <a:noFill/>
            <a:ln w="18891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4" name="AutoShape 10">
              <a:extLst>
                <a:ext uri="{FF2B5EF4-FFF2-40B4-BE49-F238E27FC236}">
                  <a16:creationId xmlns:a16="http://schemas.microsoft.com/office/drawing/2014/main" id="{C197E2FF-0688-442E-B159-4E487B632E4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04800" y="3532188"/>
              <a:ext cx="1247775" cy="515937"/>
            </a:xfrm>
            <a:prstGeom prst="roundRect">
              <a:avLst>
                <a:gd name="adj" fmla="val 0"/>
              </a:avLst>
            </a:prstGeom>
            <a:noFill/>
            <a:ln w="18923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5" name="Line 11">
              <a:extLst>
                <a:ext uri="{FF2B5EF4-FFF2-40B4-BE49-F238E27FC236}">
                  <a16:creationId xmlns:a16="http://schemas.microsoft.com/office/drawing/2014/main" id="{DACC860E-8C52-4D53-8D06-555331E21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4400" y="4065588"/>
              <a:ext cx="11113" cy="593725"/>
            </a:xfrm>
            <a:prstGeom prst="line">
              <a:avLst/>
            </a:prstGeom>
            <a:noFill/>
            <a:ln w="18891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6" name="Line 12">
              <a:extLst>
                <a:ext uri="{FF2B5EF4-FFF2-40B4-BE49-F238E27FC236}">
                  <a16:creationId xmlns:a16="http://schemas.microsoft.com/office/drawing/2014/main" id="{F0037122-F816-45D8-9D3C-7FB0FB0882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33800" y="3455988"/>
              <a:ext cx="484188" cy="20161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7" name="Line 13">
              <a:extLst>
                <a:ext uri="{FF2B5EF4-FFF2-40B4-BE49-F238E27FC236}">
                  <a16:creationId xmlns:a16="http://schemas.microsoft.com/office/drawing/2014/main" id="{4D8A2362-0396-4D25-B603-19BA73DC00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725" y="3455988"/>
              <a:ext cx="68263" cy="20161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8" name="Text Box 14">
              <a:extLst>
                <a:ext uri="{FF2B5EF4-FFF2-40B4-BE49-F238E27FC236}">
                  <a16:creationId xmlns:a16="http://schemas.microsoft.com/office/drawing/2014/main" id="{0EC086E3-81DF-4A61-9717-CB57673D74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00" y="5741988"/>
              <a:ext cx="1108075" cy="20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3863"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 defTabSz="423863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 defTabSz="423863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 defTabSz="423863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 defTabSz="423863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>
                  <a:srgbClr val="000000"/>
                </a:buClr>
                <a:buSzPct val="90000"/>
                <a:buFont typeface="Monotype Sorts" pitchFamily="2" charset="2"/>
                <a:buNone/>
              </a:pPr>
              <a:r>
                <a:rPr lang="en-US" altLang="en-US" sz="1600">
                  <a:solidFill>
                    <a:schemeClr val="bg2"/>
                  </a:solidFill>
                  <a:latin typeface="Arial" panose="020B0604020202020204" pitchFamily="34" charset="0"/>
                </a:rPr>
                <a:t>Database</a:t>
              </a:r>
              <a:endParaRPr lang="en-US" altLang="en-US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2239" name="Line 15">
              <a:extLst>
                <a:ext uri="{FF2B5EF4-FFF2-40B4-BE49-F238E27FC236}">
                  <a16:creationId xmlns:a16="http://schemas.microsoft.com/office/drawing/2014/main" id="{166480F4-96AD-454D-8835-F88EAC6A61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33800" y="3455988"/>
              <a:ext cx="484188" cy="20161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0" name="Line 16">
              <a:extLst>
                <a:ext uri="{FF2B5EF4-FFF2-40B4-BE49-F238E27FC236}">
                  <a16:creationId xmlns:a16="http://schemas.microsoft.com/office/drawing/2014/main" id="{50FFADD6-373D-40F4-B84D-0900A67F1C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725" y="3455988"/>
              <a:ext cx="68263" cy="20161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1" name="Line 17">
              <a:extLst>
                <a:ext uri="{FF2B5EF4-FFF2-40B4-BE49-F238E27FC236}">
                  <a16:creationId xmlns:a16="http://schemas.microsoft.com/office/drawing/2014/main" id="{9545B6CE-55E7-4D19-8C33-92982A3926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84650" y="3475038"/>
              <a:ext cx="347663" cy="11588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2" name="Text Box 18">
              <a:extLst>
                <a:ext uri="{FF2B5EF4-FFF2-40B4-BE49-F238E27FC236}">
                  <a16:creationId xmlns:a16="http://schemas.microsoft.com/office/drawing/2014/main" id="{A3457456-21A4-4EB7-88FF-84FC39AF84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" y="3581400"/>
              <a:ext cx="973138" cy="34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/>
            <a:lstStyle>
              <a:lvl1pPr defTabSz="423863"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 defTabSz="423863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 defTabSz="423863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 defTabSz="423863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 defTabSz="423863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>
                  <a:srgbClr val="000000"/>
                </a:buClr>
                <a:buSzPct val="90000"/>
                <a:buFont typeface="Monotype Sorts" pitchFamily="2" charset="2"/>
                <a:buNone/>
              </a:pPr>
              <a:r>
                <a:rPr lang="en-US" altLang="en-US" sz="1600">
                  <a:solidFill>
                    <a:schemeClr val="bg2"/>
                  </a:solidFill>
                  <a:latin typeface="Arial" panose="020B0604020202020204" pitchFamily="34" charset="0"/>
                </a:rPr>
                <a:t>SERVER</a:t>
              </a:r>
              <a:endParaRPr lang="en-US" altLang="en-US" sz="16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3" name="AutoShape 19">
              <a:extLst>
                <a:ext uri="{FF2B5EF4-FFF2-40B4-BE49-F238E27FC236}">
                  <a16:creationId xmlns:a16="http://schemas.microsoft.com/office/drawing/2014/main" id="{23DE02CD-12C2-4393-A39B-66F132C9072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132638" y="3532188"/>
              <a:ext cx="1247775" cy="515937"/>
            </a:xfrm>
            <a:prstGeom prst="roundRect">
              <a:avLst>
                <a:gd name="adj" fmla="val 0"/>
              </a:avLst>
            </a:prstGeom>
            <a:noFill/>
            <a:ln w="18923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4" name="Text Box 20">
              <a:extLst>
                <a:ext uri="{FF2B5EF4-FFF2-40B4-BE49-F238E27FC236}">
                  <a16:creationId xmlns:a16="http://schemas.microsoft.com/office/drawing/2014/main" id="{61E19BCF-A6E9-44DD-B873-5A1C97971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5200" y="3581400"/>
              <a:ext cx="9048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solidFill>
                    <a:schemeClr val="bg2"/>
                  </a:solidFill>
                  <a:latin typeface="Arial" panose="020B0604020202020204" pitchFamily="34" charset="0"/>
                </a:rPr>
                <a:t>CLIENT</a:t>
              </a:r>
              <a:endParaRPr lang="en-US" altLang="en-US" sz="2800">
                <a:solidFill>
                  <a:schemeClr val="bg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2245" name="Line 21">
              <a:extLst>
                <a:ext uri="{FF2B5EF4-FFF2-40B4-BE49-F238E27FC236}">
                  <a16:creationId xmlns:a16="http://schemas.microsoft.com/office/drawing/2014/main" id="{4C9B9933-0742-4A3A-BFDC-31A6928A3F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1288" y="4065588"/>
              <a:ext cx="11112" cy="593725"/>
            </a:xfrm>
            <a:prstGeom prst="line">
              <a:avLst/>
            </a:prstGeom>
            <a:noFill/>
            <a:ln w="18891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6" name="Text Box 22">
              <a:extLst>
                <a:ext uri="{FF2B5EF4-FFF2-40B4-BE49-F238E27FC236}">
                  <a16:creationId xmlns:a16="http://schemas.microsoft.com/office/drawing/2014/main" id="{CC1278DF-AB03-420D-B713-2F9DB78575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000" y="5665788"/>
              <a:ext cx="1108075" cy="20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3863">
                <a:spcBef>
                  <a:spcPct val="20000"/>
                </a:spcBef>
                <a:buChar char="•"/>
                <a:defRPr sz="2200">
                  <a:solidFill>
                    <a:srgbClr val="5F5F5F"/>
                  </a:solidFill>
                  <a:latin typeface="Verdana" panose="020B0604030504040204" pitchFamily="34" charset="0"/>
                </a:defRPr>
              </a:lvl1pPr>
              <a:lvl2pPr marL="742950" indent="-285750" defTabSz="423863">
                <a:spcBef>
                  <a:spcPct val="20000"/>
                </a:spcBef>
                <a:buChar char="–"/>
                <a:defRPr>
                  <a:solidFill>
                    <a:srgbClr val="5F5F5F"/>
                  </a:solidFill>
                  <a:latin typeface="Verdana" panose="020B0604030504040204" pitchFamily="34" charset="0"/>
                </a:defRPr>
              </a:lvl2pPr>
              <a:lvl3pPr marL="1143000" indent="-228600" defTabSz="423863">
                <a:spcBef>
                  <a:spcPct val="20000"/>
                </a:spcBef>
                <a:buChar char="•"/>
                <a:defRPr sz="1600">
                  <a:solidFill>
                    <a:srgbClr val="5F5F5F"/>
                  </a:solidFill>
                  <a:latin typeface="Verdana" panose="020B0604030504040204" pitchFamily="34" charset="0"/>
                </a:defRPr>
              </a:lvl3pPr>
              <a:lvl4pPr marL="1600200" indent="-228600" defTabSz="423863">
                <a:spcBef>
                  <a:spcPct val="20000"/>
                </a:spcBef>
                <a:buChar char="–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4pPr>
              <a:lvl5pPr marL="2057400" indent="-228600" defTabSz="423863">
                <a:spcBef>
                  <a:spcPct val="20000"/>
                </a:spcBef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5pPr>
              <a:lvl6pPr marL="25146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6pPr>
              <a:lvl7pPr marL="29718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7pPr>
              <a:lvl8pPr marL="34290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8pPr>
              <a:lvl9pPr marL="3886200" indent="-228600" defTabSz="4238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rgbClr val="5F5F5F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>
                  <a:srgbClr val="000000"/>
                </a:buClr>
                <a:buSzPct val="90000"/>
                <a:buFont typeface="Monotype Sorts" pitchFamily="2" charset="2"/>
                <a:buNone/>
              </a:pPr>
              <a:r>
                <a:rPr lang="en-US" altLang="en-US" sz="1600">
                  <a:solidFill>
                    <a:schemeClr val="bg2"/>
                  </a:solidFill>
                  <a:latin typeface="Arial" panose="020B0604020202020204" pitchFamily="34" charset="0"/>
                </a:rPr>
                <a:t>Database</a:t>
              </a:r>
              <a:endParaRPr lang="en-US" altLang="en-US" sz="16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7" name="Line 23">
              <a:extLst>
                <a:ext uri="{FF2B5EF4-FFF2-40B4-BE49-F238E27FC236}">
                  <a16:creationId xmlns:a16="http://schemas.microsoft.com/office/drawing/2014/main" id="{C65631A0-0294-42DD-8C9C-BD69AC6A2F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455988"/>
              <a:ext cx="22860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8" name="Line 24">
              <a:extLst>
                <a:ext uri="{FF2B5EF4-FFF2-40B4-BE49-F238E27FC236}">
                  <a16:creationId xmlns:a16="http://schemas.microsoft.com/office/drawing/2014/main" id="{0F84BFDC-0266-4057-8C6C-276863D16B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24400" y="3684588"/>
              <a:ext cx="2438400" cy="0"/>
            </a:xfrm>
            <a:prstGeom prst="line">
              <a:avLst/>
            </a:prstGeom>
            <a:noFill/>
            <a:ln w="18923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9" name="Line 25">
              <a:extLst>
                <a:ext uri="{FF2B5EF4-FFF2-40B4-BE49-F238E27FC236}">
                  <a16:creationId xmlns:a16="http://schemas.microsoft.com/office/drawing/2014/main" id="{B0421227-7514-41BC-90F4-86EE23058C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4000" y="3684588"/>
              <a:ext cx="2209800" cy="0"/>
            </a:xfrm>
            <a:prstGeom prst="line">
              <a:avLst/>
            </a:prstGeom>
            <a:noFill/>
            <a:ln w="18923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1" name="Line 27">
              <a:extLst>
                <a:ext uri="{FF2B5EF4-FFF2-40B4-BE49-F238E27FC236}">
                  <a16:creationId xmlns:a16="http://schemas.microsoft.com/office/drawing/2014/main" id="{FB340B7A-E5C6-46AE-83F7-F38118A545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0" y="4724400"/>
              <a:ext cx="0" cy="698500"/>
            </a:xfrm>
            <a:prstGeom prst="line">
              <a:avLst/>
            </a:prstGeom>
            <a:noFill/>
            <a:ln w="18923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531A470-3006-43FC-89F2-4DE1218C80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0688" y="434975"/>
            <a:ext cx="8883650" cy="1063625"/>
          </a:xfrm>
          <a:noFill/>
        </p:spPr>
        <p:txBody>
          <a:bodyPr lIns="0" tIns="0" rIns="0" bIns="0" anchor="ctr"/>
          <a:lstStyle/>
          <a:p>
            <a:pPr marL="0" indent="0" algn="ctr" defTabSz="473075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Many Weak Links </a:t>
            </a:r>
            <a:r>
              <a:rPr lang="en-US" altLang="en-US" sz="2400" i="1">
                <a:solidFill>
                  <a:srgbClr val="000000"/>
                </a:solidFill>
                <a:latin typeface="Arial" panose="020B0604020202020204" pitchFamily="34" charset="0"/>
              </a:rPr>
              <a:t>(continued)</a:t>
            </a:r>
            <a:endParaRPr lang="en-US" altLang="en-US" sz="1600" i="1"/>
          </a:p>
        </p:txBody>
      </p:sp>
      <p:sp>
        <p:nvSpPr>
          <p:cNvPr id="53251" name="Oval 3">
            <a:extLst>
              <a:ext uri="{FF2B5EF4-FFF2-40B4-BE49-F238E27FC236}">
                <a16:creationId xmlns:a16="http://schemas.microsoft.com/office/drawing/2014/main" id="{2356CE33-0ADF-42C3-B8DC-22DFC493B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75" y="5195888"/>
            <a:ext cx="1063625" cy="300037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52" name="Line 4">
            <a:extLst>
              <a:ext uri="{FF2B5EF4-FFF2-40B4-BE49-F238E27FC236}">
                <a16:creationId xmlns:a16="http://schemas.microsoft.com/office/drawing/2014/main" id="{AAD9B32B-9AEF-436C-8FFB-4A00FEA456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1913" y="5349875"/>
            <a:ext cx="0" cy="7048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Line 5">
            <a:extLst>
              <a:ext uri="{FF2B5EF4-FFF2-40B4-BE49-F238E27FC236}">
                <a16:creationId xmlns:a16="http://schemas.microsoft.com/office/drawing/2014/main" id="{1E1823E8-2C07-48B6-8C4F-695C8DADE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2363" y="5387975"/>
            <a:ext cx="0" cy="7381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Oval 6">
            <a:extLst>
              <a:ext uri="{FF2B5EF4-FFF2-40B4-BE49-F238E27FC236}">
                <a16:creationId xmlns:a16="http://schemas.microsoft.com/office/drawing/2014/main" id="{E25A5CBD-8BD2-4BED-95CF-312F259A8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5946775"/>
            <a:ext cx="1062037" cy="30162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55" name="Text Box 7">
            <a:extLst>
              <a:ext uri="{FF2B5EF4-FFF2-40B4-BE49-F238E27FC236}">
                <a16:creationId xmlns:a16="http://schemas.microsoft.com/office/drawing/2014/main" id="{B96DC5F4-42FA-4464-A53D-C80FDAB8E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0663" y="6270625"/>
            <a:ext cx="9874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Database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6" name="AutoShape 8">
            <a:extLst>
              <a:ext uri="{FF2B5EF4-FFF2-40B4-BE49-F238E27FC236}">
                <a16:creationId xmlns:a16="http://schemas.microsoft.com/office/drawing/2014/main" id="{AE8DE258-8BC4-4B08-AA47-95A97940FC8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429000" y="2357438"/>
            <a:ext cx="1358900" cy="633412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57" name="Text Box 9">
            <a:extLst>
              <a:ext uri="{FF2B5EF4-FFF2-40B4-BE49-F238E27FC236}">
                <a16:creationId xmlns:a16="http://schemas.microsoft.com/office/drawing/2014/main" id="{30AF8503-0F6F-43EE-888D-2EAF1BF6E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988" y="4359275"/>
            <a:ext cx="6794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</a:rPr>
              <a:t>DBMS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8" name="Line 10">
            <a:extLst>
              <a:ext uri="{FF2B5EF4-FFF2-40B4-BE49-F238E27FC236}">
                <a16:creationId xmlns:a16="http://schemas.microsoft.com/office/drawing/2014/main" id="{036908D3-515C-4676-9AA8-BDADA3C142B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2088" y="1885950"/>
            <a:ext cx="950912" cy="4302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>
            <a:extLst>
              <a:ext uri="{FF2B5EF4-FFF2-40B4-BE49-F238E27FC236}">
                <a16:creationId xmlns:a16="http://schemas.microsoft.com/office/drawing/2014/main" id="{F7AC2B5F-883B-4B0E-B2E3-BF6DF83940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22763" y="1922463"/>
            <a:ext cx="590550" cy="4333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Text Box 12">
            <a:extLst>
              <a:ext uri="{FF2B5EF4-FFF2-40B4-BE49-F238E27FC236}">
                <a16:creationId xmlns:a16="http://schemas.microsoft.com/office/drawing/2014/main" id="{2B81CDB9-7E86-45EA-A2E9-85E823071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2175" y="1555750"/>
            <a:ext cx="64135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</a:rPr>
              <a:t>Users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1" name="Text Box 13">
            <a:extLst>
              <a:ext uri="{FF2B5EF4-FFF2-40B4-BE49-F238E27FC236}">
                <a16:creationId xmlns:a16="http://schemas.microsoft.com/office/drawing/2014/main" id="{3FF2D79B-1E61-4F21-AA2C-3D1BEBCFB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5697538"/>
            <a:ext cx="2139950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Unauthorized access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2" name="Text Box 14">
            <a:extLst>
              <a:ext uri="{FF2B5EF4-FFF2-40B4-BE49-F238E27FC236}">
                <a16:creationId xmlns:a16="http://schemas.microsoft.com/office/drawing/2014/main" id="{EAAF0B9E-B3A4-4A13-8538-520DC7EC5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4357688"/>
            <a:ext cx="15176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Malicious code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3" name="AutoShape 15">
            <a:extLst>
              <a:ext uri="{FF2B5EF4-FFF2-40B4-BE49-F238E27FC236}">
                <a16:creationId xmlns:a16="http://schemas.microsoft.com/office/drawing/2014/main" id="{526F71C5-12E8-48C1-ADE1-B0E8AD0988F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746625" y="4594225"/>
            <a:ext cx="2157413" cy="81915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64" name="Text Box 16">
            <a:extLst>
              <a:ext uri="{FF2B5EF4-FFF2-40B4-BE49-F238E27FC236}">
                <a16:creationId xmlns:a16="http://schemas.microsoft.com/office/drawing/2014/main" id="{09844357-5D3E-4FE8-81A7-956FB18DB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3775" y="2486025"/>
            <a:ext cx="10128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Terminals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5" name="Text Box 17">
            <a:extLst>
              <a:ext uri="{FF2B5EF4-FFF2-40B4-BE49-F238E27FC236}">
                <a16:creationId xmlns:a16="http://schemas.microsoft.com/office/drawing/2014/main" id="{C19810CC-BCBF-4EEE-BBDF-CD7299926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0" y="5586413"/>
            <a:ext cx="33734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Malicious code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Failure of protection mechanisms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6" name="Line 18">
            <a:extLst>
              <a:ext uri="{FF2B5EF4-FFF2-40B4-BE49-F238E27FC236}">
                <a16:creationId xmlns:a16="http://schemas.microsoft.com/office/drawing/2014/main" id="{55B41BD3-C4FB-4834-A28D-4F8EDBF8A3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1763" y="4559300"/>
            <a:ext cx="782637" cy="371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Line 19">
            <a:extLst>
              <a:ext uri="{FF2B5EF4-FFF2-40B4-BE49-F238E27FC236}">
                <a16:creationId xmlns:a16="http://schemas.microsoft.com/office/drawing/2014/main" id="{299E064D-CD42-4C23-AA47-59862DBC66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4425" y="5172075"/>
            <a:ext cx="1050925" cy="6873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extLst>
              <a:ext uri="{FF2B5EF4-FFF2-40B4-BE49-F238E27FC236}">
                <a16:creationId xmlns:a16="http://schemas.microsoft.com/office/drawing/2014/main" id="{A28316C3-6598-4D30-AF79-68DD2E65326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48313" y="2335213"/>
            <a:ext cx="1360487" cy="63500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69" name="AutoShape 21">
            <a:extLst>
              <a:ext uri="{FF2B5EF4-FFF2-40B4-BE49-F238E27FC236}">
                <a16:creationId xmlns:a16="http://schemas.microsoft.com/office/drawing/2014/main" id="{3CB17FFB-905D-4F0B-9B19-6D62DD23DC9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579688" y="4086225"/>
            <a:ext cx="1362075" cy="63500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70" name="AutoShape 22">
            <a:extLst>
              <a:ext uri="{FF2B5EF4-FFF2-40B4-BE49-F238E27FC236}">
                <a16:creationId xmlns:a16="http://schemas.microsoft.com/office/drawing/2014/main" id="{D8288BDB-3889-4C55-BD0D-46A66582085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049463" y="3794125"/>
            <a:ext cx="6000750" cy="2827338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71" name="Line 23">
            <a:extLst>
              <a:ext uri="{FF2B5EF4-FFF2-40B4-BE49-F238E27FC236}">
                <a16:creationId xmlns:a16="http://schemas.microsoft.com/office/drawing/2014/main" id="{FC34F816-E37E-4DE5-B50C-E62E5D0463A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3038" y="2997200"/>
            <a:ext cx="561975" cy="333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2" name="Line 24">
            <a:extLst>
              <a:ext uri="{FF2B5EF4-FFF2-40B4-BE49-F238E27FC236}">
                <a16:creationId xmlns:a16="http://schemas.microsoft.com/office/drawing/2014/main" id="{2605B9B0-C711-4E5C-AA5C-AA5024F2E65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2763" y="3370263"/>
            <a:ext cx="3175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3" name="Line 25">
            <a:extLst>
              <a:ext uri="{FF2B5EF4-FFF2-40B4-BE49-F238E27FC236}">
                <a16:creationId xmlns:a16="http://schemas.microsoft.com/office/drawing/2014/main" id="{5D290176-B4A9-4636-9D0D-ECDD256EBC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2438" y="3389313"/>
            <a:ext cx="642937" cy="4746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4" name="Line 26">
            <a:extLst>
              <a:ext uri="{FF2B5EF4-FFF2-40B4-BE49-F238E27FC236}">
                <a16:creationId xmlns:a16="http://schemas.microsoft.com/office/drawing/2014/main" id="{D731B92D-2C2E-4F62-8810-545DDB70A9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46763" y="3040063"/>
            <a:ext cx="573087" cy="2047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5" name="Line 27">
            <a:extLst>
              <a:ext uri="{FF2B5EF4-FFF2-40B4-BE49-F238E27FC236}">
                <a16:creationId xmlns:a16="http://schemas.microsoft.com/office/drawing/2014/main" id="{2C9C4D04-270A-4F5F-858C-2D29D2CE072C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265488"/>
            <a:ext cx="31908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6" name="Line 28">
            <a:extLst>
              <a:ext uri="{FF2B5EF4-FFF2-40B4-BE49-F238E27FC236}">
                <a16:creationId xmlns:a16="http://schemas.microsoft.com/office/drawing/2014/main" id="{42EC5226-02A6-46C7-852D-62E80BE5A3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07038" y="3305175"/>
            <a:ext cx="679450" cy="4953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7" name="Text Box 29">
            <a:extLst>
              <a:ext uri="{FF2B5EF4-FFF2-40B4-BE49-F238E27FC236}">
                <a16:creationId xmlns:a16="http://schemas.microsoft.com/office/drawing/2014/main" id="{9157F211-3DED-423D-AB2E-6BA0C607C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3494088"/>
            <a:ext cx="963612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Crosstalk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78" name="Text Box 30">
            <a:extLst>
              <a:ext uri="{FF2B5EF4-FFF2-40B4-BE49-F238E27FC236}">
                <a16:creationId xmlns:a16="http://schemas.microsoft.com/office/drawing/2014/main" id="{D24B2E22-A2CD-403B-8EC4-674A3FFFD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163" y="3287713"/>
            <a:ext cx="5270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  Tap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79" name="Text Box 31">
            <a:extLst>
              <a:ext uri="{FF2B5EF4-FFF2-40B4-BE49-F238E27FC236}">
                <a16:creationId xmlns:a16="http://schemas.microsoft.com/office/drawing/2014/main" id="{56E4B77E-2FEB-4528-8FD7-C0F173CA6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2528888"/>
            <a:ext cx="1009650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Terminals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80" name="Text Box 32">
            <a:extLst>
              <a:ext uri="{FF2B5EF4-FFF2-40B4-BE49-F238E27FC236}">
                <a16:creationId xmlns:a16="http://schemas.microsoft.com/office/drawing/2014/main" id="{EF66902B-CC95-44EA-967A-2DF9DFBE1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6475" y="4741863"/>
            <a:ext cx="20558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Computer Hardware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and Software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81" name="Text Box 33">
            <a:extLst>
              <a:ext uri="{FF2B5EF4-FFF2-40B4-BE49-F238E27FC236}">
                <a16:creationId xmlns:a16="http://schemas.microsoft.com/office/drawing/2014/main" id="{149C4FFC-5E59-4A95-9BD7-FFA9FCEAC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838" y="1425575"/>
            <a:ext cx="2436812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Fraudulent identification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82" name="Text Box 34">
            <a:extLst>
              <a:ext uri="{FF2B5EF4-FFF2-40B4-BE49-F238E27FC236}">
                <a16:creationId xmlns:a16="http://schemas.microsoft.com/office/drawing/2014/main" id="{DDBA0C91-EE5B-4D47-9770-347ABCB19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350" y="3327400"/>
            <a:ext cx="102393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  Intercept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83" name="AutoShape 35">
            <a:extLst>
              <a:ext uri="{FF2B5EF4-FFF2-40B4-BE49-F238E27FC236}">
                <a16:creationId xmlns:a16="http://schemas.microsoft.com/office/drawing/2014/main" id="{709BED3D-03DA-4E19-8007-34E830BA850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533900" y="4048125"/>
            <a:ext cx="2520950" cy="452438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3284" name="Text Box 36">
            <a:extLst>
              <a:ext uri="{FF2B5EF4-FFF2-40B4-BE49-F238E27FC236}">
                <a16:creationId xmlns:a16="http://schemas.microsoft.com/office/drawing/2014/main" id="{92014772-1C8F-412D-9F67-BF7CD1661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7888" y="4173538"/>
            <a:ext cx="151923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Malicious code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85" name="Text Box 37">
            <a:extLst>
              <a:ext uri="{FF2B5EF4-FFF2-40B4-BE49-F238E27FC236}">
                <a16:creationId xmlns:a16="http://schemas.microsoft.com/office/drawing/2014/main" id="{0AC655E9-FBA2-4991-92DC-5544D9ED5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075" y="4173538"/>
            <a:ext cx="21812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38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238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238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238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238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238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Application Programs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86" name="Slide Number Placeholder 37">
            <a:extLst>
              <a:ext uri="{FF2B5EF4-FFF2-40B4-BE49-F238E27FC236}">
                <a16:creationId xmlns:a16="http://schemas.microsoft.com/office/drawing/2014/main" id="{0FA58B21-2B6C-49AB-8B67-10CB216550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0675AC-5704-4407-97EC-9E9940575F9B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06399"/>
              <a:ext cx="12192000" cy="64515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51404" cy="68579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82880" cy="6858000"/>
            </a:xfrm>
            <a:custGeom>
              <a:avLst/>
              <a:gdLst/>
              <a:ahLst/>
              <a:cxnLst/>
              <a:rect l="l" t="t" r="r" b="b"/>
              <a:pathLst>
                <a:path w="182880" h="6858000">
                  <a:moveTo>
                    <a:pt x="18288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82880" y="6858000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2C5269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4099941"/>
            <a:ext cx="1306354" cy="584359"/>
          </a:xfrm>
          <a:custGeom>
            <a:avLst/>
            <a:gdLst/>
            <a:ahLst/>
            <a:cxnLst/>
            <a:rect l="l" t="t" r="r" b="b"/>
            <a:pathLst>
              <a:path w="1741805" h="779145">
                <a:moveTo>
                  <a:pt x="1345565" y="0"/>
                </a:moveTo>
                <a:lnTo>
                  <a:pt x="0" y="0"/>
                </a:lnTo>
                <a:lnTo>
                  <a:pt x="0" y="778763"/>
                </a:lnTo>
                <a:lnTo>
                  <a:pt x="1345565" y="778763"/>
                </a:lnTo>
                <a:lnTo>
                  <a:pt x="1355217" y="778001"/>
                </a:lnTo>
                <a:lnTo>
                  <a:pt x="1363218" y="775843"/>
                </a:lnTo>
                <a:lnTo>
                  <a:pt x="1369314" y="772922"/>
                </a:lnTo>
                <a:lnTo>
                  <a:pt x="1373759" y="769493"/>
                </a:lnTo>
                <a:lnTo>
                  <a:pt x="1373759" y="764794"/>
                </a:lnTo>
                <a:lnTo>
                  <a:pt x="1378458" y="764794"/>
                </a:lnTo>
                <a:lnTo>
                  <a:pt x="1734820" y="408178"/>
                </a:lnTo>
                <a:lnTo>
                  <a:pt x="1740027" y="399542"/>
                </a:lnTo>
                <a:lnTo>
                  <a:pt x="1741805" y="388747"/>
                </a:lnTo>
                <a:lnTo>
                  <a:pt x="1740027" y="377063"/>
                </a:lnTo>
                <a:lnTo>
                  <a:pt x="1734820" y="365887"/>
                </a:lnTo>
                <a:lnTo>
                  <a:pt x="1378458" y="14097"/>
                </a:lnTo>
                <a:lnTo>
                  <a:pt x="1378458" y="9398"/>
                </a:lnTo>
                <a:lnTo>
                  <a:pt x="1373759" y="9398"/>
                </a:lnTo>
                <a:lnTo>
                  <a:pt x="1369314" y="5968"/>
                </a:lnTo>
                <a:lnTo>
                  <a:pt x="1363218" y="2920"/>
                </a:lnTo>
                <a:lnTo>
                  <a:pt x="1355217" y="762"/>
                </a:lnTo>
                <a:lnTo>
                  <a:pt x="1345565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828800" y="2559592"/>
            <a:ext cx="6744653" cy="1364316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r>
              <a:rPr lang="en-US" spc="-8" dirty="0">
                <a:solidFill>
                  <a:srgbClr val="004585"/>
                </a:solidFill>
                <a:latin typeface="Arial Black"/>
                <a:cs typeface="Arial Black"/>
              </a:rPr>
              <a:t>Security Fundamentals</a:t>
            </a:r>
            <a:endParaRPr dirty="0">
              <a:latin typeface="Arial Black"/>
              <a:cs typeface="Arial Black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IN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1EAE43D2-D324-41B0-A10F-01BFBD9AE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TimesNewRoman,Bold"/>
              </a:rPr>
              <a:t>Contributing Factors</a:t>
            </a:r>
            <a:endParaRPr lang="en-US" altLang="en-US" b="1">
              <a:latin typeface="TimesNewRoman,Bold"/>
            </a:endParaRP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2793D838-43D0-44EF-994F-80C4DC4A1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888" y="1371600"/>
            <a:ext cx="9028112" cy="52197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Lack of awareness of Internet threats and risks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Security measures are often not considered until an Enterprise has been penetrated by malicious users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Wide-open network policies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Many Internet sites allow wide-open Internet access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Vast majority of Internet traffic is unencrypted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Network traffic can be monitored and captured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Security is still too often an afterthought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rather than being an integral part of the design process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The inherent nature of the Internet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Targeted towards flexibility, interoperability, connectivity rather than security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Lack of security in TCP/IP protocol suite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Most TCP/IP protocols not built with security in mind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New generation of protocols address this to a certain extent (Internet Engineering Task Force (IETF))</a:t>
            </a:r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B8CF4F0D-1EBB-4309-B0AA-4A2C2E226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AA68C3-DCA5-4598-8A72-B3C8FCAD0746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79C03DE5-DA18-4E10-92C1-4DE48510B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TimesNewRoman,Bold"/>
              </a:rPr>
              <a:t>Contributing Factors</a:t>
            </a:r>
            <a:endParaRPr lang="en-US" altLang="en-US" b="1">
              <a:latin typeface="TimesNewRoman,Bold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A91FDB5A-DC12-4072-B965-C65B87A1B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888" y="1466850"/>
            <a:ext cx="9028112" cy="52197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Complexity of security management and administration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In developing a particular security mechanism or algorithm, one must always consider potential attacks on those security features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Procedures used to provide particular services are often counterintuitive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Exploitation of software (e.g., protocol implementation) bugs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Cracker skills keep improving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Easy to commit crime due to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lack of forensic evidence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anonymity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sensitive data repositories are vulnerable targets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rare regular auditing of computer usage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non-existing regulatory policies and laws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Cookies and privacy concerns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Executable contents (Java applets, </a:t>
            </a:r>
            <a:r>
              <a:rPr lang="en-US" altLang="en-US" sz="2000" dirty="0" err="1"/>
              <a:t>activeX</a:t>
            </a:r>
            <a:r>
              <a:rPr lang="en-US" altLang="en-US" sz="2000" dirty="0"/>
              <a:t> controls)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Push technology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CGI scripts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898EC567-2F57-4D26-AFF2-793C9891B2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A5C240-2B01-4583-865E-4CAA59F75F8B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4BC85985-7DEA-40C2-A7FE-1A569040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Contributing Factors</a:t>
            </a:r>
          </a:p>
        </p:txBody>
      </p:sp>
      <p:sp>
        <p:nvSpPr>
          <p:cNvPr id="56323" name="Content Placeholder 2">
            <a:extLst>
              <a:ext uri="{FF2B5EF4-FFF2-40B4-BE49-F238E27FC236}">
                <a16:creationId xmlns:a16="http://schemas.microsoft.com/office/drawing/2014/main" id="{68A364FB-C805-4BD5-A9F8-595913577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33900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/>
              <a:t>Security algorithms require that some secret information (e.g., keys) require creation, distribution, and protection of that secret information</a:t>
            </a:r>
          </a:p>
          <a:p>
            <a:r>
              <a:rPr lang="en-US" altLang="en-US"/>
              <a:t>Attackers only need to find a single weakness, while the designer must find and eliminate all weaknesses</a:t>
            </a:r>
          </a:p>
          <a:p>
            <a:r>
              <a:rPr lang="en-US" altLang="en-US"/>
              <a:t>Security requires regular and constant monitoring</a:t>
            </a:r>
          </a:p>
          <a:p>
            <a:r>
              <a:rPr lang="en-US" altLang="en-US"/>
              <a:t>Perceived as no return on investment by many</a:t>
            </a:r>
          </a:p>
          <a:p>
            <a:pPr lvl="1"/>
            <a:r>
              <a:rPr lang="en-US" altLang="en-US"/>
              <a:t>Most organizations are reactive than proactive</a:t>
            </a:r>
          </a:p>
          <a:p>
            <a:r>
              <a:rPr lang="en-US" altLang="en-US"/>
              <a:t>Often need to sacrifice efficiency/user-friendliness</a:t>
            </a:r>
          </a:p>
          <a:p>
            <a:endParaRPr lang="en-US" altLang="en-US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D396E042-8DAB-45B9-9198-F52887AC9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331E2B-A715-4A39-B080-780546B3FBAA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A1FDDE-9DF5-4AD3-8DDA-8596AAD52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75" t="21724" r="16637" b="32023"/>
          <a:stretch/>
        </p:blipFill>
        <p:spPr>
          <a:xfrm>
            <a:off x="12290" y="29496"/>
            <a:ext cx="9131710" cy="6813755"/>
          </a:xfrm>
          <a:prstGeom prst="rect">
            <a:avLst/>
          </a:prstGeom>
          <a:solidFill>
            <a:schemeClr val="accent4">
              <a:lumMod val="60000"/>
              <a:lumOff val="40000"/>
              <a:alpha val="63000"/>
            </a:schemeClr>
          </a:solidFill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224" y="1151725"/>
            <a:ext cx="7099553" cy="4154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/>
              <a:t>Basic 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2063540"/>
            <a:ext cx="8122985" cy="3153439"/>
          </a:xfrm>
        </p:spPr>
        <p:txBody>
          <a:bodyPr>
            <a:noAutofit/>
          </a:bodyPr>
          <a:lstStyle/>
          <a:p>
            <a:pPr marL="423863" indent="-423863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Confidentiality 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Concealment of information or resources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Need arises in sensitive fields such as government and military</a:t>
            </a:r>
          </a:p>
          <a:p>
            <a:pPr marL="423863" indent="-423863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Integrity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Trustworthiness of data or resources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Phrased in terms of preventing improper or unauthorized change 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Data integrity and origin integrity</a:t>
            </a:r>
          </a:p>
          <a:p>
            <a:pPr marL="423863" indent="-423863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Availability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Ability to use the information or resource desired 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An important aspect of reliability as well as of system design </a:t>
            </a:r>
          </a:p>
          <a:p>
            <a:pPr marL="766763" lvl="1" indent="-423863">
              <a:buFont typeface="Arial" pitchFamily="34" charset="0"/>
              <a:buChar char="•"/>
            </a:pPr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An unavailable system is at least as bad as no system at 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IN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71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3B153EA-850E-4F83-B44F-32A61AC9A4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82058" tIns="41029" rIns="82058" bIns="41029" anchor="t"/>
          <a:lstStyle/>
          <a:p>
            <a:pPr eaLnBrk="1" hangingPunct="1"/>
            <a:r>
              <a:rPr lang="en-US" altLang="en-US"/>
              <a:t>Key Security Objectives</a:t>
            </a:r>
          </a:p>
        </p:txBody>
      </p:sp>
      <p:sp>
        <p:nvSpPr>
          <p:cNvPr id="59395" name="Oval 3">
            <a:extLst>
              <a:ext uri="{FF2B5EF4-FFF2-40B4-BE49-F238E27FC236}">
                <a16:creationId xmlns:a16="http://schemas.microsoft.com/office/drawing/2014/main" id="{1B770E4A-E971-49B7-A94A-6CBB71F67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88" y="2260600"/>
            <a:ext cx="2497137" cy="2317750"/>
          </a:xfrm>
          <a:prstGeom prst="ellipse">
            <a:avLst/>
          </a:prstGeom>
          <a:noFill/>
          <a:ln w="18494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9396" name="Oval 4">
            <a:extLst>
              <a:ext uri="{FF2B5EF4-FFF2-40B4-BE49-F238E27FC236}">
                <a16:creationId xmlns:a16="http://schemas.microsoft.com/office/drawing/2014/main" id="{7B4EB7A7-917A-4893-BEE9-139299A77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5238" y="2151063"/>
            <a:ext cx="2441575" cy="2300287"/>
          </a:xfrm>
          <a:prstGeom prst="ellipse">
            <a:avLst/>
          </a:prstGeom>
          <a:noFill/>
          <a:ln w="18494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9397" name="Oval 5">
            <a:extLst>
              <a:ext uri="{FF2B5EF4-FFF2-40B4-BE49-F238E27FC236}">
                <a16:creationId xmlns:a16="http://schemas.microsoft.com/office/drawing/2014/main" id="{AA2DEC95-7565-4338-8A45-8C54A3455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1038" y="3684588"/>
            <a:ext cx="2292350" cy="2085975"/>
          </a:xfrm>
          <a:prstGeom prst="ellipse">
            <a:avLst/>
          </a:prstGeom>
          <a:noFill/>
          <a:ln w="18494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9398" name="Text Box 6">
            <a:extLst>
              <a:ext uri="{FF2B5EF4-FFF2-40B4-BE49-F238E27FC236}">
                <a16:creationId xmlns:a16="http://schemas.microsoft.com/office/drawing/2014/main" id="{AA591CFD-EE89-431A-BE99-2EBD5118A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3071813"/>
            <a:ext cx="1401762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11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111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111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111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111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Confidentiality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9" name="Text Box 7">
            <a:extLst>
              <a:ext uri="{FF2B5EF4-FFF2-40B4-BE49-F238E27FC236}">
                <a16:creationId xmlns:a16="http://schemas.microsoft.com/office/drawing/2014/main" id="{1A14225C-A650-433C-978E-0B19D94DB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3638" y="2925763"/>
            <a:ext cx="7969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11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111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111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111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111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Integrity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D02DA496-1E3A-475D-A433-E8BF65D39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1125" y="4953000"/>
            <a:ext cx="10556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11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111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111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111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111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Availability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401" name="Text Box 9">
            <a:extLst>
              <a:ext uri="{FF2B5EF4-FFF2-40B4-BE49-F238E27FC236}">
                <a16:creationId xmlns:a16="http://schemas.microsoft.com/office/drawing/2014/main" id="{505C89CB-B948-457F-B5E2-F48F55046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113" y="3363913"/>
            <a:ext cx="14970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11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111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111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111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111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concerned with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unauthorized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disclosure of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information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402" name="Line 10">
            <a:extLst>
              <a:ext uri="{FF2B5EF4-FFF2-40B4-BE49-F238E27FC236}">
                <a16:creationId xmlns:a16="http://schemas.microsoft.com/office/drawing/2014/main" id="{023D7993-972A-4206-878B-C7C532564D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70063" y="3729038"/>
            <a:ext cx="427037" cy="296862"/>
          </a:xfrm>
          <a:prstGeom prst="line">
            <a:avLst/>
          </a:prstGeom>
          <a:noFill/>
          <a:ln w="18494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3" name="Text Box 11">
            <a:extLst>
              <a:ext uri="{FF2B5EF4-FFF2-40B4-BE49-F238E27FC236}">
                <a16:creationId xmlns:a16="http://schemas.microsoft.com/office/drawing/2014/main" id="{D6492263-2254-4529-9A8E-024C950FC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063" y="2379663"/>
            <a:ext cx="14970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11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111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111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111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111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concerned with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unauthorized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modification of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information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404" name="Text Box 12">
            <a:extLst>
              <a:ext uri="{FF2B5EF4-FFF2-40B4-BE49-F238E27FC236}">
                <a16:creationId xmlns:a16="http://schemas.microsoft.com/office/drawing/2014/main" id="{ABEDB758-7CB6-4AEF-9732-ABCC48F1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313" y="5059363"/>
            <a:ext cx="17843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1163"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 defTabSz="411163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 defTabSz="411163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 defTabSz="411163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 defTabSz="411163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defTabSz="411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concerned with 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improper denial of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access  to</a:t>
            </a:r>
          </a:p>
          <a:p>
            <a:pPr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500">
                <a:solidFill>
                  <a:srgbClr val="000000"/>
                </a:solidFill>
                <a:latin typeface="Arial" panose="020B0604020202020204" pitchFamily="34" charset="0"/>
              </a:rPr>
              <a:t>information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405" name="Line 13">
            <a:extLst>
              <a:ext uri="{FF2B5EF4-FFF2-40B4-BE49-F238E27FC236}">
                <a16:creationId xmlns:a16="http://schemas.microsoft.com/office/drawing/2014/main" id="{7A759B39-63F8-49BE-835A-3E17A4A588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3450" y="2647950"/>
            <a:ext cx="374650" cy="273050"/>
          </a:xfrm>
          <a:prstGeom prst="line">
            <a:avLst/>
          </a:prstGeom>
          <a:noFill/>
          <a:ln w="18494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6" name="Line 14">
            <a:extLst>
              <a:ext uri="{FF2B5EF4-FFF2-40B4-BE49-F238E27FC236}">
                <a16:creationId xmlns:a16="http://schemas.microsoft.com/office/drawing/2014/main" id="{457AEB9A-0475-4D21-8907-CC8CC8DD644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94288" y="5472113"/>
            <a:ext cx="319087" cy="309562"/>
          </a:xfrm>
          <a:prstGeom prst="line">
            <a:avLst/>
          </a:prstGeom>
          <a:noFill/>
          <a:ln w="18494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7" name="Slide Number Placeholder 14">
            <a:extLst>
              <a:ext uri="{FF2B5EF4-FFF2-40B4-BE49-F238E27FC236}">
                <a16:creationId xmlns:a16="http://schemas.microsoft.com/office/drawing/2014/main" id="{EA8F99AF-19A0-4538-8650-4CF516652A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7C79485-F235-443A-BBAF-206D2D90C8B6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>
            <a:extLst>
              <a:ext uri="{FF2B5EF4-FFF2-40B4-BE49-F238E27FC236}">
                <a16:creationId xmlns:a16="http://schemas.microsoft.com/office/drawing/2014/main" id="{3D169110-A47E-4D00-94F8-8DE5B52495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Vulnerabilities, Threats </a:t>
            </a:r>
            <a:b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and Attacks</a:t>
            </a:r>
          </a:p>
        </p:txBody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5F44C7FE-01F3-47AA-BCB8-0E3C26F913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905000"/>
            <a:ext cx="8229600" cy="49530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>
                  <a:lumMod val="60000"/>
                  <a:lumOff val="40000"/>
                </a:schemeClr>
              </a:buClr>
              <a:buSzPct val="130000"/>
              <a:defRPr/>
            </a:pPr>
            <a:r>
              <a:rPr lang="en-US" sz="2595" dirty="0"/>
              <a:t>Categories of vulnerabilities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Corrupted (loss of integrity)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Leaky (loss of confidentiality)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Unavailable or very slow (loss of availability)</a:t>
            </a:r>
          </a:p>
          <a:p>
            <a:pPr marL="342900" lvl="1" indent="-342900" eaLnBrk="1" fontAlgn="auto" hangingPunct="1">
              <a:spcAft>
                <a:spcPts val="0"/>
              </a:spcAft>
              <a:buClr>
                <a:schemeClr val="accent3">
                  <a:lumMod val="60000"/>
                  <a:lumOff val="40000"/>
                </a:schemeClr>
              </a:buClr>
              <a:buSzPct val="130000"/>
              <a:buFont typeface="Arial" pitchFamily="34" charset="0"/>
              <a:buChar char="•"/>
              <a:defRPr/>
            </a:pPr>
            <a:r>
              <a:rPr lang="en-US" sz="2595" dirty="0"/>
              <a:t>Threats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Capable of exploiting vulnerabilities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Represent potential security harm to an asset</a:t>
            </a:r>
          </a:p>
          <a:p>
            <a:pPr marL="342900" lvl="1" indent="-342900" eaLnBrk="1" fontAlgn="auto" hangingPunct="1">
              <a:spcAft>
                <a:spcPts val="0"/>
              </a:spcAft>
              <a:buClr>
                <a:schemeClr val="accent3">
                  <a:lumMod val="60000"/>
                  <a:lumOff val="40000"/>
                </a:schemeClr>
              </a:buClr>
              <a:buSzPct val="130000"/>
              <a:buFont typeface="Arial" pitchFamily="34" charset="0"/>
              <a:buChar char="•"/>
              <a:defRPr/>
            </a:pPr>
            <a:r>
              <a:rPr lang="en-US" sz="2595" dirty="0"/>
              <a:t>Attacks (threats carried out)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Passive – attempt to learn or make use of information from the system that does not affect system resources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Active – attempt to alter system resources or affect their operation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Insider – initiated by an entity inside the security perimeter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/>
              <a:t>Outsider – initiated from outside the perimeter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215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215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215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215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215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215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215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215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15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15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215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215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2150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2150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224" y="1151725"/>
            <a:ext cx="7099553" cy="4154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/>
              <a:t>Threats and Attacks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771650"/>
            <a:ext cx="8180135" cy="3937211"/>
          </a:xfrm>
        </p:spPr>
        <p:txBody>
          <a:bodyPr>
            <a:noAutofit/>
          </a:bodyPr>
          <a:lstStyle/>
          <a:p>
            <a:pPr indent="-255985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Threat</a:t>
            </a:r>
          </a:p>
          <a:p>
            <a:pPr marL="685800" lvl="1" indent="-255985">
              <a:buFont typeface="Arial" pitchFamily="34" charset="0"/>
              <a:buChar char="•"/>
            </a:pP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An event that may result in serious damage or harm a computer system</a:t>
            </a:r>
          </a:p>
          <a:p>
            <a:pPr marL="685800" lvl="1" indent="-255985">
              <a:buFont typeface="Arial" pitchFamily="34" charset="0"/>
              <a:buChar char="•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If the threat actually materializes, it is an attack</a:t>
            </a:r>
          </a:p>
          <a:p>
            <a:pPr indent="-255985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Confidentiality, Integrity, Availability attempt to counter threats</a:t>
            </a:r>
          </a:p>
          <a:p>
            <a:pPr indent="-255985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Classification of Threats</a:t>
            </a:r>
          </a:p>
          <a:p>
            <a:pPr marL="685800" lvl="1" indent="-255985">
              <a:buFont typeface="Arial" pitchFamily="34" charset="0"/>
              <a:buChar char="•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Disclosure – revelation  of information or data</a:t>
            </a:r>
          </a:p>
          <a:p>
            <a:pPr lvl="2" indent="-255985"/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Deception – sending  false data</a:t>
            </a:r>
          </a:p>
          <a:p>
            <a:pPr lvl="2" indent="-255985"/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Disruption – interfering  with the correct operation</a:t>
            </a:r>
          </a:p>
          <a:p>
            <a:pPr lvl="2" indent="-255985"/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Usurpation – completely overtake a system without authorization</a:t>
            </a:r>
          </a:p>
          <a:p>
            <a:pPr indent="-255985" defTabSz="685800">
              <a:spcBef>
                <a:spcPts val="0"/>
              </a:spcBef>
              <a:defRPr/>
            </a:pP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Social Engineering Attacks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IN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01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B1B47CE0-3657-406D-9527-A27A170626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12576" y="404664"/>
            <a:ext cx="5616624" cy="12687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2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Countermeasures</a:t>
            </a:r>
            <a:endParaRPr lang="en-US" sz="4200" dirty="0">
              <a:ln w="11430" cmpd="sng">
                <a:solidFill>
                  <a:srgbClr val="CC9900"/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B5A147-6EA4-46FC-92C2-82E8134FB6F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28901" y="83396"/>
          <a:ext cx="7200800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A352CE77-1E1C-499B-91F7-FE69F6F13B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Passive and Active Attacks</a:t>
            </a:r>
          </a:p>
        </p:txBody>
      </p:sp>
      <p:sp>
        <p:nvSpPr>
          <p:cNvPr id="66563" name="Text Placeholder 1">
            <a:extLst>
              <a:ext uri="{FF2B5EF4-FFF2-40B4-BE49-F238E27FC236}">
                <a16:creationId xmlns:a16="http://schemas.microsoft.com/office/drawing/2014/main" id="{6FA751DE-54C5-44B8-AE37-E092B7DF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/>
              <a:t>Passive Attack</a:t>
            </a:r>
          </a:p>
        </p:txBody>
      </p:sp>
      <p:sp>
        <p:nvSpPr>
          <p:cNvPr id="66564" name="Text Placeholder 2">
            <a:extLst>
              <a:ext uri="{FF2B5EF4-FFF2-40B4-BE49-F238E27FC236}">
                <a16:creationId xmlns:a16="http://schemas.microsoft.com/office/drawing/2014/main" id="{76812E53-6090-4847-9153-153C6C576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32363" y="1585913"/>
            <a:ext cx="3898900" cy="6096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/>
              <a:t>Active Attack</a:t>
            </a:r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34295FBE-FC74-43FC-B3C7-9A3F1DCB45FC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>
          <a:xfrm>
            <a:off x="457200" y="2195513"/>
            <a:ext cx="4041775" cy="4473575"/>
          </a:xfrm>
          <a:ln>
            <a:solidFill>
              <a:schemeClr val="accent1"/>
            </a:solidFill>
          </a:ln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dirty="0"/>
          </a:p>
          <a:p>
            <a:pPr eaLnBrk="1" fontAlgn="auto" hangingPunct="1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600" dirty="0"/>
              <a:t>Attempts to learn or make use of information from the system but does not affect system resources</a:t>
            </a:r>
          </a:p>
          <a:p>
            <a:pPr eaLnBrk="1" fontAlgn="auto" hangingPunct="1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600" dirty="0"/>
              <a:t>Eavesdropping on, or monitoring of, transmissions</a:t>
            </a:r>
          </a:p>
          <a:p>
            <a:pPr eaLnBrk="1" fontAlgn="auto" hangingPunct="1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600" dirty="0"/>
              <a:t>Goal of attacker is to obtain information that is being transmitted</a:t>
            </a:r>
          </a:p>
          <a:p>
            <a:pPr eaLnBrk="1" fontAlgn="auto" hangingPunct="1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600" dirty="0"/>
              <a:t>Two types:</a:t>
            </a:r>
          </a:p>
          <a:p>
            <a:pPr lvl="1" eaLnBrk="1" fontAlgn="auto" hangingPunct="1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100" dirty="0"/>
              <a:t>Release of message contents</a:t>
            </a:r>
          </a:p>
          <a:p>
            <a:pPr lvl="1" eaLnBrk="1" fontAlgn="auto" hangingPunct="1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100" dirty="0"/>
              <a:t>Traffic analysis</a:t>
            </a:r>
          </a:p>
        </p:txBody>
      </p:sp>
      <p:sp>
        <p:nvSpPr>
          <p:cNvPr id="66566" name="Content Placeholder 3">
            <a:extLst>
              <a:ext uri="{FF2B5EF4-FFF2-40B4-BE49-F238E27FC236}">
                <a16:creationId xmlns:a16="http://schemas.microsoft.com/office/drawing/2014/main" id="{FAEEC484-A52A-4A74-87AA-5C8918E743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2363" y="2195513"/>
            <a:ext cx="3898900" cy="4473575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000"/>
              <a:t>Attempts to alter system resources or affect their operation</a:t>
            </a:r>
          </a:p>
          <a:p>
            <a:pPr eaLnBrk="1" hangingPunct="1"/>
            <a:r>
              <a:rPr lang="en-US" altLang="en-US" sz="2000"/>
              <a:t>Involve some modification of the data stream or the creation of a false stream</a:t>
            </a:r>
          </a:p>
          <a:p>
            <a:pPr eaLnBrk="1" hangingPunct="1"/>
            <a:r>
              <a:rPr lang="en-US" altLang="en-US" sz="2000"/>
              <a:t>Four categories:</a:t>
            </a:r>
          </a:p>
          <a:p>
            <a:pPr lvl="1" eaLnBrk="1" hangingPunct="1"/>
            <a:r>
              <a:rPr lang="en-US" altLang="en-US"/>
              <a:t>Replay</a:t>
            </a:r>
          </a:p>
          <a:p>
            <a:pPr lvl="1" eaLnBrk="1" hangingPunct="1"/>
            <a:r>
              <a:rPr lang="en-US" altLang="en-US"/>
              <a:t>Masquerade</a:t>
            </a:r>
          </a:p>
          <a:p>
            <a:pPr lvl="1" eaLnBrk="1" hangingPunct="1"/>
            <a:r>
              <a:rPr lang="en-US" altLang="en-US"/>
              <a:t>Modification of messages</a:t>
            </a:r>
          </a:p>
          <a:p>
            <a:pPr lvl="1" eaLnBrk="1" hangingPunct="1"/>
            <a:r>
              <a:rPr lang="en-US" altLang="en-US"/>
              <a:t>Denial of service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60037B6-E6DC-4752-80BD-1044251D98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762000"/>
            <a:ext cx="6553200" cy="762000"/>
          </a:xfrm>
        </p:spPr>
        <p:txBody>
          <a:bodyPr/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E470502-AC29-433C-B34E-D72926B184A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52600"/>
            <a:ext cx="8229600" cy="41148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Calibri" panose="020F0502020204030204" pitchFamily="34" charset="0"/>
                <a:ea typeface="MS PGothic" panose="020B0600070205080204" pitchFamily="34" charset="-128"/>
              </a:rPr>
              <a:t>List and discuss recent trends in computer security</a:t>
            </a:r>
          </a:p>
          <a:p>
            <a:pPr eaLnBrk="1" hangingPunct="1"/>
            <a:r>
              <a:rPr lang="en-US" altLang="en-US" sz="2800">
                <a:latin typeface="Calibri" panose="020F0502020204030204" pitchFamily="34" charset="0"/>
                <a:ea typeface="MS PGothic" panose="020B0600070205080204" pitchFamily="34" charset="-128"/>
              </a:rPr>
              <a:t>Describe simple steps to take to minimize the possibility of an attack on a system</a:t>
            </a:r>
          </a:p>
          <a:p>
            <a:pPr eaLnBrk="1" hangingPunct="1"/>
            <a:r>
              <a:rPr lang="en-US" altLang="en-US" sz="2800">
                <a:latin typeface="Calibri" panose="020F0502020204030204" pitchFamily="34" charset="0"/>
                <a:ea typeface="MS PGothic" panose="020B0600070205080204" pitchFamily="34" charset="-128"/>
              </a:rPr>
              <a:t>Describe various types of threats that exist for computers and networks</a:t>
            </a:r>
          </a:p>
          <a:p>
            <a:pPr eaLnBrk="1" hangingPunct="1"/>
            <a:r>
              <a:rPr lang="en-US" altLang="en-US" sz="2800">
                <a:latin typeface="Calibri" panose="020F0502020204030204" pitchFamily="34" charset="0"/>
                <a:ea typeface="MS PGothic" panose="020B0600070205080204" pitchFamily="34" charset="-128"/>
              </a:rPr>
              <a:t>Discuss recent computer crimes that have been committed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505213BB-7684-4613-A5A9-D7715E286F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44AC7C-290C-46C5-9082-916454654A73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D11137CA-0358-4067-9C5E-4D803C3EE987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30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76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Security</a:t>
            </a:r>
            <a:r>
              <a:rPr lang="en-IN" altLang="en-US" sz="4400">
                <a:solidFill>
                  <a:srgbClr val="999900"/>
                </a:solidFill>
                <a:latin typeface="Garamond" charset="0"/>
              </a:rPr>
              <a:t> </a:t>
            </a: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Attacks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76263" y="1826419"/>
            <a:ext cx="81534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23875" indent="-523875"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 marL="1284288" indent="-369888"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3875" algn="l"/>
                <a:tab pos="971550" algn="l"/>
                <a:tab pos="1420813" algn="l"/>
                <a:tab pos="1870075" algn="l"/>
                <a:tab pos="2319338" algn="l"/>
                <a:tab pos="2768600" algn="l"/>
                <a:tab pos="3217863" algn="l"/>
                <a:tab pos="3667125" algn="l"/>
                <a:tab pos="4116388" algn="l"/>
                <a:tab pos="4565650" algn="l"/>
                <a:tab pos="5014913" algn="l"/>
                <a:tab pos="5464175" algn="l"/>
                <a:tab pos="5913438" algn="l"/>
                <a:tab pos="6362700" algn="l"/>
                <a:tab pos="6811963" algn="l"/>
                <a:tab pos="7261225" algn="l"/>
                <a:tab pos="7710488" algn="l"/>
                <a:tab pos="8159750" algn="l"/>
                <a:tab pos="8609013" algn="l"/>
                <a:tab pos="9058275" algn="l"/>
                <a:tab pos="95075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Any action that compromises the security of information.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Four types of attack:</a:t>
            </a:r>
          </a:p>
          <a:p>
            <a:pPr lvl="2">
              <a:spcBef>
                <a:spcPts val="400"/>
              </a:spcBef>
              <a:buClr>
                <a:srgbClr val="99CC00"/>
              </a:buClr>
              <a:buSzPct val="65000"/>
              <a:buFont typeface="Verdana" pitchFamily="32" charset="0"/>
              <a:buAutoNum type="arabicPeriod"/>
            </a:pPr>
            <a:r>
              <a:rPr lang="en-IN" altLang="en-US" dirty="0">
                <a:latin typeface="Verdana" pitchFamily="32" charset="0"/>
              </a:rPr>
              <a:t>Interruption</a:t>
            </a:r>
          </a:p>
          <a:p>
            <a:pPr lvl="2">
              <a:spcBef>
                <a:spcPts val="400"/>
              </a:spcBef>
              <a:buClr>
                <a:srgbClr val="99CC00"/>
              </a:buClr>
              <a:buSzPct val="65000"/>
              <a:buFont typeface="Verdana" pitchFamily="32" charset="0"/>
              <a:buAutoNum type="arabicPeriod"/>
            </a:pPr>
            <a:r>
              <a:rPr lang="en-IN" altLang="en-US" dirty="0">
                <a:latin typeface="Verdana" pitchFamily="32" charset="0"/>
              </a:rPr>
              <a:t>Interception</a:t>
            </a:r>
          </a:p>
          <a:p>
            <a:pPr lvl="2">
              <a:spcBef>
                <a:spcPts val="400"/>
              </a:spcBef>
              <a:buClr>
                <a:srgbClr val="99CC00"/>
              </a:buClr>
              <a:buSzPct val="65000"/>
              <a:buFont typeface="Verdana" pitchFamily="32" charset="0"/>
              <a:buAutoNum type="arabicPeriod"/>
            </a:pPr>
            <a:r>
              <a:rPr lang="en-IN" altLang="en-US" dirty="0">
                <a:latin typeface="Verdana" pitchFamily="32" charset="0"/>
              </a:rPr>
              <a:t>Modification</a:t>
            </a:r>
          </a:p>
          <a:p>
            <a:pPr lvl="2">
              <a:spcBef>
                <a:spcPts val="400"/>
              </a:spcBef>
              <a:buClr>
                <a:srgbClr val="99CC00"/>
              </a:buClr>
              <a:buSzPct val="65000"/>
              <a:buFont typeface="Verdana" pitchFamily="32" charset="0"/>
              <a:buAutoNum type="arabicPeriod"/>
            </a:pPr>
            <a:r>
              <a:rPr lang="en-IN" altLang="en-US" dirty="0">
                <a:latin typeface="Verdana" pitchFamily="32" charset="0"/>
              </a:rPr>
              <a:t>Fabrication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Basic model: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3200402" y="4298156"/>
            <a:ext cx="4360863" cy="692150"/>
            <a:chOff x="2016" y="2168"/>
            <a:chExt cx="2747" cy="436"/>
          </a:xfrm>
        </p:grpSpPr>
        <p:sp>
          <p:nvSpPr>
            <p:cNvPr id="9221" name="AutoShape 5"/>
            <p:cNvSpPr>
              <a:spLocks noChangeArrowheads="1"/>
            </p:cNvSpPr>
            <p:nvPr/>
          </p:nvSpPr>
          <p:spPr bwMode="auto">
            <a:xfrm>
              <a:off x="4049" y="2168"/>
              <a:ext cx="330" cy="330"/>
            </a:xfrm>
            <a:custGeom>
              <a:avLst/>
              <a:gdLst>
                <a:gd name="G0" fmla="+- 741 0 0"/>
                <a:gd name="G1" fmla="*/ 1 14691 35328"/>
                <a:gd name="G2" fmla="*/ G1 13024 1"/>
                <a:gd name="G3" fmla="*/ G2 1 52096"/>
                <a:gd name="G4" fmla="cos G0 G3"/>
                <a:gd name="G5" fmla="+- 741 0 0"/>
                <a:gd name="G6" fmla="*/ 1 14691 35328"/>
                <a:gd name="G7" fmla="*/ G6 13024 1"/>
                <a:gd name="G8" fmla="*/ G7 1 52096"/>
                <a:gd name="G9" fmla="sin G5 G8"/>
                <a:gd name="G10" fmla="+- 741 0 0"/>
                <a:gd name="G11" fmla="+- G10 0 G4"/>
                <a:gd name="G12" fmla="+- G10 G4 0"/>
                <a:gd name="G13" fmla="+- 741 0 0"/>
                <a:gd name="G14" fmla="+- G13 0 G9"/>
                <a:gd name="G15" fmla="+- G13 G9 0"/>
                <a:gd name="G16" fmla="+- 1482 0 0"/>
                <a:gd name="G17" fmla="+- 1482 0 0"/>
                <a:gd name="G18" fmla="+- 180 0 0"/>
                <a:gd name="G19" fmla="+- 90 0 0"/>
                <a:gd name="G20" fmla="+- 270 0 0"/>
                <a:gd name="G21" fmla="+- 90 0 0"/>
                <a:gd name="G22" fmla="+- 1 0 0"/>
                <a:gd name="G23" fmla="+- 90 0 0"/>
                <a:gd name="G24" fmla="+- 90 0 0"/>
                <a:gd name="G25" fmla="+- 90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741"/>
                  </a:moveTo>
                  <a:lnTo>
                    <a:pt x="741" y="741"/>
                  </a:lnTo>
                  <a:lnTo>
                    <a:pt x="180" y="90"/>
                  </a:lnTo>
                  <a:lnTo>
                    <a:pt x="741" y="741"/>
                  </a:lnTo>
                  <a:lnTo>
                    <a:pt x="270" y="90"/>
                  </a:lnTo>
                  <a:close/>
                </a:path>
              </a:pathLst>
            </a:custGeom>
            <a:solidFill>
              <a:srgbClr val="DDDDDD"/>
            </a:solidFill>
            <a:ln w="3168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5000" rIns="90000" bIns="45000" anchor="ctr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buClrTx/>
                <a:buFontTx/>
                <a:buNone/>
              </a:pPr>
              <a:r>
                <a:rPr lang="en-IN" altLang="en-US" sz="2400" b="1">
                  <a:latin typeface="Times New Roman" pitchFamily="16" charset="0"/>
                </a:rPr>
                <a:t>D</a:t>
              </a:r>
            </a:p>
          </p:txBody>
        </p:sp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2630" y="2197"/>
              <a:ext cx="1290" cy="0"/>
            </a:xfrm>
            <a:prstGeom prst="line">
              <a:avLst/>
            </a:prstGeom>
            <a:noFill/>
            <a:ln w="31680" cap="flat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2016" y="2372"/>
              <a:ext cx="100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 algn="ctr">
                <a:spcBef>
                  <a:spcPts val="1000"/>
                </a:spcBef>
              </a:pPr>
              <a:r>
                <a:rPr lang="en-IN" altLang="en-US" dirty="0">
                  <a:latin typeface="Times New Roman" pitchFamily="16" charset="0"/>
                </a:rPr>
                <a:t>Source</a:t>
              </a:r>
            </a:p>
          </p:txBody>
        </p:sp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3665" y="2324"/>
              <a:ext cx="1098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 algn="ctr">
                <a:spcBef>
                  <a:spcPts val="1000"/>
                </a:spcBef>
              </a:pPr>
              <a:r>
                <a:rPr lang="en-IN" altLang="en-US" dirty="0">
                  <a:latin typeface="Times New Roman" pitchFamily="16" charset="0"/>
                </a:rPr>
                <a:t>Destination</a:t>
              </a:r>
            </a:p>
          </p:txBody>
        </p:sp>
        <p:sp>
          <p:nvSpPr>
            <p:cNvPr id="9225" name="AutoShape 9"/>
            <p:cNvSpPr>
              <a:spLocks noChangeArrowheads="1"/>
            </p:cNvSpPr>
            <p:nvPr/>
          </p:nvSpPr>
          <p:spPr bwMode="auto">
            <a:xfrm>
              <a:off x="2465" y="2168"/>
              <a:ext cx="330" cy="330"/>
            </a:xfrm>
            <a:custGeom>
              <a:avLst/>
              <a:gdLst>
                <a:gd name="G0" fmla="+- 741 0 0"/>
                <a:gd name="G1" fmla="*/ 1 14691 35328"/>
                <a:gd name="G2" fmla="*/ G1 13024 1"/>
                <a:gd name="G3" fmla="*/ G2 1 52096"/>
                <a:gd name="G4" fmla="cos G0 G3"/>
                <a:gd name="G5" fmla="+- 741 0 0"/>
                <a:gd name="G6" fmla="*/ 1 14691 35328"/>
                <a:gd name="G7" fmla="*/ G6 13024 1"/>
                <a:gd name="G8" fmla="*/ G7 1 52096"/>
                <a:gd name="G9" fmla="sin G5 G8"/>
                <a:gd name="G10" fmla="+- 741 0 0"/>
                <a:gd name="G11" fmla="+- G10 0 G4"/>
                <a:gd name="G12" fmla="+- G10 G4 0"/>
                <a:gd name="G13" fmla="+- 741 0 0"/>
                <a:gd name="G14" fmla="+- G13 0 G9"/>
                <a:gd name="G15" fmla="+- G13 G9 0"/>
                <a:gd name="G16" fmla="+- 1482 0 0"/>
                <a:gd name="G17" fmla="+- 1482 0 0"/>
                <a:gd name="G18" fmla="+- 180 0 0"/>
                <a:gd name="G19" fmla="+- 90 0 0"/>
                <a:gd name="G20" fmla="+- 270 0 0"/>
                <a:gd name="G21" fmla="+- 90 0 0"/>
                <a:gd name="G22" fmla="+- 1 0 0"/>
                <a:gd name="G23" fmla="+- 90 0 0"/>
                <a:gd name="G24" fmla="+- 90 0 0"/>
                <a:gd name="G25" fmla="+- 90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741"/>
                  </a:moveTo>
                  <a:lnTo>
                    <a:pt x="741" y="741"/>
                  </a:lnTo>
                  <a:lnTo>
                    <a:pt x="180" y="90"/>
                  </a:lnTo>
                  <a:lnTo>
                    <a:pt x="741" y="741"/>
                  </a:lnTo>
                  <a:lnTo>
                    <a:pt x="270" y="90"/>
                  </a:lnTo>
                  <a:close/>
                </a:path>
              </a:pathLst>
            </a:custGeom>
            <a:solidFill>
              <a:srgbClr val="DDDDDD"/>
            </a:solidFill>
            <a:ln w="3168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5000" rIns="90000" bIns="45000" anchor="ctr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buClrTx/>
                <a:buFontTx/>
                <a:buNone/>
              </a:pPr>
              <a:r>
                <a:rPr lang="en-IN" altLang="en-US" sz="2400" b="1" dirty="0">
                  <a:latin typeface="Times New Roman" pitchFamily="16" charset="0"/>
                </a:rPr>
                <a:t>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87B758BF-AD08-4C68-B5D2-A212FD17B626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31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76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Security</a:t>
            </a:r>
            <a:r>
              <a:rPr lang="en-IN" altLang="en-US" sz="4400">
                <a:solidFill>
                  <a:srgbClr val="999900"/>
                </a:solidFill>
                <a:latin typeface="Garamond" charset="0"/>
              </a:rPr>
              <a:t> </a:t>
            </a: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Attacks (contd.)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28600" y="1299369"/>
            <a:ext cx="457200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3178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 marL="733425" indent="-2762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488"/>
              </a:spcBef>
            </a:pPr>
            <a:endParaRPr lang="en-US" altLang="en-US" sz="2400" dirty="0">
              <a:latin typeface="Verdana" pitchFamily="32" charset="0"/>
            </a:endParaRPr>
          </a:p>
          <a:p>
            <a:pPr marL="333375" indent="-322263"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endParaRPr lang="en-IN" altLang="en-US" sz="2400" dirty="0">
              <a:latin typeface="Verdana" pitchFamily="32" charset="0"/>
            </a:endParaRPr>
          </a:p>
          <a:p>
            <a:pPr marL="333375" indent="-322263"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Interruption</a:t>
            </a:r>
            <a:r>
              <a:rPr lang="en-IN" altLang="en-US" sz="2400" b="1" dirty="0">
                <a:latin typeface="Verdana" pitchFamily="32" charset="0"/>
              </a:rPr>
              <a:t>:</a:t>
            </a:r>
            <a:r>
              <a:rPr lang="en-IN" altLang="en-US" sz="2000" dirty="0">
                <a:latin typeface="Verdana" pitchFamily="32" charset="0"/>
              </a:rPr>
              <a:t> 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Attack on availability</a:t>
            </a:r>
          </a:p>
          <a:p>
            <a:pPr>
              <a:spcBef>
                <a:spcPts val="1063"/>
              </a:spcBef>
            </a:pPr>
            <a:endParaRPr lang="en-US" altLang="en-US" dirty="0">
              <a:latin typeface="Verdana" pitchFamily="32" charset="0"/>
            </a:endParaRPr>
          </a:p>
          <a:p>
            <a:pPr>
              <a:spcBef>
                <a:spcPts val="1063"/>
              </a:spcBef>
            </a:pPr>
            <a:endParaRPr lang="en-US" altLang="en-US" dirty="0">
              <a:latin typeface="Verdana" pitchFamily="32" charset="0"/>
            </a:endParaRPr>
          </a:p>
          <a:p>
            <a:pPr marL="333375" indent="-322263"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Interception</a:t>
            </a:r>
            <a:r>
              <a:rPr lang="en-IN" altLang="en-US" sz="2400" b="1" dirty="0">
                <a:latin typeface="Verdana" pitchFamily="32" charset="0"/>
              </a:rPr>
              <a:t>:</a:t>
            </a:r>
            <a:r>
              <a:rPr lang="en-IN" altLang="en-US" sz="2400" dirty="0">
                <a:latin typeface="Verdana" pitchFamily="32" charset="0"/>
              </a:rPr>
              <a:t> 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Attack on confidentiality</a:t>
            </a:r>
          </a:p>
          <a:p>
            <a:pPr>
              <a:spcBef>
                <a:spcPts val="488"/>
              </a:spcBef>
            </a:pPr>
            <a:endParaRPr lang="en-IN" altLang="en-US" sz="2400" dirty="0">
              <a:latin typeface="Verdana" pitchFamily="32" charset="0"/>
            </a:endParaRP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5223164" y="1580753"/>
            <a:ext cx="685800" cy="570706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 dirty="0">
                <a:latin typeface="Times New Roman" pitchFamily="16" charset="0"/>
              </a:rPr>
              <a:t>S</a:t>
            </a: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7772400" y="1637506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 dirty="0">
                <a:latin typeface="Times New Roman" pitchFamily="16" charset="0"/>
              </a:rPr>
              <a:t>D</a:t>
            </a: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5715000" y="1866106"/>
            <a:ext cx="838200" cy="1588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6553200" y="1485106"/>
            <a:ext cx="1588" cy="762000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5257800" y="3618706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 dirty="0">
                <a:latin typeface="Times New Roman" pitchFamily="16" charset="0"/>
              </a:rPr>
              <a:t>S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7772400" y="3542506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>
                <a:latin typeface="Times New Roman" pitchFamily="16" charset="0"/>
              </a:rPr>
              <a:t>D</a:t>
            </a: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5791200" y="3847306"/>
            <a:ext cx="1981200" cy="1588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6477000" y="4685506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>
                <a:latin typeface="Times New Roman" pitchFamily="16" charset="0"/>
              </a:rPr>
              <a:t>I</a:t>
            </a:r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6705600" y="3847306"/>
            <a:ext cx="1588" cy="838200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48813AE8-7D1E-456C-886E-0564D451A018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32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76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Security</a:t>
            </a:r>
            <a:r>
              <a:rPr lang="en-IN" altLang="en-US" sz="4400">
                <a:solidFill>
                  <a:srgbClr val="999900"/>
                </a:solidFill>
                <a:latin typeface="Garamond" charset="0"/>
              </a:rPr>
              <a:t> </a:t>
            </a: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Attacks 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20713" y="1216819"/>
            <a:ext cx="4191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3178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 marL="733425" indent="-2762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488"/>
              </a:spcBef>
            </a:pPr>
            <a:endParaRPr lang="en-US" altLang="en-US" sz="2400" dirty="0">
              <a:latin typeface="Verdana" pitchFamily="32" charset="0"/>
            </a:endParaRPr>
          </a:p>
          <a:p>
            <a:pPr marL="333375" indent="-322263"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endParaRPr lang="en-IN" altLang="en-US" sz="2400" dirty="0">
              <a:latin typeface="Verdana" pitchFamily="32" charset="0"/>
            </a:endParaRPr>
          </a:p>
          <a:p>
            <a:pPr marL="333375" indent="-322263"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Modification</a:t>
            </a:r>
            <a:r>
              <a:rPr lang="en-IN" altLang="en-US" sz="2400" b="1" dirty="0">
                <a:latin typeface="Verdana" pitchFamily="32" charset="0"/>
              </a:rPr>
              <a:t>:</a:t>
            </a:r>
            <a:r>
              <a:rPr lang="en-IN" altLang="en-US" sz="2000" dirty="0">
                <a:latin typeface="Verdana" pitchFamily="32" charset="0"/>
              </a:rPr>
              <a:t> 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Attack on integrity</a:t>
            </a:r>
          </a:p>
          <a:p>
            <a:pPr>
              <a:spcBef>
                <a:spcPts val="1063"/>
              </a:spcBef>
            </a:pPr>
            <a:endParaRPr lang="en-US" altLang="en-US" dirty="0">
              <a:latin typeface="Verdana" pitchFamily="32" charset="0"/>
            </a:endParaRPr>
          </a:p>
          <a:p>
            <a:pPr>
              <a:spcBef>
                <a:spcPts val="1063"/>
              </a:spcBef>
            </a:pPr>
            <a:endParaRPr lang="en-US" altLang="en-US" dirty="0">
              <a:latin typeface="Verdana" pitchFamily="32" charset="0"/>
            </a:endParaRPr>
          </a:p>
          <a:p>
            <a:pPr marL="333375" indent="-322263"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Fabrication</a:t>
            </a:r>
            <a:r>
              <a:rPr lang="en-IN" altLang="en-US" sz="2400" b="1" dirty="0">
                <a:latin typeface="Verdana" pitchFamily="32" charset="0"/>
              </a:rPr>
              <a:t>:</a:t>
            </a:r>
            <a:r>
              <a:rPr lang="en-IN" altLang="en-US" sz="2400" dirty="0">
                <a:latin typeface="Verdana" pitchFamily="32" charset="0"/>
              </a:rPr>
              <a:t> 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Attack on authenticity</a:t>
            </a:r>
          </a:p>
          <a:p>
            <a:pPr>
              <a:spcBef>
                <a:spcPts val="488"/>
              </a:spcBef>
            </a:pPr>
            <a:endParaRPr lang="en-IN" altLang="en-US" sz="2400" dirty="0">
              <a:latin typeface="Verdana" pitchFamily="32" charset="0"/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181600" y="1367631"/>
            <a:ext cx="533400" cy="533400"/>
          </a:xfrm>
          <a:custGeom>
            <a:avLst/>
            <a:gdLst>
              <a:gd name="G0" fmla="+- 741 0 0"/>
              <a:gd name="G1" fmla="*/ 1 65287 512"/>
              <a:gd name="G2" fmla="*/ G1 13024 1"/>
              <a:gd name="G3" fmla="*/ G2 1 52096"/>
              <a:gd name="G4" fmla="cos G0 G3"/>
              <a:gd name="G5" fmla="+- 741 0 0"/>
              <a:gd name="G6" fmla="*/ 1 65287 512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5257800" y="1392021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 dirty="0">
                <a:latin typeface="Times New Roman" pitchFamily="16" charset="0"/>
              </a:rPr>
              <a:t>S</a:t>
            </a: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7772400" y="1296194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>
                <a:latin typeface="Times New Roman" pitchFamily="16" charset="0"/>
              </a:rPr>
              <a:t>D</a:t>
            </a:r>
          </a:p>
        </p:txBody>
      </p:sp>
      <p:sp>
        <p:nvSpPr>
          <p:cNvPr id="11271" name="AutoShape 7"/>
          <p:cNvSpPr>
            <a:spLocks noChangeArrowheads="1"/>
          </p:cNvSpPr>
          <p:nvPr/>
        </p:nvSpPr>
        <p:spPr bwMode="auto">
          <a:xfrm>
            <a:off x="5448300" y="3689712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 dirty="0">
                <a:latin typeface="Times New Roman" pitchFamily="16" charset="0"/>
              </a:rPr>
              <a:t>S</a:t>
            </a:r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7772400" y="3505994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>
                <a:latin typeface="Times New Roman" pitchFamily="16" charset="0"/>
              </a:rPr>
              <a:t>D</a:t>
            </a: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5715000" y="1524795"/>
            <a:ext cx="685800" cy="1587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6400800" y="1524794"/>
            <a:ext cx="228600" cy="914400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7010400" y="1524795"/>
            <a:ext cx="762000" cy="1587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V="1">
            <a:off x="6858000" y="1515269"/>
            <a:ext cx="152400" cy="933450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V="1">
            <a:off x="6705600" y="3801269"/>
            <a:ext cx="1588" cy="857250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6705600" y="3810795"/>
            <a:ext cx="1066800" cy="1587"/>
          </a:xfrm>
          <a:prstGeom prst="line">
            <a:avLst/>
          </a:prstGeom>
          <a:noFill/>
          <a:ln w="31680" cap="flat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AutoShape 15"/>
          <p:cNvSpPr>
            <a:spLocks noChangeArrowheads="1"/>
          </p:cNvSpPr>
          <p:nvPr/>
        </p:nvSpPr>
        <p:spPr bwMode="auto">
          <a:xfrm>
            <a:off x="6591300" y="4658519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 dirty="0">
                <a:latin typeface="Times New Roman" pitchFamily="16" charset="0"/>
              </a:rPr>
              <a:t>I</a:t>
            </a:r>
          </a:p>
        </p:txBody>
      </p:sp>
      <p:sp>
        <p:nvSpPr>
          <p:cNvPr id="11280" name="AutoShape 16"/>
          <p:cNvSpPr>
            <a:spLocks noChangeArrowheads="1"/>
          </p:cNvSpPr>
          <p:nvPr/>
        </p:nvSpPr>
        <p:spPr bwMode="auto">
          <a:xfrm>
            <a:off x="6722918" y="2629550"/>
            <a:ext cx="533400" cy="533400"/>
          </a:xfrm>
          <a:custGeom>
            <a:avLst/>
            <a:gdLst>
              <a:gd name="G0" fmla="+- 741 0 0"/>
              <a:gd name="G1" fmla="*/ 1 14691 35328"/>
              <a:gd name="G2" fmla="*/ G1 13024 1"/>
              <a:gd name="G3" fmla="*/ G2 1 52096"/>
              <a:gd name="G4" fmla="cos G0 G3"/>
              <a:gd name="G5" fmla="+- 741 0 0"/>
              <a:gd name="G6" fmla="*/ 1 14691 35328"/>
              <a:gd name="G7" fmla="*/ G6 13024 1"/>
              <a:gd name="G8" fmla="*/ G7 1 52096"/>
              <a:gd name="G9" fmla="sin G5 G8"/>
              <a:gd name="G10" fmla="+- 741 0 0"/>
              <a:gd name="G11" fmla="+- G10 0 G4"/>
              <a:gd name="G12" fmla="+- G10 G4 0"/>
              <a:gd name="G13" fmla="+- 741 0 0"/>
              <a:gd name="G14" fmla="+- G13 0 G9"/>
              <a:gd name="G15" fmla="+- G13 G9 0"/>
              <a:gd name="G16" fmla="+- 1482 0 0"/>
              <a:gd name="G17" fmla="+- 1482 0 0"/>
              <a:gd name="G18" fmla="+- 180 0 0"/>
              <a:gd name="G19" fmla="+- 90 0 0"/>
              <a:gd name="G20" fmla="+- 270 0 0"/>
              <a:gd name="G21" fmla="+- 90 0 0"/>
              <a:gd name="G22" fmla="+- 1 0 0"/>
              <a:gd name="G23" fmla="+- 90 0 0"/>
              <a:gd name="G24" fmla="+- 90 0 0"/>
              <a:gd name="G25" fmla="+- 9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741"/>
                </a:moveTo>
                <a:lnTo>
                  <a:pt x="741" y="741"/>
                </a:lnTo>
                <a:lnTo>
                  <a:pt x="180" y="90"/>
                </a:lnTo>
                <a:lnTo>
                  <a:pt x="741" y="741"/>
                </a:lnTo>
                <a:lnTo>
                  <a:pt x="270" y="90"/>
                </a:lnTo>
                <a:close/>
              </a:path>
            </a:pathLst>
          </a:custGeom>
          <a:solidFill>
            <a:srgbClr val="DDDDDD"/>
          </a:solidFill>
          <a:ln w="3168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400" b="1" dirty="0">
                <a:latin typeface="Times New Roman" pitchFamily="16" charset="0"/>
              </a:rPr>
              <a:t>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ED172783-A25B-4674-94F6-DC4ADC9E6B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82058" tIns="41029" rIns="82058" bIns="41029" anchor="t"/>
          <a:lstStyle/>
          <a:p>
            <a:pPr eaLnBrk="1" hangingPunct="1"/>
            <a:r>
              <a:rPr lang="en-US" altLang="en-US"/>
              <a:t>Security Techniques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FCF9B01B-6CE6-4F9A-9A70-600566A156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91600" cy="4953000"/>
          </a:xfrm>
        </p:spPr>
        <p:txBody>
          <a:bodyPr lIns="82058" tIns="41029" rIns="82058" bIns="41029"/>
          <a:lstStyle/>
          <a:p>
            <a:pPr eaLnBrk="1" hangingPunct="1">
              <a:lnSpc>
                <a:spcPct val="80000"/>
              </a:lnSpc>
            </a:pPr>
            <a:r>
              <a:rPr lang="en-US" altLang="en-US" sz="2800"/>
              <a:t>1) Prevention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Prevent attackers from violating security policy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Involves implementing mechanisms that users cannot override and are trusted to be implemented in correct and unalterable ways.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E.g., access control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2) Detection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Detect attackers’ violation of security policy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/>
              <a:t>Goal is to determine that an attack is underway, or has occurred and report it.</a:t>
            </a:r>
            <a:endParaRPr lang="en-US" altLang="en-US" sz="200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auditing/intrusion detection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incident handling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>
                <a:latin typeface="Arial,Bold"/>
              </a:rPr>
              <a:t>Sometime detection is the only option, e.g.,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>
                <a:latin typeface="Arial,Bold"/>
              </a:rPr>
              <a:t>Accountability in proper use of authorized privileges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>
                <a:latin typeface="Arial,Bold"/>
              </a:rPr>
              <a:t>Modification of messages in a network</a:t>
            </a:r>
            <a:endParaRPr lang="en-US" altLang="en-US" sz="1800"/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AA0F59E0-4C2F-4D5E-8807-A6E14EDBDF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fld id="{10A4D903-F2C1-45B8-A947-8216C92D86DA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CFF358E-C633-4844-ADC2-D74C7FAAE9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82058" tIns="41029" rIns="82058" bIns="41029" anchor="t"/>
          <a:lstStyle/>
          <a:p>
            <a:pPr eaLnBrk="1" hangingPunct="1"/>
            <a:r>
              <a:rPr lang="en-US" altLang="en-US"/>
              <a:t>Security Techniques </a:t>
            </a:r>
            <a:r>
              <a:rPr lang="en-US" altLang="en-US" sz="2400"/>
              <a:t>(continued)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CF27C3F7-9746-4F9F-9C1D-49A89F4DA1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721225"/>
          </a:xfrm>
        </p:spPr>
        <p:txBody>
          <a:bodyPr lIns="82058" tIns="41029" rIns="82058" bIns="41029"/>
          <a:lstStyle/>
          <a:p>
            <a:pPr eaLnBrk="1" hangingPunct="1">
              <a:lnSpc>
                <a:spcPct val="80000"/>
              </a:lnSpc>
            </a:pPr>
            <a:r>
              <a:rPr lang="en-US" altLang="en-US" sz="2800"/>
              <a:t>3) Recovery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Stop attack, assess and repair damage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Continue to function correctly even if attack succeeds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i.e., Resuming correct operation either after an attack or even while an attack is underway.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/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4) Tolerance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/>
              <a:t>practicality</a:t>
            </a: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A5E95922-25E4-45F6-AE6E-991FD0336C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fld id="{D11B8557-07B3-4755-9798-F81B3B3A1D70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8D475708-9A09-4CBA-B51E-E95320655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Security Techniques </a:t>
            </a:r>
            <a:r>
              <a:rPr lang="en-US" altLang="en-US" sz="2400"/>
              <a:t>(continued)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B6B9F56B-382A-456A-BAE8-F772DEF48A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Security by Obscurity</a:t>
            </a:r>
          </a:p>
          <a:p>
            <a:pPr lvl="1" eaLnBrk="1" hangingPunct="1"/>
            <a:r>
              <a:rPr lang="en-US" altLang="en-US" sz="2000"/>
              <a:t>Security by obscurity says that if we hide the inner workings of a system it will be secure</a:t>
            </a:r>
          </a:p>
          <a:p>
            <a:pPr lvl="1" eaLnBrk="1" hangingPunct="1"/>
            <a:r>
              <a:rPr lang="en-US" altLang="en-US" sz="2000"/>
              <a:t>It is a bad idea</a:t>
            </a:r>
          </a:p>
          <a:p>
            <a:pPr lvl="1" eaLnBrk="1" hangingPunct="1"/>
            <a:r>
              <a:rPr lang="en-US" altLang="en-US" sz="2000"/>
              <a:t>Less and less applicable in the emerging world of vendor-independent open standards</a:t>
            </a:r>
          </a:p>
          <a:p>
            <a:pPr lvl="1" eaLnBrk="1" hangingPunct="1"/>
            <a:r>
              <a:rPr lang="en-US" altLang="en-US" sz="2000"/>
              <a:t>Less and less applicable in a world of widespread computer knowledge and expertise</a:t>
            </a: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229087DD-C791-4CEB-BD58-96F0BB5E0B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213A9C-1CF2-43C8-9E4C-B71ED9AE919B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35EB89AF-71CC-48FB-ABD7-852A6B152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Security Techniques </a:t>
            </a:r>
            <a:r>
              <a:rPr lang="en-US" altLang="en-US" sz="2400"/>
              <a:t>(continued)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0EF372BC-7627-46AC-A48E-9523573397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Security by legislation</a:t>
            </a:r>
          </a:p>
          <a:p>
            <a:pPr lvl="1" eaLnBrk="1" hangingPunct="1"/>
            <a:r>
              <a:rPr lang="en-US" altLang="en-US" sz="2000"/>
              <a:t>Security by legislation says that if we instruct our users on how to behave we can secure our systems</a:t>
            </a:r>
          </a:p>
          <a:p>
            <a:pPr lvl="1" eaLnBrk="1" hangingPunct="1"/>
            <a:r>
              <a:rPr lang="en-US" altLang="en-US" sz="2000"/>
              <a:t>It is a bad idea</a:t>
            </a:r>
          </a:p>
          <a:p>
            <a:pPr lvl="1" eaLnBrk="1" hangingPunct="1"/>
            <a:r>
              <a:rPr lang="en-US" altLang="en-US" sz="2000"/>
              <a:t>For example</a:t>
            </a:r>
          </a:p>
          <a:p>
            <a:pPr lvl="2" eaLnBrk="1" hangingPunct="1"/>
            <a:r>
              <a:rPr lang="en-US" altLang="en-US" sz="1800"/>
              <a:t>Users should not share passwords</a:t>
            </a:r>
          </a:p>
          <a:p>
            <a:pPr lvl="2" eaLnBrk="1" hangingPunct="1"/>
            <a:r>
              <a:rPr lang="en-US" altLang="en-US" sz="1800"/>
              <a:t>Users should not write down passwords</a:t>
            </a:r>
          </a:p>
          <a:p>
            <a:pPr lvl="2" eaLnBrk="1" hangingPunct="1"/>
            <a:r>
              <a:rPr lang="en-US" altLang="en-US" sz="1800"/>
              <a:t>Users should not type in their password when someone is looking over their shoulder</a:t>
            </a:r>
          </a:p>
          <a:p>
            <a:pPr lvl="2" eaLnBrk="1" hangingPunct="1"/>
            <a:r>
              <a:rPr lang="en-US" altLang="en-US" sz="1800"/>
              <a:t>Users should not open attachments from unknown parties</a:t>
            </a:r>
          </a:p>
          <a:p>
            <a:pPr lvl="1" eaLnBrk="1" hangingPunct="1"/>
            <a:r>
              <a:rPr lang="en-US" altLang="en-US" sz="2000"/>
              <a:t>User awareness and cooperation is important, but cannot be the principal focus for achieving security</a:t>
            </a: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3F0F0064-44D8-4470-9054-6578C7B903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4B6C44-8831-407C-B109-82AB2D6EE09B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224" y="1151725"/>
            <a:ext cx="7099553" cy="415499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Understanding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771650"/>
            <a:ext cx="8180135" cy="3937211"/>
          </a:xfrm>
        </p:spPr>
        <p:txBody>
          <a:bodyPr>
            <a:noAutofit/>
          </a:bodyPr>
          <a:lstStyle/>
          <a:p>
            <a:pPr marL="386954" indent="-350044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210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Authentication - </a:t>
            </a:r>
            <a:r>
              <a:rPr lang="en-IN" sz="195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Proving you are who you claim to be you are</a:t>
            </a:r>
          </a:p>
          <a:p>
            <a:pPr marL="729854" lvl="1" indent="-350044">
              <a:buFont typeface="Arial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195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What you know – Password </a:t>
            </a:r>
          </a:p>
          <a:p>
            <a:pPr marL="729854" lvl="1" indent="-350044">
              <a:buFont typeface="Arial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195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What you have – Access card</a:t>
            </a:r>
          </a:p>
          <a:p>
            <a:pPr marL="729854" lvl="1" indent="-350044">
              <a:buFont typeface="Arial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195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Who you are – Fingerprint, Iris scan</a:t>
            </a:r>
          </a:p>
          <a:p>
            <a:pPr marL="386954" indent="-350044" algn="just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210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Authorization</a:t>
            </a:r>
          </a:p>
          <a:p>
            <a:pPr marL="729854" lvl="1" indent="-350044" algn="just">
              <a:buFont typeface="Arial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195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What can you access</a:t>
            </a:r>
          </a:p>
          <a:p>
            <a:pPr marL="386954" indent="-350044" algn="just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210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Accounting</a:t>
            </a:r>
          </a:p>
          <a:p>
            <a:pPr marL="729854" lvl="1" indent="-350044" algn="just">
              <a:buFont typeface="Arial" pitchFamily="34" charset="0"/>
              <a:buChar char="•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6738938" algn="l"/>
              </a:tabLst>
            </a:pPr>
            <a:r>
              <a:rPr lang="en-IN" sz="1950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What you have accessed </a:t>
            </a:r>
            <a:endParaRPr lang="en-US" sz="1950" dirty="0">
              <a:latin typeface="Times New Roman" pitchFamily="18" charset="0"/>
              <a:cs typeface="Times New Roman" pitchFamily="18" charset="0"/>
            </a:endParaRPr>
          </a:p>
          <a:p>
            <a:pPr marL="386954" indent="-350044" algn="just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Security Policy </a:t>
            </a:r>
          </a:p>
          <a:p>
            <a:pPr marL="729854" lvl="2" indent="-350044" algn="just"/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Statement of what is, and what is not, allowed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pPr marL="386954" indent="-350044" algn="just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Security Mechanism </a:t>
            </a:r>
          </a:p>
          <a:p>
            <a:pPr marL="729854" lvl="2" indent="-350044" algn="just"/>
            <a:r>
              <a:rPr lang="en-US" sz="1950" dirty="0">
                <a:latin typeface="Times New Roman" pitchFamily="18" charset="0"/>
                <a:cs typeface="Times New Roman" pitchFamily="18" charset="0"/>
              </a:rPr>
              <a:t>Procedure to enforce security policy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IN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895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0DBE791E-AABA-4490-9ECF-8476EE01C3A4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38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76200" y="1066007"/>
            <a:ext cx="906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Policies and Mechanisms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43345" y="2057400"/>
            <a:ext cx="8229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 marL="733425" indent="-27622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Policy says what is, and is not, allowed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This defines “security” for the site/system/</a:t>
            </a:r>
            <a:r>
              <a:rPr lang="en-IN" altLang="en-US" sz="2000" i="1" dirty="0">
                <a:latin typeface="Verdana" pitchFamily="32" charset="0"/>
              </a:rPr>
              <a:t>etc</a:t>
            </a:r>
            <a:r>
              <a:rPr lang="en-IN" altLang="en-US" sz="2000" dirty="0">
                <a:latin typeface="Verdana" pitchFamily="32" charset="0"/>
              </a:rPr>
              <a:t>.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Mechanisms enforce policies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Composition of policies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If policies conflict, discrepancies may create security vulnerabilities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0B8C48B4-18FB-4935-809A-E3D3D14E548B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39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76200" y="1066007"/>
            <a:ext cx="906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Trust and Assumptions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429491" y="1752601"/>
            <a:ext cx="8229600" cy="3064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 marL="733425" indent="-27622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Underlie all aspects of security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Policies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Unambiguously partition system states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Correctly capture security requirements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Mechanisms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Assumed to enforce policy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Support mechanisms work correctly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2C5415AC-B0AB-4FA6-A354-2465FD45E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quick note!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D5694212-34CB-4B94-BCA3-55518952B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This lecture </a:t>
            </a:r>
            <a:r>
              <a:rPr lang="en-US" altLang="en-US" dirty="0"/>
              <a:t>is about security defense, not how to attack</a:t>
            </a:r>
          </a:p>
          <a:p>
            <a:pPr lvl="1" eaLnBrk="1" hangingPunct="1"/>
            <a:r>
              <a:rPr lang="en-US" altLang="en-US" dirty="0"/>
              <a:t>Defense is too complex to focus mostly on specific attacks</a:t>
            </a:r>
          </a:p>
          <a:p>
            <a:pPr lvl="1" eaLnBrk="1" hangingPunct="1"/>
            <a:r>
              <a:rPr lang="en-US" altLang="en-US" dirty="0"/>
              <a:t>Nevertheless, we will learn the modus operandi of a few</a:t>
            </a:r>
          </a:p>
          <a:p>
            <a:pPr lvl="2" eaLnBrk="1" hangingPunct="1"/>
            <a:r>
              <a:rPr lang="en-US" altLang="en-US" dirty="0"/>
              <a:t>Unless you understand the threats you face, you cannot prepare for defense</a:t>
            </a:r>
          </a:p>
          <a:p>
            <a:pPr eaLnBrk="1" hangingPunct="1">
              <a:buFontTx/>
              <a:buNone/>
            </a:pPr>
            <a:endParaRPr lang="en-US" altLang="en-US" dirty="0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1A63EE3E-D863-4CC4-B833-D7F544735F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9C50E53-7102-4292-9706-90801289751F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CF89A764-774E-4FDE-BA32-86E7AFD73354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40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76200" y="1066007"/>
            <a:ext cx="906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Types of Mechanisms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9" y="1616870"/>
            <a:ext cx="19145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9" y="1845470"/>
            <a:ext cx="122872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9" y="1616870"/>
            <a:ext cx="19145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9" y="1616870"/>
            <a:ext cx="19145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9" y="1616870"/>
            <a:ext cx="19145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9" y="1845470"/>
            <a:ext cx="122872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974726" y="3586957"/>
            <a:ext cx="967229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secure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3733801" y="3602832"/>
            <a:ext cx="1052189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precise</a:t>
            </a: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6462714" y="3586957"/>
            <a:ext cx="882271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broad</a:t>
            </a:r>
          </a:p>
        </p:txBody>
      </p:sp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9" y="4669632"/>
            <a:ext cx="5429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1138238" y="4674395"/>
            <a:ext cx="2869994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 dirty="0">
                <a:latin typeface="Times New Roman" pitchFamily="16" charset="0"/>
              </a:rPr>
              <a:t>set of reachable states</a:t>
            </a:r>
          </a:p>
        </p:txBody>
      </p:sp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39" y="4669632"/>
            <a:ext cx="5429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5942013" y="4674395"/>
            <a:ext cx="2478862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set of secure states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A5814071-7182-4125-9A71-92CD43364D02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41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76200" y="1066007"/>
            <a:ext cx="906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Assurance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57200" y="1752600"/>
            <a:ext cx="8229600" cy="32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4963" indent="-33496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 marL="735013" indent="-27781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Specification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Requirements analysis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Statement of desired functionality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Design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How system will meet specification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Implementation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Programs/systems that carry out design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D8C11A5C-AC4E-40B0-B14E-EC314F08D7B7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42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6200" y="1066007"/>
            <a:ext cx="906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Operational Issues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57200" y="1676400"/>
            <a:ext cx="82296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4963" indent="-33496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 marL="735013" indent="-27781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90000"/>
              </a:lnSpc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Cost-Benefit Analysis</a:t>
            </a:r>
          </a:p>
          <a:p>
            <a:pPr lvl="1">
              <a:lnSpc>
                <a:spcPct val="90000"/>
              </a:lnSpc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Is it cheaper to prevent or recover?</a:t>
            </a:r>
          </a:p>
          <a:p>
            <a:pPr>
              <a:lnSpc>
                <a:spcPct val="90000"/>
              </a:lnSpc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Risk Analysis</a:t>
            </a:r>
          </a:p>
          <a:p>
            <a:pPr lvl="1">
              <a:lnSpc>
                <a:spcPct val="90000"/>
              </a:lnSpc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Should we protect something?</a:t>
            </a:r>
          </a:p>
          <a:p>
            <a:pPr lvl="1">
              <a:lnSpc>
                <a:spcPct val="90000"/>
              </a:lnSpc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How much should we protect this thing?</a:t>
            </a:r>
          </a:p>
          <a:p>
            <a:pPr>
              <a:lnSpc>
                <a:spcPct val="90000"/>
              </a:lnSpc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Laws and Customs</a:t>
            </a:r>
          </a:p>
          <a:p>
            <a:pPr lvl="1">
              <a:lnSpc>
                <a:spcPct val="90000"/>
              </a:lnSpc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Are desired security measures illegal?</a:t>
            </a:r>
          </a:p>
          <a:p>
            <a:pPr lvl="1">
              <a:lnSpc>
                <a:spcPct val="90000"/>
              </a:lnSpc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Will people do them?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52DB51AB-0A1E-4FBD-AA0F-AEC46AA99978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43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76200" y="1066007"/>
            <a:ext cx="906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Human Issues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57200" y="1676401"/>
            <a:ext cx="8229600" cy="320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4963" indent="-33496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 marL="735013" indent="-27781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Organizational Problems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Power and responsibility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Financial benefits</a:t>
            </a:r>
          </a:p>
          <a:p>
            <a:pPr>
              <a:spcBef>
                <a:spcPts val="563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lang="en-IN" altLang="en-US" sz="2400" dirty="0">
                <a:latin typeface="Verdana" pitchFamily="32" charset="0"/>
              </a:rPr>
              <a:t>People problems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Outsiders and insiders</a:t>
            </a:r>
          </a:p>
          <a:p>
            <a:pPr lvl="1">
              <a:spcBef>
                <a:spcPts val="488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lang="en-IN" altLang="en-US" sz="2000" dirty="0">
                <a:latin typeface="Verdana" pitchFamily="32" charset="0"/>
              </a:rPr>
              <a:t>Social engineering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6553200" y="5623719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E1467C53-CEBA-4EE9-B58B-96079AFF2B1C}" type="slidenum">
              <a:rPr lang="en-IN" altLang="en-US" sz="1200">
                <a:solidFill>
                  <a:srgbClr val="8B8B8B"/>
                </a:solidFill>
                <a:latin typeface="Calibri" charset="0"/>
                <a:ea typeface="DejaVu Sans" charset="0"/>
                <a:cs typeface="DejaVu Sans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44</a:t>
            </a:fld>
            <a:endParaRPr lang="en-IN" altLang="en-US" sz="1200">
              <a:solidFill>
                <a:srgbClr val="8B8B8B"/>
              </a:solidFill>
              <a:latin typeface="Calibri" charset="0"/>
              <a:ea typeface="DejaVu Sans" charset="0"/>
              <a:cs typeface="DejaVu Sans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6200" y="1066007"/>
            <a:ext cx="906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76200" y="1066007"/>
            <a:ext cx="906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IN" altLang="en-US" sz="2800" b="1">
                <a:solidFill>
                  <a:srgbClr val="953735"/>
                </a:solidFill>
                <a:latin typeface="Century Gothic" pitchFamily="32" charset="0"/>
              </a:rPr>
              <a:t>Tying Together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62001" y="1729582"/>
            <a:ext cx="1103485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Threats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906589" y="2262982"/>
            <a:ext cx="967229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Policy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2968625" y="2720182"/>
            <a:ext cx="1802394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Specification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268789" y="3405982"/>
            <a:ext cx="1053791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Design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5254626" y="4167982"/>
            <a:ext cx="2126201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Implementation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6781800" y="4853782"/>
            <a:ext cx="1411262" cy="4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r>
              <a:rPr lang="en-IN" altLang="en-US" sz="2400">
                <a:latin typeface="Times New Roman" pitchFamily="16" charset="0"/>
              </a:rPr>
              <a:t>Operation</a:t>
            </a: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1905000" y="2110581"/>
            <a:ext cx="457200" cy="152400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2895600" y="2567781"/>
            <a:ext cx="457200" cy="152400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3810000" y="3101181"/>
            <a:ext cx="914400" cy="381000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5105400" y="3786981"/>
            <a:ext cx="990600" cy="381000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6629400" y="4548981"/>
            <a:ext cx="762000" cy="304800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 flipV="1">
            <a:off x="1057275" y="2177256"/>
            <a:ext cx="4286250" cy="2914650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>
            <a:off x="5334000" y="5082381"/>
            <a:ext cx="1447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4181475" y="4320381"/>
            <a:ext cx="100965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>
            <a:off x="4419600" y="4472781"/>
            <a:ext cx="8382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 flipH="1">
            <a:off x="3114675" y="3558381"/>
            <a:ext cx="100965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>
            <a:off x="3352800" y="3710781"/>
            <a:ext cx="8382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 flipH="1">
            <a:off x="2047875" y="2872581"/>
            <a:ext cx="93345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2286000" y="3024981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Line 23"/>
          <p:cNvSpPr>
            <a:spLocks noChangeShapeType="1"/>
          </p:cNvSpPr>
          <p:nvPr/>
        </p:nvSpPr>
        <p:spPr bwMode="auto">
          <a:xfrm flipH="1">
            <a:off x="1362075" y="2415381"/>
            <a:ext cx="55245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4" name="Line 24"/>
          <p:cNvSpPr>
            <a:spLocks noChangeShapeType="1"/>
          </p:cNvSpPr>
          <p:nvPr/>
        </p:nvSpPr>
        <p:spPr bwMode="auto">
          <a:xfrm>
            <a:off x="1524000" y="2491581"/>
            <a:ext cx="381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5">
            <a:extLst>
              <a:ext uri="{FF2B5EF4-FFF2-40B4-BE49-F238E27FC236}">
                <a16:creationId xmlns:a16="http://schemas.microsoft.com/office/drawing/2014/main" id="{D97D824B-8926-4910-8FF2-2F3EA70E0E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249988"/>
            <a:ext cx="1903413" cy="455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07A299-1B33-4545-A40E-AFE411D23E1C}" type="slidenum">
              <a:rPr lang="en-GB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sp>
        <p:nvSpPr>
          <p:cNvPr id="23556" name="Rectangle 1">
            <a:extLst>
              <a:ext uri="{FF2B5EF4-FFF2-40B4-BE49-F238E27FC236}">
                <a16:creationId xmlns:a16="http://schemas.microsoft.com/office/drawing/2014/main" id="{8D5CF323-B519-440D-BEEB-B79FC571CDB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609600"/>
            <a:ext cx="8991600" cy="914400"/>
          </a:xfrm>
        </p:spPr>
        <p:txBody>
          <a:bodyPr>
            <a:normAutofit/>
          </a:bodyPr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dirty="0"/>
              <a:t>Balancing Information Security and Access</a:t>
            </a:r>
          </a:p>
        </p:txBody>
      </p:sp>
      <p:sp>
        <p:nvSpPr>
          <p:cNvPr id="92164" name="Rectangle 2">
            <a:extLst>
              <a:ext uri="{FF2B5EF4-FFF2-40B4-BE49-F238E27FC236}">
                <a16:creationId xmlns:a16="http://schemas.microsoft.com/office/drawing/2014/main" id="{B657B0F7-7B69-4C5D-8EEE-4DFB6D069F1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524000"/>
            <a:ext cx="8001000" cy="4800600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3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en-US" sz="2400"/>
              <a:t>Impossible to obtain perfect security</a:t>
            </a:r>
          </a:p>
          <a:p>
            <a:pPr lvl="1" eaLnBrk="1" hangingPunct="1">
              <a:spcBef>
                <a:spcPts val="3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000"/>
              <a:t>It is a process NOT a turn-key product</a:t>
            </a:r>
            <a:endParaRPr lang="en-GB" altLang="en-US" sz="2400"/>
          </a:p>
          <a:p>
            <a:pPr lvl="1" eaLnBrk="1" hangingPunct="1">
              <a:spcBef>
                <a:spcPts val="3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000"/>
              <a:t>absolute security does not exist</a:t>
            </a:r>
          </a:p>
          <a:p>
            <a:pPr lvl="1" eaLnBrk="1" hangingPunct="1">
              <a:spcBef>
                <a:spcPts val="3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000"/>
              <a:t>security in most systems can be improved</a:t>
            </a:r>
          </a:p>
          <a:p>
            <a:pPr eaLnBrk="1" hangingPunct="1">
              <a:spcBef>
                <a:spcPts val="3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en-US" sz="2400"/>
              <a:t>Security should be considered balance between protection and availability</a:t>
            </a:r>
          </a:p>
          <a:p>
            <a:pPr eaLnBrk="1" hangingPunct="1">
              <a:spcBef>
                <a:spcPts val="3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en-US" sz="2400"/>
              <a:t>To achieve balance, level of security must allow reasonable access, yet protect against threats</a:t>
            </a:r>
          </a:p>
          <a:p>
            <a:pPr eaLnBrk="1" hangingPunct="1">
              <a:spcBef>
                <a:spcPts val="3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en-US" sz="2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26C60F43-5214-4B95-B752-AD55419B6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682625"/>
            <a:ext cx="7734300" cy="1250950"/>
          </a:xfrm>
        </p:spPr>
        <p:txBody>
          <a:bodyPr lIns="82058" tIns="41029" rIns="82058" bIns="41029" anchor="t"/>
          <a:lstStyle/>
          <a:p>
            <a:pPr eaLnBrk="1" hangingPunct="1"/>
            <a:r>
              <a:rPr lang="en-US" altLang="en-US"/>
              <a:t>Security Trade-offs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48F9050E-AC4F-47C5-8D5C-AC098A3377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784350"/>
            <a:ext cx="7734300" cy="3984625"/>
          </a:xfrm>
        </p:spPr>
        <p:txBody>
          <a:bodyPr lIns="82058" tIns="41029" rIns="82058" bIns="41029">
            <a:normAutofit lnSpcReduction="10000"/>
          </a:bodyPr>
          <a:lstStyle/>
          <a:p>
            <a:pPr eaLnBrk="1" hangingPunct="1"/>
            <a:r>
              <a:rPr lang="en-US" altLang="en-US"/>
              <a:t>confidentiality</a:t>
            </a:r>
          </a:p>
          <a:p>
            <a:pPr eaLnBrk="1" hangingPunct="1"/>
            <a:r>
              <a:rPr lang="en-US" altLang="en-US"/>
              <a:t>integrity</a:t>
            </a:r>
          </a:p>
          <a:p>
            <a:pPr eaLnBrk="1" hangingPunct="1"/>
            <a:r>
              <a:rPr lang="en-US" altLang="en-US"/>
              <a:t>availability</a:t>
            </a:r>
          </a:p>
          <a:p>
            <a:pPr eaLnBrk="1" hangingPunct="1">
              <a:buFontTx/>
              <a:buNone/>
            </a:pPr>
            <a:r>
              <a:rPr lang="en-US" altLang="en-US"/>
              <a:t>versus</a:t>
            </a:r>
          </a:p>
          <a:p>
            <a:pPr eaLnBrk="1" hangingPunct="1"/>
            <a:r>
              <a:rPr lang="en-US" altLang="en-US"/>
              <a:t>cost</a:t>
            </a:r>
          </a:p>
          <a:p>
            <a:pPr eaLnBrk="1" hangingPunct="1"/>
            <a:r>
              <a:rPr lang="en-US" altLang="en-US"/>
              <a:t>functionality</a:t>
            </a:r>
          </a:p>
          <a:p>
            <a:pPr eaLnBrk="1" hangingPunct="1"/>
            <a:r>
              <a:rPr lang="en-US" altLang="en-US"/>
              <a:t>ease of use</a:t>
            </a:r>
          </a:p>
          <a:p>
            <a:pPr eaLnBrk="1" hangingPunct="1"/>
            <a:endParaRPr lang="en-US" altLang="en-US"/>
          </a:p>
        </p:txBody>
      </p:sp>
      <p:sp>
        <p:nvSpPr>
          <p:cNvPr id="94212" name="Slide Number Placeholder 4">
            <a:extLst>
              <a:ext uri="{FF2B5EF4-FFF2-40B4-BE49-F238E27FC236}">
                <a16:creationId xmlns:a16="http://schemas.microsoft.com/office/drawing/2014/main" id="{C4062A47-3965-4E81-82FA-51686EDDF1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716AD5-5754-466D-8E48-BA9D194369FD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725CD-28E9-460C-B5A9-652C7CE4E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Fundamental Security Design Principles that </a:t>
            </a:r>
            <a:r>
              <a:rPr lang="en-US">
                <a:solidFill>
                  <a:schemeClr val="accent3">
                    <a:lumMod val="60000"/>
                    <a:lumOff val="40000"/>
                  </a:schemeClr>
                </a:solidFill>
              </a:rPr>
              <a:t>are Usable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BBE6546-D64D-40F5-921B-5FE014DB7851}"/>
              </a:ext>
            </a:extLst>
          </p:cNvPr>
          <p:cNvGraphicFramePr>
            <a:graphicFrameLocks noGrp="1"/>
          </p:cNvGraphicFramePr>
          <p:nvPr>
            <p:ph sz="half" idx="4294967295"/>
          </p:nvPr>
        </p:nvGraphicFramePr>
        <p:xfrm>
          <a:off x="251520" y="1844824"/>
          <a:ext cx="878497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26C60F43-5214-4B95-B752-AD55419B6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850" y="2819400"/>
            <a:ext cx="7734300" cy="762000"/>
          </a:xfrm>
        </p:spPr>
        <p:txBody>
          <a:bodyPr lIns="82058" tIns="41029" rIns="82058" bIns="41029" anchor="t"/>
          <a:lstStyle/>
          <a:p>
            <a:pPr eaLnBrk="1" hangingPunct="1"/>
            <a:r>
              <a:rPr lang="en-US" altLang="en-US" dirty="0"/>
              <a:t>Thank You</a:t>
            </a:r>
          </a:p>
        </p:txBody>
      </p:sp>
      <p:sp>
        <p:nvSpPr>
          <p:cNvPr id="94212" name="Slide Number Placeholder 4">
            <a:extLst>
              <a:ext uri="{FF2B5EF4-FFF2-40B4-BE49-F238E27FC236}">
                <a16:creationId xmlns:a16="http://schemas.microsoft.com/office/drawing/2014/main" id="{C4062A47-3965-4E81-82FA-51686EDDF1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716AD5-5754-466D-8E48-BA9D194369FD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050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CBEB6-5257-4A77-B1D2-5EC25DCEE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373855"/>
            <a:ext cx="8153400" cy="563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>
                <a:solidFill>
                  <a:schemeClr val="tx1"/>
                </a:solidFill>
                <a:ea typeface="ＭＳ Ｐゴシック" pitchFamily="-65" charset="-128"/>
              </a:rPr>
              <a:t>The Security Problem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030047F1-2799-4663-A1ED-8F0D6C5AA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686800" cy="4525963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en-US" dirty="0">
                <a:ea typeface="MS PGothic" panose="020B0600070205080204" pitchFamily="34" charset="-128"/>
              </a:rPr>
              <a:t>Sixty years ago, computers and data were uncommon.</a:t>
            </a:r>
          </a:p>
          <a:p>
            <a:pPr>
              <a:defRPr/>
            </a:pPr>
            <a:r>
              <a:rPr lang="en-US" altLang="en-US" dirty="0">
                <a:ea typeface="MS PGothic" panose="020B0600070205080204" pitchFamily="34" charset="-128"/>
              </a:rPr>
              <a:t>Computer hardware was a high-value item and security was mainly a physical issue. </a:t>
            </a:r>
          </a:p>
          <a:p>
            <a:pPr>
              <a:defRPr/>
            </a:pPr>
            <a:r>
              <a:rPr lang="en-US" altLang="en-US" dirty="0">
                <a:ea typeface="MS PGothic" panose="020B0600070205080204" pitchFamily="34" charset="-128"/>
              </a:rPr>
              <a:t>Entire system was dedicated to a single user</a:t>
            </a:r>
          </a:p>
          <a:p>
            <a:pPr>
              <a:defRPr/>
            </a:pPr>
            <a:r>
              <a:rPr lang="en-US" altLang="en-US" dirty="0">
                <a:ea typeface="MS PGothic" panose="020B0600070205080204" pitchFamily="34" charset="-128"/>
              </a:rPr>
              <a:t>Protection simply means users picking up their tapes and cards, clearing up the memory after the job is finished</a:t>
            </a:r>
          </a:p>
          <a:p>
            <a:pPr>
              <a:defRPr/>
            </a:pPr>
            <a:r>
              <a:rPr lang="en-US" altLang="en-US" dirty="0">
                <a:ea typeface="MS PGothic" panose="020B0600070205080204" pitchFamily="34" charset="-128"/>
              </a:rPr>
              <a:t>Growing demand for better efficiency </a:t>
            </a:r>
          </a:p>
          <a:p>
            <a:pPr lvl="1">
              <a:defRPr/>
            </a:pPr>
            <a:r>
              <a:rPr lang="en-US" altLang="en-US" dirty="0">
                <a:ea typeface="MS PGothic" panose="020B0600070205080204" pitchFamily="34" charset="-128"/>
              </a:rPr>
              <a:t>led to multiplexing, multiprogramming, resource-sharing operating systems, time-sharing</a:t>
            </a:r>
          </a:p>
          <a:p>
            <a:pPr lvl="1">
              <a:defRPr/>
            </a:pPr>
            <a:r>
              <a:rPr lang="en-US" altLang="en-US" dirty="0">
                <a:ea typeface="MS PGothic" panose="020B0600070205080204" pitchFamily="34" charset="-128"/>
              </a:rPr>
              <a:t>security means isolation of independent software structures and simultaneously executing processes from each other (primarily to prevent accidents and errors)</a:t>
            </a:r>
          </a:p>
          <a:p>
            <a:pPr lvl="1">
              <a:defRPr/>
            </a:pPr>
            <a:endParaRPr lang="en-US" altLang="en-US" dirty="0">
              <a:ea typeface="MS PGothic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2D2D29A2-A44C-43DC-8E25-49F90B653E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9F2C24-AD1C-4354-A312-74A90360A95B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521FF-4DEE-4C07-8659-A0B4CF2B0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615273"/>
            <a:ext cx="8153400" cy="563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>
                <a:solidFill>
                  <a:schemeClr val="tx1"/>
                </a:solidFill>
                <a:ea typeface="ＭＳ Ｐゴシック" pitchFamily="-65" charset="-128"/>
              </a:rPr>
              <a:t>The Security Problem </a:t>
            </a:r>
            <a:r>
              <a:rPr lang="en-US" altLang="en-US" sz="2400" dirty="0">
                <a:solidFill>
                  <a:srgbClr val="000000"/>
                </a:solidFill>
                <a:ea typeface="MS PGothic" panose="020B0600070205080204" pitchFamily="34" charset="-128"/>
              </a:rPr>
              <a:t>(</a:t>
            </a:r>
            <a:r>
              <a:rPr lang="en-US" altLang="en-US" sz="2400" i="1" dirty="0">
                <a:solidFill>
                  <a:srgbClr val="000000"/>
                </a:solidFill>
                <a:ea typeface="MS PGothic" panose="020B0600070205080204" pitchFamily="34" charset="-128"/>
              </a:rPr>
              <a:t>continued</a:t>
            </a:r>
            <a:r>
              <a:rPr lang="en-US" altLang="en-US" sz="2400" dirty="0">
                <a:solidFill>
                  <a:srgbClr val="000000"/>
                </a:solidFill>
                <a:ea typeface="MS PGothic" panose="020B0600070205080204" pitchFamily="34" charset="-128"/>
              </a:rPr>
              <a:t>)</a:t>
            </a:r>
            <a:endParaRPr lang="en-US" sz="4000" dirty="0">
              <a:solidFill>
                <a:schemeClr val="tx1"/>
              </a:solidFill>
              <a:ea typeface="ＭＳ Ｐゴシック" pitchFamily="-65" charset="-128"/>
            </a:endParaRP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2A80AD79-AE93-40F1-8D32-4395DD7B3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719263"/>
            <a:ext cx="8686800" cy="4525962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buFontTx/>
              <a:buNone/>
              <a:defRPr/>
            </a:pPr>
            <a:r>
              <a:rPr lang="en-US" altLang="en-US" dirty="0">
                <a:ea typeface="MS PGothic" panose="020B0600070205080204" pitchFamily="34" charset="-128"/>
              </a:rPr>
              <a:t> </a:t>
            </a:r>
          </a:p>
          <a:p>
            <a:pPr>
              <a:defRPr/>
            </a:pPr>
            <a:r>
              <a:rPr lang="en-US" altLang="en-US" dirty="0">
                <a:ea typeface="MS PGothic" panose="020B0600070205080204" pitchFamily="34" charset="-128"/>
              </a:rPr>
              <a:t>Users demand for computing power closer to their work areas </a:t>
            </a:r>
          </a:p>
          <a:p>
            <a:pPr lvl="1">
              <a:defRPr/>
            </a:pPr>
            <a:r>
              <a:rPr lang="en-US" altLang="en-US" dirty="0">
                <a:ea typeface="MS PGothic" panose="020B0600070205080204" pitchFamily="34" charset="-128"/>
              </a:rPr>
              <a:t>led to networking enabling neighbor processors and applications to communicate</a:t>
            </a:r>
          </a:p>
          <a:p>
            <a:pPr lvl="1">
              <a:defRPr/>
            </a:pPr>
            <a:r>
              <a:rPr lang="en-US" altLang="en-US" dirty="0">
                <a:ea typeface="MS PGothic" panose="020B0600070205080204" pitchFamily="34" charset="-128"/>
              </a:rPr>
              <a:t>realized the need for communication security</a:t>
            </a:r>
          </a:p>
          <a:p>
            <a:pPr>
              <a:defRPr/>
            </a:pPr>
            <a:r>
              <a:rPr lang="en-US" altLang="en-US" dirty="0">
                <a:ea typeface="MS PGothic" panose="020B0600070205080204" pitchFamily="34" charset="-128"/>
              </a:rPr>
              <a:t>Increased demand for connectivity compounded the security problems</a:t>
            </a:r>
          </a:p>
          <a:p>
            <a:pPr lvl="1">
              <a:defRPr/>
            </a:pPr>
            <a:r>
              <a:rPr lang="en-US" altLang="en-US" dirty="0">
                <a:ea typeface="MS PGothic" panose="020B0600070205080204" pitchFamily="34" charset="-128"/>
              </a:rPr>
              <a:t>due to more sophisticated users who need to exchange data,  send/receive messages via e-mail, access common databases, share programs and applications to speed up and reduce application development efforts, share expensive storage and output devices ..</a:t>
            </a:r>
          </a:p>
          <a:p>
            <a:pPr marL="0" indent="0">
              <a:buFontTx/>
              <a:buNone/>
              <a:defRPr/>
            </a:pPr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D3B215EF-00AC-4CAA-B2C6-EF2E2BDA5A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F5EE38-F45A-499F-A473-9F52AAD571DB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9D7DA-83B6-4AB2-98A9-D0FC0CDC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1650"/>
            <a:ext cx="8153400" cy="563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>
                <a:solidFill>
                  <a:schemeClr val="tx1"/>
                </a:solidFill>
                <a:ea typeface="ＭＳ Ｐゴシック" pitchFamily="-65" charset="-128"/>
              </a:rPr>
              <a:t>The Security Problem </a:t>
            </a:r>
            <a:r>
              <a:rPr lang="en-US" altLang="en-US" sz="2400" dirty="0">
                <a:solidFill>
                  <a:srgbClr val="000000"/>
                </a:solidFill>
                <a:ea typeface="MS PGothic" panose="020B0600070205080204" pitchFamily="34" charset="-128"/>
              </a:rPr>
              <a:t>(</a:t>
            </a:r>
            <a:r>
              <a:rPr lang="en-US" altLang="en-US" sz="2400" i="1" dirty="0">
                <a:solidFill>
                  <a:srgbClr val="000000"/>
                </a:solidFill>
                <a:ea typeface="MS PGothic" panose="020B0600070205080204" pitchFamily="34" charset="-128"/>
              </a:rPr>
              <a:t>continued</a:t>
            </a:r>
            <a:r>
              <a:rPr lang="en-US" altLang="en-US" sz="2400" dirty="0">
                <a:solidFill>
                  <a:srgbClr val="000000"/>
                </a:solidFill>
                <a:ea typeface="MS PGothic" panose="020B0600070205080204" pitchFamily="34" charset="-128"/>
              </a:rPr>
              <a:t>)</a:t>
            </a:r>
            <a:endParaRPr lang="en-US" sz="4000" dirty="0">
              <a:solidFill>
                <a:schemeClr val="tx1"/>
              </a:solidFill>
              <a:ea typeface="ＭＳ Ｐゴシック" pitchFamily="-65" charset="-128"/>
            </a:endParaRP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5211C052-1EFC-405F-9883-A30964B5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64" y="1830388"/>
            <a:ext cx="8686800" cy="4525962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FontTx/>
              <a:buNone/>
            </a:pPr>
            <a:r>
              <a:rPr lang="en-US" altLang="en-US" dirty="0">
                <a:ea typeface="MS PGothic" panose="020B0600070205080204" pitchFamily="34" charset="-128"/>
              </a:rPr>
              <a:t> 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Computers have become more sophisticated and more powerful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Now, personal computers are ubiquitous and portable, making them much more difficult to secure physically.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Computers are often connected to the Internet.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The value of the data on computers often exceeds the value of the equipment.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Typical computer user today is not as technically sophisticated as the typical computer user 50 years ago. 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No longer are computers reserved for use by scientists and engineers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Almost all businesses have online presence</a:t>
            </a:r>
          </a:p>
          <a:p>
            <a:r>
              <a:rPr lang="en-US" altLang="en-US" dirty="0">
                <a:ea typeface="MS PGothic" panose="020B0600070205080204" pitchFamily="34" charset="-128"/>
              </a:rPr>
              <a:t>Explosion of social online connectivity</a:t>
            </a:r>
          </a:p>
          <a:p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9583B223-6623-4F3A-B78E-BE01DEFC4C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DF967A-2A29-4848-A9BB-60450CB31084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7">
            <a:extLst>
              <a:ext uri="{FF2B5EF4-FFF2-40B4-BE49-F238E27FC236}">
                <a16:creationId xmlns:a16="http://schemas.microsoft.com/office/drawing/2014/main" id="{CF9C5887-F406-449A-8E5F-FFCFDDDDB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72000"/>
          </a:xfrm>
        </p:spPr>
        <p:txBody>
          <a:bodyPr/>
          <a:lstStyle/>
          <a:p>
            <a:r>
              <a:rPr lang="en-US" altLang="en-US" sz="2400" dirty="0">
                <a:ea typeface="MS PGothic" panose="020B0600070205080204" pitchFamily="34" charset="-128"/>
              </a:rPr>
              <a:t>Electronic crime can take a number of different forms, but the ones we will examine here fall into two basic categories: </a:t>
            </a:r>
          </a:p>
          <a:p>
            <a:pPr marL="914400" lvl="1" indent="-457200">
              <a:buFontTx/>
              <a:buAutoNum type="arabicPeriod"/>
            </a:pPr>
            <a:r>
              <a:rPr lang="en-US" altLang="en-US" sz="2400" dirty="0">
                <a:ea typeface="MS PGothic" panose="020B0600070205080204" pitchFamily="34" charset="-128"/>
              </a:rPr>
              <a:t>Crimes in which the computer was the target</a:t>
            </a:r>
          </a:p>
          <a:p>
            <a:pPr marL="914400" lvl="1" indent="-457200">
              <a:buFontTx/>
              <a:buAutoNum type="arabicPeriod"/>
            </a:pPr>
            <a:r>
              <a:rPr lang="en-US" altLang="en-US" sz="2400" dirty="0">
                <a:ea typeface="MS PGothic" panose="020B0600070205080204" pitchFamily="34" charset="-128"/>
              </a:rPr>
              <a:t>Incidents in which a computer was used to perpetrate the act</a:t>
            </a:r>
          </a:p>
          <a:p>
            <a:r>
              <a:rPr lang="en-US" altLang="en-US" sz="2400" dirty="0">
                <a:ea typeface="MS PGothic" panose="020B0600070205080204" pitchFamily="34" charset="-128"/>
              </a:rPr>
              <a:t>Virus activity also existed prior to 1988, having started in the early 1980s.</a:t>
            </a:r>
          </a:p>
        </p:txBody>
      </p:sp>
      <p:sp>
        <p:nvSpPr>
          <p:cNvPr id="45059" name="Title 3">
            <a:extLst>
              <a:ext uri="{FF2B5EF4-FFF2-40B4-BE49-F238E27FC236}">
                <a16:creationId xmlns:a16="http://schemas.microsoft.com/office/drawing/2014/main" id="{4BE0358F-5BC3-463C-80E7-54903F4E1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74689"/>
            <a:ext cx="6553200" cy="563563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ea typeface="MS PGothic" panose="020B0600070205080204" pitchFamily="34" charset="-128"/>
              </a:rPr>
              <a:t>The Security Problem </a:t>
            </a:r>
            <a:r>
              <a:rPr lang="en-US" altLang="en-US" sz="2400" dirty="0">
                <a:ea typeface="MS PGothic" panose="020B0600070205080204" pitchFamily="34" charset="-128"/>
              </a:rPr>
              <a:t>(</a:t>
            </a:r>
            <a:r>
              <a:rPr lang="en-US" altLang="en-US" sz="2400" i="1" dirty="0">
                <a:ea typeface="MS PGothic" panose="020B0600070205080204" pitchFamily="34" charset="-128"/>
              </a:rPr>
              <a:t>continued</a:t>
            </a:r>
            <a:r>
              <a:rPr lang="en-US" altLang="en-US" sz="2400" dirty="0">
                <a:ea typeface="MS PGothic" panose="020B0600070205080204" pitchFamily="34" charset="-128"/>
              </a:rPr>
              <a:t>)</a:t>
            </a: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F9C2A390-3E76-4D1A-8D23-F8AA64E7DE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9DB536C-BB4B-413F-9DAC-ED1E548217C2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503159"/>
            <a:ext cx="9144000" cy="7236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26721" y="965262"/>
            <a:ext cx="8913600" cy="52925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250508" indent="-241459" algn="ctr">
              <a:spcBef>
                <a:spcPts val="75"/>
              </a:spcBef>
              <a:buClr>
                <a:srgbClr val="000000"/>
              </a:buClr>
              <a:buSzPct val="43750"/>
              <a:tabLst>
                <a:tab pos="250508" algn="l"/>
                <a:tab pos="250984" algn="l"/>
              </a:tabLst>
            </a:pPr>
            <a:r>
              <a:rPr lang="en-US" sz="2700" spc="-11" dirty="0">
                <a:solidFill>
                  <a:srgbClr val="801700"/>
                </a:solidFill>
                <a:latin typeface="Times New Roman"/>
                <a:cs typeface="Times New Roman"/>
              </a:rPr>
              <a:t>What is Security?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89600" y="1690019"/>
            <a:ext cx="4212001" cy="78308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67500" tIns="46980" rIns="67500" bIns="33750"/>
          <a:lstStyle/>
          <a:p>
            <a:pPr algn="just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en-IN" b="1" dirty="0">
                <a:solidFill>
                  <a:srgbClr val="000000"/>
                </a:solidFill>
                <a:ea typeface="WenQuanYi Micro Hei" charset="0"/>
                <a:cs typeface="WenQuanYi Micro Hei" charset="0"/>
              </a:rPr>
              <a:t>Security – Why??? </a:t>
            </a:r>
          </a:p>
          <a:p>
            <a:pPr algn="just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en-IN" sz="1500" dirty="0">
              <a:solidFill>
                <a:srgbClr val="000000"/>
              </a:solidFill>
              <a:ea typeface="WenQuanYi Micro Hei" charset="0"/>
              <a:cs typeface="WenQuanYi Micro Hei" charset="0"/>
            </a:endParaRPr>
          </a:p>
          <a:p>
            <a:pPr algn="just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en-IN" sz="1500" dirty="0">
              <a:solidFill>
                <a:srgbClr val="000000"/>
              </a:solidFill>
              <a:ea typeface="WenQuanYi Micro Hei" charset="0"/>
              <a:cs typeface="WenQuanYi Micro Hei" charset="0"/>
            </a:endParaRPr>
          </a:p>
          <a:p>
            <a:pPr algn="just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en-IN" sz="1500" dirty="0">
              <a:solidFill>
                <a:srgbClr val="000000"/>
              </a:solidFill>
              <a:ea typeface="WenQuanYi Micro Hei" charset="0"/>
              <a:cs typeface="WenQuanYi Micro Hei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18561" y="2375890"/>
            <a:ext cx="7571520" cy="3128009"/>
            <a:chOff x="499" y="1406"/>
            <a:chExt cx="5258" cy="2896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23" y="1406"/>
              <a:ext cx="2764" cy="203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5129" name="Text Box 9"/>
            <p:cNvSpPr txBox="1">
              <a:spLocks noChangeArrowheads="1"/>
            </p:cNvSpPr>
            <p:nvPr/>
          </p:nvSpPr>
          <p:spPr bwMode="auto">
            <a:xfrm>
              <a:off x="726" y="2041"/>
              <a:ext cx="949" cy="265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lIns="67500" tIns="33750" rIns="67500" bIns="33750"/>
            <a:lstStyle/>
            <a:p>
              <a:pPr>
                <a:tabLst>
                  <a:tab pos="0" algn="l"/>
                  <a:tab pos="335756" algn="l"/>
                  <a:tab pos="672704" algn="l"/>
                  <a:tab pos="1009650" algn="l"/>
                  <a:tab pos="1346597" algn="l"/>
                  <a:tab pos="1683544" algn="l"/>
                  <a:tab pos="2020491" algn="l"/>
                  <a:tab pos="2357438" algn="l"/>
                  <a:tab pos="2694385" algn="l"/>
                  <a:tab pos="3031331" algn="l"/>
                  <a:tab pos="3368279" algn="l"/>
                  <a:tab pos="3705225" algn="l"/>
                  <a:tab pos="4042172" algn="l"/>
                  <a:tab pos="4379119" algn="l"/>
                  <a:tab pos="4716066" algn="l"/>
                  <a:tab pos="5053013" algn="l"/>
                  <a:tab pos="5389960" algn="l"/>
                  <a:tab pos="5726906" algn="l"/>
                  <a:tab pos="6063854" algn="l"/>
                  <a:tab pos="6400800" algn="l"/>
                  <a:tab pos="6737747" algn="l"/>
                </a:tabLst>
              </a:pPr>
              <a:r>
                <a:rPr lang="en-IN" sz="1650" b="1">
                  <a:solidFill>
                    <a:srgbClr val="000000"/>
                  </a:solidFill>
                  <a:ea typeface="WenQuanYi Micro Hei" charset="0"/>
                  <a:cs typeface="WenQuanYi Micro Hei" charset="0"/>
                </a:rPr>
                <a:t>Resource</a:t>
              </a:r>
            </a:p>
          </p:txBody>
        </p:sp>
        <p:sp>
          <p:nvSpPr>
            <p:cNvPr id="5130" name="Text Box 10"/>
            <p:cNvSpPr txBox="1">
              <a:spLocks noChangeArrowheads="1"/>
            </p:cNvSpPr>
            <p:nvPr/>
          </p:nvSpPr>
          <p:spPr bwMode="auto">
            <a:xfrm>
              <a:off x="2631" y="3496"/>
              <a:ext cx="1040" cy="265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lIns="67500" tIns="33750" rIns="67500" bIns="33750"/>
            <a:lstStyle/>
            <a:p>
              <a:pPr>
                <a:tabLst>
                  <a:tab pos="0" algn="l"/>
                  <a:tab pos="335756" algn="l"/>
                  <a:tab pos="672704" algn="l"/>
                  <a:tab pos="1009650" algn="l"/>
                  <a:tab pos="1346597" algn="l"/>
                  <a:tab pos="1683544" algn="l"/>
                  <a:tab pos="2020491" algn="l"/>
                  <a:tab pos="2357438" algn="l"/>
                  <a:tab pos="2694385" algn="l"/>
                  <a:tab pos="3031331" algn="l"/>
                  <a:tab pos="3368279" algn="l"/>
                  <a:tab pos="3705225" algn="l"/>
                  <a:tab pos="4042172" algn="l"/>
                  <a:tab pos="4379119" algn="l"/>
                  <a:tab pos="4716066" algn="l"/>
                  <a:tab pos="5053013" algn="l"/>
                  <a:tab pos="5389960" algn="l"/>
                  <a:tab pos="5726906" algn="l"/>
                  <a:tab pos="6063854" algn="l"/>
                  <a:tab pos="6400800" algn="l"/>
                  <a:tab pos="6737747" algn="l"/>
                </a:tabLst>
              </a:pPr>
              <a:r>
                <a:rPr lang="en-IN" sz="1650" b="1">
                  <a:solidFill>
                    <a:srgbClr val="000000"/>
                  </a:solidFill>
                  <a:ea typeface="WenQuanYi Micro Hei" charset="0"/>
                  <a:cs typeface="WenQuanYi Micro Hei" charset="0"/>
                </a:rPr>
                <a:t>Protection</a:t>
              </a:r>
            </a:p>
          </p:txBody>
        </p:sp>
        <p:sp>
          <p:nvSpPr>
            <p:cNvPr id="5131" name="Text Box 11"/>
            <p:cNvSpPr txBox="1">
              <a:spLocks noChangeArrowheads="1"/>
            </p:cNvSpPr>
            <p:nvPr/>
          </p:nvSpPr>
          <p:spPr bwMode="auto">
            <a:xfrm>
              <a:off x="4717" y="1954"/>
              <a:ext cx="1040" cy="265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lIns="67500" tIns="33750" rIns="67500" bIns="33750"/>
            <a:lstStyle/>
            <a:p>
              <a:pPr>
                <a:tabLst>
                  <a:tab pos="0" algn="l"/>
                  <a:tab pos="335756" algn="l"/>
                  <a:tab pos="672704" algn="l"/>
                  <a:tab pos="1009650" algn="l"/>
                  <a:tab pos="1346597" algn="l"/>
                  <a:tab pos="1683544" algn="l"/>
                  <a:tab pos="2020491" algn="l"/>
                  <a:tab pos="2357438" algn="l"/>
                  <a:tab pos="2694385" algn="l"/>
                  <a:tab pos="3031331" algn="l"/>
                  <a:tab pos="3368279" algn="l"/>
                  <a:tab pos="3705225" algn="l"/>
                  <a:tab pos="4042172" algn="l"/>
                  <a:tab pos="4379119" algn="l"/>
                  <a:tab pos="4716066" algn="l"/>
                  <a:tab pos="5053013" algn="l"/>
                  <a:tab pos="5389960" algn="l"/>
                  <a:tab pos="5726906" algn="l"/>
                  <a:tab pos="6063854" algn="l"/>
                  <a:tab pos="6400800" algn="l"/>
                  <a:tab pos="6737747" algn="l"/>
                </a:tabLst>
              </a:pPr>
              <a:r>
                <a:rPr lang="en-IN" sz="1650" b="1">
                  <a:solidFill>
                    <a:srgbClr val="000000"/>
                  </a:solidFill>
                  <a:ea typeface="WenQuanYi Micro Hei" charset="0"/>
                  <a:cs typeface="WenQuanYi Micro Hei" charset="0"/>
                </a:rPr>
                <a:t>Threat</a:t>
              </a:r>
            </a:p>
          </p:txBody>
        </p:sp>
        <p:sp>
          <p:nvSpPr>
            <p:cNvPr id="5132" name="Text Box 12"/>
            <p:cNvSpPr txBox="1">
              <a:spLocks noChangeArrowheads="1"/>
            </p:cNvSpPr>
            <p:nvPr/>
          </p:nvSpPr>
          <p:spPr bwMode="auto">
            <a:xfrm>
              <a:off x="499" y="4037"/>
              <a:ext cx="4759" cy="265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lIns="67500" tIns="33750" rIns="67500" bIns="33750"/>
            <a:lstStyle/>
            <a:p>
              <a:pPr>
                <a:tabLst>
                  <a:tab pos="0" algn="l"/>
                  <a:tab pos="335756" algn="l"/>
                  <a:tab pos="672704" algn="l"/>
                  <a:tab pos="1009650" algn="l"/>
                  <a:tab pos="1346597" algn="l"/>
                  <a:tab pos="1683544" algn="l"/>
                  <a:tab pos="2020491" algn="l"/>
                  <a:tab pos="2357438" algn="l"/>
                  <a:tab pos="2694385" algn="l"/>
                  <a:tab pos="3031331" algn="l"/>
                  <a:tab pos="3368279" algn="l"/>
                  <a:tab pos="3705225" algn="l"/>
                  <a:tab pos="4042172" algn="l"/>
                  <a:tab pos="4379119" algn="l"/>
                  <a:tab pos="4716066" algn="l"/>
                  <a:tab pos="5053013" algn="l"/>
                  <a:tab pos="5389960" algn="l"/>
                  <a:tab pos="5726906" algn="l"/>
                  <a:tab pos="6063854" algn="l"/>
                  <a:tab pos="6400800" algn="l"/>
                  <a:tab pos="6737747" algn="l"/>
                </a:tabLst>
              </a:pPr>
              <a:r>
                <a:rPr lang="en-IN" sz="1650" b="1">
                  <a:solidFill>
                    <a:srgbClr val="000000"/>
                  </a:solidFill>
                  <a:ea typeface="WenQuanYi Micro Hei" charset="0"/>
                  <a:cs typeface="WenQuanYi Micro Hei" charset="0"/>
                </a:rPr>
                <a:t>Information Sharing</a:t>
              </a: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IN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2693</Words>
  <Application>Microsoft Office PowerPoint</Application>
  <PresentationFormat>On-screen Show (4:3)</PresentationFormat>
  <Paragraphs>508</Paragraphs>
  <Slides>48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7" baseType="lpstr">
      <vt:lpstr>ＭＳ Ｐゴシック</vt:lpstr>
      <vt:lpstr>ＭＳ Ｐゴシック</vt:lpstr>
      <vt:lpstr>Aptos</vt:lpstr>
      <vt:lpstr>Arial</vt:lpstr>
      <vt:lpstr>Arial Black</vt:lpstr>
      <vt:lpstr>Arial,Bold</vt:lpstr>
      <vt:lpstr>Calibri</vt:lpstr>
      <vt:lpstr>Century Gothic</vt:lpstr>
      <vt:lpstr>Garamond</vt:lpstr>
      <vt:lpstr>Lora</vt:lpstr>
      <vt:lpstr>Lucida Sans Unicode</vt:lpstr>
      <vt:lpstr>Monotype Sorts</vt:lpstr>
      <vt:lpstr>Raleway</vt:lpstr>
      <vt:lpstr>Times New Roman</vt:lpstr>
      <vt:lpstr>TimesNewRoman,Bold</vt:lpstr>
      <vt:lpstr>Verdana</vt:lpstr>
      <vt:lpstr>WenQuanYi Micro Hei</vt:lpstr>
      <vt:lpstr>Wingdings</vt:lpstr>
      <vt:lpstr>Office Theme</vt:lpstr>
      <vt:lpstr>Usable Security and Privacy (CS60081) Autumn 2026-27  Shamik Sural Lecture 2: Security Fundamentals  shamik@cse.iitkgp.ac.in/shamik.sural@gmail.com</vt:lpstr>
      <vt:lpstr>Security Fundamentals</vt:lpstr>
      <vt:lpstr>Objectives</vt:lpstr>
      <vt:lpstr>A quick note!</vt:lpstr>
      <vt:lpstr>The Security Problem</vt:lpstr>
      <vt:lpstr>The Security Problem (continued)</vt:lpstr>
      <vt:lpstr>The Security Problem (continued)</vt:lpstr>
      <vt:lpstr>The Security Problem (continued)</vt:lpstr>
      <vt:lpstr>PowerPoint Presentation</vt:lpstr>
      <vt:lpstr>PowerPoint Presentation</vt:lpstr>
      <vt:lpstr>What is Security?</vt:lpstr>
      <vt:lpstr>Why do we care?</vt:lpstr>
      <vt:lpstr>Recent security incidents</vt:lpstr>
      <vt:lpstr>Recent security incidents</vt:lpstr>
      <vt:lpstr>Recent security incidents</vt:lpstr>
      <vt:lpstr>The situation we have today</vt:lpstr>
      <vt:lpstr>So why are we so vulnerable?</vt:lpstr>
      <vt:lpstr>Many weak links</vt:lpstr>
      <vt:lpstr>PowerPoint Presentation</vt:lpstr>
      <vt:lpstr>Contributing Factors</vt:lpstr>
      <vt:lpstr>Contributing Factors</vt:lpstr>
      <vt:lpstr>Contributing Factors</vt:lpstr>
      <vt:lpstr>PowerPoint Presentation</vt:lpstr>
      <vt:lpstr>Basic Terminology</vt:lpstr>
      <vt:lpstr>Key Security Objectives</vt:lpstr>
      <vt:lpstr>Vulnerabilities, Threats  and Attacks</vt:lpstr>
      <vt:lpstr>Threats and Attacks</vt:lpstr>
      <vt:lpstr>Countermeasures</vt:lpstr>
      <vt:lpstr>Passive and Active Attacks</vt:lpstr>
      <vt:lpstr>PowerPoint Presentation</vt:lpstr>
      <vt:lpstr>PowerPoint Presentation</vt:lpstr>
      <vt:lpstr>PowerPoint Presentation</vt:lpstr>
      <vt:lpstr>Security Techniques</vt:lpstr>
      <vt:lpstr>Security Techniques (continued)</vt:lpstr>
      <vt:lpstr>Security Techniques (continued)</vt:lpstr>
      <vt:lpstr>Security Techniques (continued)</vt:lpstr>
      <vt:lpstr>Understanding Security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Balancing Information Security and Access</vt:lpstr>
      <vt:lpstr>Security Trade-offs</vt:lpstr>
      <vt:lpstr>Fundamental Security Design Principles that are Usable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Database Systems (CS60113)</dc:title>
  <dc:creator>hp</dc:creator>
  <cp:lastModifiedBy>User</cp:lastModifiedBy>
  <cp:revision>123</cp:revision>
  <dcterms:created xsi:type="dcterms:W3CDTF">2020-09-01T12:44:28Z</dcterms:created>
  <dcterms:modified xsi:type="dcterms:W3CDTF">2026-07-21T01:45:31Z</dcterms:modified>
</cp:coreProperties>
</file>