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38ACE-DA34-475D-BD54-74AAF5889707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15524-0778-4B7A-A492-18947C2328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44958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Usable Security and Privacy (CS60081)</a:t>
            </a:r>
            <a:br>
              <a:rPr lang="en-US" b="1" dirty="0"/>
            </a:br>
            <a:r>
              <a:rPr lang="en-US" sz="4000" dirty="0">
                <a:solidFill>
                  <a:schemeClr val="tx1"/>
                </a:solidFill>
              </a:rPr>
              <a:t>Autumn 2026-27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b="1" dirty="0"/>
              <a:t>Shamik Sural</a:t>
            </a:r>
            <a:br>
              <a:rPr lang="en-US" b="1" dirty="0"/>
            </a:br>
            <a:r>
              <a:rPr lang="en-US" b="1" dirty="0"/>
              <a:t>Lecture 1: Course Introduction</a:t>
            </a:r>
            <a:br>
              <a:rPr lang="en-US" b="1" dirty="0"/>
            </a:br>
            <a:br>
              <a:rPr lang="en-US" dirty="0"/>
            </a:br>
            <a:r>
              <a:rPr lang="en-US" sz="3100" dirty="0"/>
              <a:t>shamik@cse.iitkgp.ac.in/shamik.sural@gmail.com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Security Fundamentals</a:t>
            </a:r>
          </a:p>
          <a:p>
            <a:pPr>
              <a:spcBef>
                <a:spcPts val="0"/>
              </a:spcBef>
            </a:pPr>
            <a:r>
              <a:rPr lang="en-US" b="1" dirty="0"/>
              <a:t>Authentication</a:t>
            </a:r>
          </a:p>
          <a:p>
            <a:pPr>
              <a:spcBef>
                <a:spcPts val="0"/>
              </a:spcBef>
            </a:pPr>
            <a:r>
              <a:rPr lang="en-US" b="1" dirty="0"/>
              <a:t>Access Control</a:t>
            </a:r>
          </a:p>
          <a:p>
            <a:pPr>
              <a:spcBef>
                <a:spcPts val="0"/>
              </a:spcBef>
            </a:pPr>
            <a:r>
              <a:rPr lang="en-US" b="1" dirty="0"/>
              <a:t>Intrusion Detection and Prevention</a:t>
            </a:r>
          </a:p>
          <a:p>
            <a:pPr>
              <a:spcBef>
                <a:spcPts val="0"/>
              </a:spcBef>
            </a:pPr>
            <a:r>
              <a:rPr lang="en-US" b="1" dirty="0"/>
              <a:t>Usability Aspects of Security</a:t>
            </a:r>
          </a:p>
          <a:p>
            <a:pPr>
              <a:spcBef>
                <a:spcPts val="0"/>
              </a:spcBef>
            </a:pPr>
            <a:r>
              <a:rPr lang="en-US" b="1" dirty="0"/>
              <a:t>Privacy Fundamentals</a:t>
            </a:r>
          </a:p>
          <a:p>
            <a:pPr>
              <a:spcBef>
                <a:spcPts val="0"/>
              </a:spcBef>
            </a:pPr>
            <a:r>
              <a:rPr lang="en-US" b="1" dirty="0"/>
              <a:t>Classical Approaches</a:t>
            </a:r>
          </a:p>
          <a:p>
            <a:pPr>
              <a:spcBef>
                <a:spcPts val="0"/>
              </a:spcBef>
            </a:pPr>
            <a:r>
              <a:rPr lang="en-US" b="1" dirty="0"/>
              <a:t>Differential Privacy and Local Differential Privacy</a:t>
            </a:r>
          </a:p>
          <a:p>
            <a:pPr>
              <a:spcBef>
                <a:spcPts val="0"/>
              </a:spcBef>
            </a:pPr>
            <a:r>
              <a:rPr lang="en-US" b="1" dirty="0"/>
              <a:t>Usability Aspects of Privacy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Mid Sem 30</a:t>
            </a:r>
          </a:p>
          <a:p>
            <a:pPr>
              <a:spcBef>
                <a:spcPts val="0"/>
              </a:spcBef>
            </a:pPr>
            <a:r>
              <a:rPr lang="en-US" b="1" dirty="0"/>
              <a:t>End Sem 30</a:t>
            </a:r>
          </a:p>
          <a:p>
            <a:pPr>
              <a:spcBef>
                <a:spcPts val="0"/>
              </a:spcBef>
            </a:pPr>
            <a:r>
              <a:rPr lang="en-US" b="1" dirty="0"/>
              <a:t>Teacher’s Assessment 40</a:t>
            </a:r>
          </a:p>
          <a:p>
            <a:pPr lvl="1">
              <a:spcBef>
                <a:spcPts val="0"/>
              </a:spcBef>
            </a:pPr>
            <a:r>
              <a:rPr lang="en-US" b="1" dirty="0"/>
              <a:t>Attendance 5</a:t>
            </a:r>
          </a:p>
          <a:p>
            <a:pPr lvl="1">
              <a:spcBef>
                <a:spcPts val="0"/>
              </a:spcBef>
            </a:pPr>
            <a:r>
              <a:rPr lang="en-US" b="1" dirty="0"/>
              <a:t>Assignments 15</a:t>
            </a:r>
          </a:p>
          <a:p>
            <a:pPr lvl="1">
              <a:spcBef>
                <a:spcPts val="0"/>
              </a:spcBef>
            </a:pPr>
            <a:r>
              <a:rPr lang="en-US" b="1" dirty="0"/>
              <a:t>Term Project 20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83956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Assistants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 err="1"/>
              <a:t>Tharun</a:t>
            </a:r>
            <a:r>
              <a:rPr lang="en-US" b="1" dirty="0"/>
              <a:t>, DD Fifth Year</a:t>
            </a:r>
          </a:p>
          <a:p>
            <a:pPr>
              <a:spcBef>
                <a:spcPts val="0"/>
              </a:spcBef>
            </a:pPr>
            <a:r>
              <a:rPr lang="en-US" b="1"/>
              <a:t>Aayush, DD Fifth Year</a:t>
            </a:r>
            <a:endParaRPr lang="en-US" b="1" dirty="0"/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6366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98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Usable Security and Privacy (CS60081) Autumn 2026-27  Shamik Sural Lecture 1: Course Introduction  shamik@cse.iitkgp.ac.in/shamik.sural@gmail.com</vt:lpstr>
      <vt:lpstr>Course Content</vt:lpstr>
      <vt:lpstr>Evaluation Guidelines</vt:lpstr>
      <vt:lpstr>Teaching Assistants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Database Systems (CS60113)</dc:title>
  <dc:creator>hp</dc:creator>
  <cp:lastModifiedBy>User</cp:lastModifiedBy>
  <cp:revision>93</cp:revision>
  <dcterms:created xsi:type="dcterms:W3CDTF">2020-09-01T12:44:28Z</dcterms:created>
  <dcterms:modified xsi:type="dcterms:W3CDTF">2026-07-20T02:21:45Z</dcterms:modified>
</cp:coreProperties>
</file>