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1" r:id="rId6"/>
    <p:sldId id="260" r:id="rId7"/>
    <p:sldId id="262" r:id="rId8"/>
    <p:sldId id="263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1452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838ACE-DA34-475D-BD54-74AAF5889707}" type="datetimeFigureOut">
              <a:rPr lang="en-US" smtClean="0"/>
              <a:pPr/>
              <a:t>1/4/2026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C15524-0778-4B7A-A492-18947C23287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838ACE-DA34-475D-BD54-74AAF5889707}" type="datetimeFigureOut">
              <a:rPr lang="en-US" smtClean="0"/>
              <a:pPr/>
              <a:t>1/4/2026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C15524-0778-4B7A-A492-18947C23287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838ACE-DA34-475D-BD54-74AAF5889707}" type="datetimeFigureOut">
              <a:rPr lang="en-US" smtClean="0"/>
              <a:pPr/>
              <a:t>1/4/2026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C15524-0778-4B7A-A492-18947C23287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838ACE-DA34-475D-BD54-74AAF5889707}" type="datetimeFigureOut">
              <a:rPr lang="en-US" smtClean="0"/>
              <a:pPr/>
              <a:t>1/4/2026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C15524-0778-4B7A-A492-18947C23287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838ACE-DA34-475D-BD54-74AAF5889707}" type="datetimeFigureOut">
              <a:rPr lang="en-US" smtClean="0"/>
              <a:pPr/>
              <a:t>1/4/2026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C15524-0778-4B7A-A492-18947C23287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838ACE-DA34-475D-BD54-74AAF5889707}" type="datetimeFigureOut">
              <a:rPr lang="en-US" smtClean="0"/>
              <a:pPr/>
              <a:t>1/4/2026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C15524-0778-4B7A-A492-18947C23287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838ACE-DA34-475D-BD54-74AAF5889707}" type="datetimeFigureOut">
              <a:rPr lang="en-US" smtClean="0"/>
              <a:pPr/>
              <a:t>1/4/2026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C15524-0778-4B7A-A492-18947C23287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838ACE-DA34-475D-BD54-74AAF5889707}" type="datetimeFigureOut">
              <a:rPr lang="en-US" smtClean="0"/>
              <a:pPr/>
              <a:t>1/4/2026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C15524-0778-4B7A-A492-18947C23287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838ACE-DA34-475D-BD54-74AAF5889707}" type="datetimeFigureOut">
              <a:rPr lang="en-US" smtClean="0"/>
              <a:pPr/>
              <a:t>1/4/2026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C15524-0778-4B7A-A492-18947C23287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838ACE-DA34-475D-BD54-74AAF5889707}" type="datetimeFigureOut">
              <a:rPr lang="en-US" smtClean="0"/>
              <a:pPr/>
              <a:t>1/4/2026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C15524-0778-4B7A-A492-18947C23287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838ACE-DA34-475D-BD54-74AAF5889707}" type="datetimeFigureOut">
              <a:rPr lang="en-US" smtClean="0"/>
              <a:pPr/>
              <a:t>1/4/2026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C15524-0778-4B7A-A492-18947C23287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838ACE-DA34-475D-BD54-74AAF5889707}" type="datetimeFigureOut">
              <a:rPr lang="en-US" smtClean="0"/>
              <a:pPr/>
              <a:t>1/4/2026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0C15524-0778-4B7A-A492-18947C232878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s://facweb.iitkgp.ac.in/~shamik/spring2026/dbe/Database_Indexing.pdf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facweb.iitkgp.ac.in/~shamik/autumn2020/ads/RTree_Gut84.pdf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s://facweb.iitkgp.ac.in/~shamik/autumn2020/ads/NN_Query_RTree.pdf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facweb.iitkgp.ac.in/~shamik/autumn2020/ads/rstar_tree.pdf" TargetMode="External"/><Relationship Id="rId2" Type="http://schemas.openxmlformats.org/officeDocument/2006/relationships/hyperlink" Target="https://facweb.iitkgp.ac.in/~shamik/autumn2020/ads/RPlus_Tree.pdf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facweb.iitkgp.ac.in/~shamik/autumn2020/ads/SSTree.pdf" TargetMode="Externa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http://www.facweb.iitkgp.ac.in/~shamik/autumn2020/ads/sakti%20pramanik_approx_search.pdf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066800"/>
            <a:ext cx="7772400" cy="4495800"/>
          </a:xfrm>
        </p:spPr>
        <p:txBody>
          <a:bodyPr>
            <a:normAutofit fontScale="90000"/>
          </a:bodyPr>
          <a:lstStyle/>
          <a:p>
            <a:r>
              <a:rPr lang="en-US" sz="4000" b="1" dirty="0" smtClean="0"/>
              <a:t>Database Engineering (CS60032)</a:t>
            </a:r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sz="4000" dirty="0" smtClean="0">
                <a:solidFill>
                  <a:schemeClr val="tx1"/>
                </a:solidFill>
              </a:rPr>
              <a:t>Spring 2025-26</a:t>
            </a:r>
            <a:r>
              <a:rPr lang="en-US" dirty="0" smtClean="0">
                <a:solidFill>
                  <a:schemeClr val="tx1"/>
                </a:solidFill>
              </a:rPr>
              <a:t/>
            </a:r>
            <a:br>
              <a:rPr lang="en-US" dirty="0" smtClean="0">
                <a:solidFill>
                  <a:schemeClr val="tx1"/>
                </a:solidFill>
              </a:rPr>
            </a:br>
            <a:r>
              <a:rPr lang="en-US" dirty="0" smtClean="0">
                <a:solidFill>
                  <a:schemeClr val="tx1"/>
                </a:solidFill>
              </a:rPr>
              <a:t/>
            </a:r>
            <a:br>
              <a:rPr lang="en-US" dirty="0" smtClean="0">
                <a:solidFill>
                  <a:schemeClr val="tx1"/>
                </a:solidFill>
              </a:rPr>
            </a:br>
            <a:r>
              <a:rPr lang="en-US" b="1" dirty="0" smtClean="0"/>
              <a:t>Shamik Sural</a:t>
            </a:r>
            <a:br>
              <a:rPr lang="en-US" b="1" dirty="0" smtClean="0"/>
            </a:br>
            <a:r>
              <a:rPr lang="en-US" b="1" dirty="0" smtClean="0"/>
              <a:t>Lecture 1: Introduction and High-dimensional Databases</a:t>
            </a:r>
            <a:br>
              <a:rPr lang="en-US" b="1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sz="3100" dirty="0" smtClean="0"/>
              <a:t>shamik@cse.iitkgp.ac.in/shamik.sural@gmail.com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Lecture Content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229600" cy="4953000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</a:pPr>
            <a:r>
              <a:rPr lang="en-US" b="1" dirty="0" smtClean="0"/>
              <a:t>Recap of Basic DBMS Concepts</a:t>
            </a:r>
          </a:p>
          <a:p>
            <a:pPr>
              <a:spcBef>
                <a:spcPts val="0"/>
              </a:spcBef>
            </a:pPr>
            <a:r>
              <a:rPr lang="en-US" b="1" dirty="0" smtClean="0"/>
              <a:t>High </a:t>
            </a:r>
            <a:r>
              <a:rPr lang="en-US" b="1" dirty="0"/>
              <a:t>D</a:t>
            </a:r>
            <a:r>
              <a:rPr lang="en-US" b="1" dirty="0" smtClean="0"/>
              <a:t>imensional Databases </a:t>
            </a:r>
          </a:p>
          <a:p>
            <a:pPr>
              <a:spcBef>
                <a:spcPts val="0"/>
              </a:spcBef>
            </a:pPr>
            <a:r>
              <a:rPr lang="en-US" b="1" dirty="0" smtClean="0"/>
              <a:t>Temporal Databases </a:t>
            </a:r>
          </a:p>
          <a:p>
            <a:pPr>
              <a:spcBef>
                <a:spcPts val="0"/>
              </a:spcBef>
            </a:pPr>
            <a:r>
              <a:rPr lang="en-US" b="1" dirty="0" smtClean="0"/>
              <a:t>Deductive Databases</a:t>
            </a:r>
          </a:p>
          <a:p>
            <a:pPr>
              <a:spcBef>
                <a:spcPts val="0"/>
              </a:spcBef>
            </a:pPr>
            <a:r>
              <a:rPr lang="en-US" b="1" dirty="0" smtClean="0"/>
              <a:t>Advanced Topics in Transaction Processing  </a:t>
            </a:r>
          </a:p>
          <a:p>
            <a:pPr>
              <a:spcBef>
                <a:spcPts val="0"/>
              </a:spcBef>
            </a:pPr>
            <a:r>
              <a:rPr lang="en-US" b="1" dirty="0" smtClean="0"/>
              <a:t>Distributed Databases</a:t>
            </a:r>
          </a:p>
          <a:p>
            <a:pPr>
              <a:spcBef>
                <a:spcPts val="0"/>
              </a:spcBef>
            </a:pPr>
            <a:r>
              <a:rPr lang="en-US" b="1" dirty="0" smtClean="0"/>
              <a:t>In Memory Databases</a:t>
            </a:r>
          </a:p>
          <a:p>
            <a:pPr>
              <a:spcBef>
                <a:spcPts val="0"/>
              </a:spcBef>
            </a:pPr>
            <a:r>
              <a:rPr lang="en-US" b="1" dirty="0" smtClean="0"/>
              <a:t>Data Warehousing and Data Mining</a:t>
            </a:r>
          </a:p>
          <a:p>
            <a:pPr>
              <a:spcBef>
                <a:spcPts val="0"/>
              </a:spcBef>
            </a:pPr>
            <a:r>
              <a:rPr lang="en-US" b="1" dirty="0" smtClean="0"/>
              <a:t>Database Security and Privacy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800" dirty="0" smtClean="0"/>
              <a:t>Quick Review of Relational Database Indexing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53000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</a:pPr>
            <a:r>
              <a:rPr lang="en-US" sz="2100" dirty="0" smtClean="0"/>
              <a:t>Refer to the discussions on relational database indexing (B+ Tree) from database textbook (</a:t>
            </a:r>
            <a:r>
              <a:rPr lang="en-US" sz="2100" dirty="0" smtClean="0">
                <a:hlinkClick r:id="rId2"/>
              </a:rPr>
              <a:t>https://facweb.iitkgp.ac.in</a:t>
            </a:r>
            <a:r>
              <a:rPr lang="en-US" sz="2100" smtClean="0">
                <a:hlinkClick r:id="rId2"/>
              </a:rPr>
              <a:t>/~shamik/spring2026/dbe/Database_Indexing.pdf</a:t>
            </a:r>
            <a:r>
              <a:rPr lang="en-US" sz="2100" smtClean="0"/>
              <a:t> )</a:t>
            </a:r>
            <a:endParaRPr lang="en-US" sz="2100" dirty="0" smtClean="0"/>
          </a:p>
          <a:p>
            <a:pPr>
              <a:spcBef>
                <a:spcPts val="0"/>
              </a:spcBef>
            </a:pPr>
            <a:r>
              <a:rPr lang="en-US" sz="2100" dirty="0" smtClean="0"/>
              <a:t>Typically a single column is considered at a time for indexing, e.g., Employee Id, Name, etc.</a:t>
            </a:r>
          </a:p>
          <a:p>
            <a:pPr>
              <a:spcBef>
                <a:spcPts val="0"/>
              </a:spcBef>
            </a:pPr>
            <a:r>
              <a:rPr lang="en-US" sz="2100" dirty="0" smtClean="0"/>
              <a:t>Even if multiple columns are considered, they are appended together to serve as the “Search Key”</a:t>
            </a:r>
          </a:p>
          <a:p>
            <a:pPr>
              <a:spcBef>
                <a:spcPts val="0"/>
              </a:spcBef>
            </a:pPr>
            <a:r>
              <a:rPr lang="en-US" sz="2100" dirty="0" smtClean="0"/>
              <a:t>Several applications consider data that are inherently multi/high-dimensional (HD) in nature </a:t>
            </a:r>
          </a:p>
          <a:p>
            <a:pPr>
              <a:spcBef>
                <a:spcPts val="0"/>
              </a:spcBef>
            </a:pPr>
            <a:r>
              <a:rPr lang="en-US" sz="2100" dirty="0" smtClean="0"/>
              <a:t>B+ Tree and its variants cannot be directly used for indexing such HD data</a:t>
            </a:r>
          </a:p>
          <a:p>
            <a:pPr>
              <a:spcBef>
                <a:spcPts val="0"/>
              </a:spcBef>
            </a:pPr>
            <a:r>
              <a:rPr lang="en-US" sz="2100" dirty="0" smtClean="0"/>
              <a:t>However, B+ tree has certain “good” properties like height balance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800" dirty="0" smtClean="0"/>
              <a:t>Indexing High Dimensional Data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53000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</a:pPr>
            <a:r>
              <a:rPr lang="en-US" sz="2400" dirty="0" smtClean="0"/>
              <a:t>There are several (May be 50 or so) different indexing techniques for multi/high dimensional data</a:t>
            </a:r>
          </a:p>
          <a:p>
            <a:pPr>
              <a:spcBef>
                <a:spcPts val="0"/>
              </a:spcBef>
            </a:pPr>
            <a:r>
              <a:rPr lang="en-US" sz="2400" dirty="0" smtClean="0"/>
              <a:t>Let’s start with R-Trees</a:t>
            </a:r>
          </a:p>
          <a:p>
            <a:pPr>
              <a:spcBef>
                <a:spcPts val="0"/>
              </a:spcBef>
            </a:pPr>
            <a:r>
              <a:rPr lang="en-US" sz="2400" dirty="0" smtClean="0"/>
              <a:t>Initially meant for indexing multi-dimensional data</a:t>
            </a:r>
          </a:p>
          <a:p>
            <a:pPr>
              <a:spcBef>
                <a:spcPts val="0"/>
              </a:spcBef>
            </a:pPr>
            <a:r>
              <a:rPr lang="en-US" sz="2400" dirty="0" smtClean="0"/>
              <a:t>Typically for two/three-dimensional data</a:t>
            </a:r>
          </a:p>
          <a:p>
            <a:pPr>
              <a:spcBef>
                <a:spcPts val="0"/>
              </a:spcBef>
            </a:pPr>
            <a:r>
              <a:rPr lang="en-US" sz="2400" dirty="0" smtClean="0"/>
              <a:t>Let’s focus on two dimensions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15962"/>
          </a:xfrm>
        </p:spPr>
        <p:txBody>
          <a:bodyPr>
            <a:noAutofit/>
          </a:bodyPr>
          <a:lstStyle/>
          <a:p>
            <a:r>
              <a:rPr lang="en-US" sz="2800" dirty="0" smtClean="0"/>
              <a:t>R Tree</a:t>
            </a:r>
            <a:endParaRPr lang="en-US" sz="2800" dirty="0"/>
          </a:p>
        </p:txBody>
      </p:sp>
      <p:pic>
        <p:nvPicPr>
          <p:cNvPr id="5" name="Picture 4" descr="R-Tree_ex_1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57200" y="990600"/>
            <a:ext cx="4213974" cy="5529318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5257800" y="4267200"/>
            <a:ext cx="36576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(</a:t>
            </a:r>
            <a:r>
              <a:rPr lang="en-US" dirty="0" smtClean="0">
                <a:hlinkClick r:id="rId3"/>
              </a:rPr>
              <a:t>https://facweb.iitkgp.ac.in/~shamik/autumn2020/ads/RTree_Gut84.pdf</a:t>
            </a:r>
            <a:r>
              <a:rPr lang="en-US" dirty="0" smtClean="0"/>
              <a:t>)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800" dirty="0" smtClean="0"/>
              <a:t>Querying R Tree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53000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</a:pPr>
            <a:r>
              <a:rPr lang="en-US" sz="2400" dirty="0" smtClean="0"/>
              <a:t>Queries on HD data</a:t>
            </a:r>
          </a:p>
          <a:p>
            <a:pPr lvl="1">
              <a:spcBef>
                <a:spcPts val="0"/>
              </a:spcBef>
            </a:pPr>
            <a:r>
              <a:rPr lang="en-US" sz="2000" dirty="0" smtClean="0"/>
              <a:t>Range queries</a:t>
            </a:r>
          </a:p>
          <a:p>
            <a:pPr lvl="1">
              <a:spcBef>
                <a:spcPts val="0"/>
              </a:spcBef>
            </a:pPr>
            <a:r>
              <a:rPr lang="en-US" sz="2000" dirty="0" smtClean="0"/>
              <a:t>NN queries</a:t>
            </a:r>
          </a:p>
          <a:p>
            <a:pPr lvl="1">
              <a:spcBef>
                <a:spcPts val="0"/>
              </a:spcBef>
            </a:pPr>
            <a:r>
              <a:rPr lang="en-US" sz="2000" dirty="0" smtClean="0"/>
              <a:t>K-NN queries</a:t>
            </a:r>
          </a:p>
          <a:p>
            <a:pPr lvl="1">
              <a:spcBef>
                <a:spcPts val="0"/>
              </a:spcBef>
            </a:pPr>
            <a:r>
              <a:rPr lang="en-US" sz="2000" dirty="0" smtClean="0"/>
              <a:t>Box queries</a:t>
            </a:r>
          </a:p>
          <a:p>
            <a:pPr lvl="1">
              <a:spcBef>
                <a:spcPts val="0"/>
              </a:spcBef>
            </a:pPr>
            <a:r>
              <a:rPr lang="en-US" sz="2000" dirty="0" smtClean="0"/>
              <a:t>???</a:t>
            </a:r>
          </a:p>
          <a:p>
            <a:pPr>
              <a:spcBef>
                <a:spcPts val="0"/>
              </a:spcBef>
            </a:pPr>
            <a:r>
              <a:rPr lang="en-US" sz="2400" dirty="0" smtClean="0"/>
              <a:t>NN query on R Tree (</a:t>
            </a:r>
            <a:r>
              <a:rPr lang="en-US" sz="2400" dirty="0" smtClean="0">
                <a:hlinkClick r:id="rId2"/>
              </a:rPr>
              <a:t>https://facweb.iitkgp.ac.in/~shamik/autumn2020/ads/NN_Query_RTree.pdf</a:t>
            </a:r>
            <a:r>
              <a:rPr lang="en-US" sz="2400" dirty="0" smtClean="0"/>
              <a:t>) </a:t>
            </a:r>
          </a:p>
          <a:p>
            <a:pPr>
              <a:spcBef>
                <a:spcPts val="0"/>
              </a:spcBef>
            </a:pPr>
            <a:r>
              <a:rPr lang="en-US" sz="2400" dirty="0" smtClean="0"/>
              <a:t>Goal is to traverse as less number of nodes as possible – Something not easy to achieve as the number of dimensions go up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800" dirty="0" smtClean="0"/>
              <a:t>R Tree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53000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</a:pPr>
            <a:r>
              <a:rPr lang="en-US" sz="2400" dirty="0" smtClean="0"/>
              <a:t>How to extend the NN search for k-NN search?</a:t>
            </a:r>
          </a:p>
          <a:p>
            <a:pPr>
              <a:spcBef>
                <a:spcPts val="0"/>
              </a:spcBef>
            </a:pPr>
            <a:r>
              <a:rPr lang="en-US" sz="2400" dirty="0" smtClean="0"/>
              <a:t>What about range query?</a:t>
            </a:r>
          </a:p>
          <a:p>
            <a:pPr>
              <a:spcBef>
                <a:spcPts val="0"/>
              </a:spcBef>
            </a:pPr>
            <a:r>
              <a:rPr lang="en-US" sz="2400" dirty="0" smtClean="0"/>
              <a:t>Several variants of R-tree have been proposed</a:t>
            </a:r>
          </a:p>
          <a:p>
            <a:pPr>
              <a:spcBef>
                <a:spcPts val="0"/>
              </a:spcBef>
            </a:pPr>
            <a:r>
              <a:rPr lang="en-US" sz="2400" dirty="0" smtClean="0"/>
              <a:t>Examples include </a:t>
            </a:r>
            <a:r>
              <a:rPr lang="en-US" sz="2400" dirty="0" smtClean="0">
                <a:hlinkClick r:id="rId2"/>
              </a:rPr>
              <a:t>R+ Tree</a:t>
            </a:r>
            <a:r>
              <a:rPr lang="en-US" sz="2400" dirty="0" smtClean="0"/>
              <a:t>, </a:t>
            </a:r>
            <a:r>
              <a:rPr lang="en-US" sz="2400" dirty="0" smtClean="0">
                <a:hlinkClick r:id="rId3"/>
              </a:rPr>
              <a:t>R* Tree</a:t>
            </a:r>
            <a:r>
              <a:rPr lang="en-US" sz="2400" dirty="0" smtClean="0"/>
              <a:t>, </a:t>
            </a:r>
            <a:r>
              <a:rPr lang="en-US" sz="2400" dirty="0" smtClean="0">
                <a:hlinkClick r:id="rId4"/>
              </a:rPr>
              <a:t>SS Tree</a:t>
            </a:r>
            <a:r>
              <a:rPr lang="en-US" sz="2400" dirty="0" smtClean="0"/>
              <a:t>, etc.</a:t>
            </a:r>
          </a:p>
          <a:p>
            <a:pPr>
              <a:spcBef>
                <a:spcPts val="0"/>
              </a:spcBef>
            </a:pPr>
            <a:r>
              <a:rPr lang="en-US" sz="2400" dirty="0" smtClean="0"/>
              <a:t>Important considerations: Bounding geometry, Distance metric, Query type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800" dirty="0" smtClean="0"/>
              <a:t>Other Directions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53000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</a:pPr>
            <a:r>
              <a:rPr lang="en-US" sz="2400" dirty="0" smtClean="0"/>
              <a:t>How to represent high dimensional point data in R-Tree? </a:t>
            </a:r>
          </a:p>
          <a:p>
            <a:pPr>
              <a:spcBef>
                <a:spcPts val="0"/>
              </a:spcBef>
            </a:pPr>
            <a:r>
              <a:rPr lang="en-US" sz="2400" dirty="0" smtClean="0"/>
              <a:t>Applications – Image similarity search</a:t>
            </a:r>
          </a:p>
          <a:p>
            <a:pPr>
              <a:spcBef>
                <a:spcPts val="0"/>
              </a:spcBef>
            </a:pPr>
            <a:r>
              <a:rPr lang="en-US" sz="2400" dirty="0" smtClean="0"/>
              <a:t>Document search</a:t>
            </a:r>
          </a:p>
          <a:p>
            <a:pPr>
              <a:spcBef>
                <a:spcPts val="0"/>
              </a:spcBef>
            </a:pPr>
            <a:r>
              <a:rPr lang="en-US" sz="2400" dirty="0" smtClean="0"/>
              <a:t>Clustering a solution??</a:t>
            </a:r>
          </a:p>
          <a:p>
            <a:pPr>
              <a:spcBef>
                <a:spcPts val="0"/>
              </a:spcBef>
            </a:pPr>
            <a:r>
              <a:rPr lang="en-US" sz="2400" dirty="0"/>
              <a:t>Approximate search techniques have been </a:t>
            </a:r>
            <a:r>
              <a:rPr lang="en-US" sz="2400" dirty="0" smtClean="0"/>
              <a:t>designed</a:t>
            </a:r>
          </a:p>
          <a:p>
            <a:pPr>
              <a:spcBef>
                <a:spcPts val="0"/>
              </a:spcBef>
            </a:pPr>
            <a:r>
              <a:rPr lang="en-US" sz="2400" dirty="0" smtClean="0">
                <a:hlinkClick r:id="rId2"/>
              </a:rPr>
              <a:t>http://www.facweb.iitkgp.ac.in/~shamik/autumn2020/ads/sakti pramanik_approx_search.pdf</a:t>
            </a:r>
            <a:endParaRPr lang="en-US" sz="2400" dirty="0" smtClean="0"/>
          </a:p>
          <a:p>
            <a:pPr>
              <a:spcBef>
                <a:spcPts val="0"/>
              </a:spcBef>
              <a:buNone/>
            </a:pPr>
            <a:r>
              <a:rPr lang="en-US" sz="2400" dirty="0" smtClean="0"/>
              <a:t>	Searching </a:t>
            </a:r>
            <a:r>
              <a:rPr lang="en-US" sz="2400" dirty="0"/>
              <a:t>high dimensional discrete data</a:t>
            </a:r>
          </a:p>
          <a:p>
            <a:pPr>
              <a:spcBef>
                <a:spcPts val="0"/>
              </a:spcBef>
            </a:pPr>
            <a:endParaRPr lang="en-US" sz="24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335</TotalTime>
  <Words>335</Words>
  <Application>Microsoft Office PowerPoint</Application>
  <PresentationFormat>On-screen Show (4:3)</PresentationFormat>
  <Paragraphs>49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Database Engineering (CS60032) Spring 2025-26  Shamik Sural Lecture 1: Introduction and High-dimensional Databases  shamik@cse.iitkgp.ac.in/shamik.sural@gmail.com</vt:lpstr>
      <vt:lpstr>Lecture Content</vt:lpstr>
      <vt:lpstr>Quick Review of Relational Database Indexing</vt:lpstr>
      <vt:lpstr>Indexing High Dimensional Data</vt:lpstr>
      <vt:lpstr>R Tree</vt:lpstr>
      <vt:lpstr>Querying R Tree</vt:lpstr>
      <vt:lpstr>R Tree</vt:lpstr>
      <vt:lpstr>Other Directions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Advanced Database Systems (CS60113)</dc:title>
  <dc:creator>hp</dc:creator>
  <cp:lastModifiedBy>User</cp:lastModifiedBy>
  <cp:revision>85</cp:revision>
  <dcterms:created xsi:type="dcterms:W3CDTF">2020-09-01T12:44:28Z</dcterms:created>
  <dcterms:modified xsi:type="dcterms:W3CDTF">2026-01-04T13:22:42Z</dcterms:modified>
</cp:coreProperties>
</file>