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9"/>
  </p:notesMasterIdLst>
  <p:sldIdLst>
    <p:sldId id="300" r:id="rId2"/>
    <p:sldId id="257" r:id="rId3"/>
    <p:sldId id="258" r:id="rId4"/>
    <p:sldId id="259" r:id="rId5"/>
    <p:sldId id="29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97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310" r:id="rId27"/>
    <p:sldId id="311" r:id="rId28"/>
    <p:sldId id="312" r:id="rId29"/>
    <p:sldId id="313" r:id="rId30"/>
    <p:sldId id="279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</p:sldIdLst>
  <p:sldSz cx="9144000" cy="5143500" type="screen16x9"/>
  <p:notesSz cx="6858000" cy="9144000"/>
  <p:embeddedFontLst>
    <p:embeddedFont>
      <p:font typeface="Arial Rounded MT Bold" pitchFamily="34" charset="0"/>
      <p:regular r:id="rId50"/>
    </p:embeddedFont>
    <p:embeddedFont>
      <p:font typeface="Raleway" charset="0"/>
      <p:regular r:id="rId51"/>
      <p:bold r:id="rId52"/>
      <p:italic r:id="rId53"/>
      <p:boldItalic r:id="rId54"/>
    </p:embeddedFont>
    <p:embeddedFont>
      <p:font typeface="Calibri" pitchFamily="34" charset="0"/>
      <p:regular r:id="rId55"/>
      <p:bold r:id="rId56"/>
      <p:italic r:id="rId57"/>
      <p:boldItalic r:id="rId58"/>
    </p:embeddedFont>
    <p:embeddedFont>
      <p:font typeface="Cambria" pitchFamily="18" charset="0"/>
      <p:regular r:id="rId59"/>
      <p:bold r:id="rId60"/>
      <p:italic r:id="rId61"/>
      <p:boldItalic r:id="rId62"/>
    </p:embeddedFont>
    <p:embeddedFont>
      <p:font typeface="Source Sans Pro" charset="0"/>
      <p:regular r:id="rId63"/>
      <p:bold r:id="rId64"/>
      <p:italic r:id="rId65"/>
      <p:boldItalic r:id="rId66"/>
    </p:embeddedFont>
    <p:embeddedFont>
      <p:font typeface="IBM Plex Sans" charset="0"/>
      <p:regular r:id="rId67"/>
      <p:bold r:id="rId68"/>
      <p:italic r:id="rId69"/>
      <p:boldItalic r:id="rId70"/>
    </p:embeddedFont>
    <p:embeddedFont>
      <p:font typeface="IBM Plex Sans Light" charset="0"/>
      <p:regular r:id="rId71"/>
      <p:bold r:id="rId72"/>
      <p:italic r:id="rId73"/>
      <p:boldItalic r:id="rId74"/>
    </p:embeddedFont>
    <p:embeddedFont>
      <p:font typeface="Arial Narrow" pitchFamily="34" charset="0"/>
      <p:regular r:id="rId75"/>
      <p:bold r:id="rId76"/>
      <p:italic r:id="rId77"/>
      <p:boldItalic r:id="rId7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6E9016F2-3AF2-4246-BC81-A3C9E92CE4F3}">
  <a:tblStyle styleId="{6E9016F2-3AF2-4246-BC81-A3C9E92CE4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470" y="346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font" Target="fonts/font14.fntdata"/><Relationship Id="rId68" Type="http://schemas.openxmlformats.org/officeDocument/2006/relationships/font" Target="fonts/font19.fntdata"/><Relationship Id="rId76" Type="http://schemas.openxmlformats.org/officeDocument/2006/relationships/font" Target="fonts/font27.fntdata"/><Relationship Id="rId7" Type="http://schemas.openxmlformats.org/officeDocument/2006/relationships/slide" Target="slides/slide6.xml"/><Relationship Id="rId71" Type="http://schemas.openxmlformats.org/officeDocument/2006/relationships/font" Target="fonts/font2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font" Target="fonts/font17.fntdata"/><Relationship Id="rId74" Type="http://schemas.openxmlformats.org/officeDocument/2006/relationships/font" Target="fonts/font25.fntdata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12.fntdata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font" Target="fonts/font16.fntdata"/><Relationship Id="rId73" Type="http://schemas.openxmlformats.org/officeDocument/2006/relationships/font" Target="fonts/font24.fntdata"/><Relationship Id="rId78" Type="http://schemas.openxmlformats.org/officeDocument/2006/relationships/font" Target="fonts/font29.fntdata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64" Type="http://schemas.openxmlformats.org/officeDocument/2006/relationships/font" Target="fonts/font15.fntdata"/><Relationship Id="rId69" Type="http://schemas.openxmlformats.org/officeDocument/2006/relationships/font" Target="fonts/font20.fntdata"/><Relationship Id="rId77" Type="http://schemas.openxmlformats.org/officeDocument/2006/relationships/font" Target="fonts/font28.fntdata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72" Type="http://schemas.openxmlformats.org/officeDocument/2006/relationships/font" Target="fonts/font23.fntdata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0.fntdata"/><Relationship Id="rId67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70" Type="http://schemas.openxmlformats.org/officeDocument/2006/relationships/font" Target="fonts/font21.fntdata"/><Relationship Id="rId75" Type="http://schemas.openxmlformats.org/officeDocument/2006/relationships/font" Target="fonts/font2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84061843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0a72cd0a7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b0a72cd0a7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a54882c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a54882c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b0a72cd0a7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b0a72cd0a7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b086fe222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b086fe222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b086fe2225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b086fe2225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b086fe222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b086fe222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b086fe222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b086fe222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086fe2225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086fe2225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b086fe2225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b086fe2225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b086fe2225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b086fe2225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b086fe2225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b086fe2225_0_3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b086fe2225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b086fe2225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b08cb1e1a3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b08cb1e1a3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b086fe2225_0_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b086fe2225_0_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b086fe2225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b086fe2225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b08cb1e1a3_0_9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b08cb1e1a3_0_9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g9bb31d6522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4" name="Google Shape;1834;g9bb31d6522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b08cb1e1a3_0_10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b08cb1e1a3_0_10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b08cb1e1a3_0_10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b08cb1e1a3_0_10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b08cb1e1a3_0_1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b08cb1e1a3_0_1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b08cb1e1a3_0_1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b08cb1e1a3_0_1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b08cb1e1a3_0_1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b08cb1e1a3_0_1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b08cb1e1a3_0_1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b08cb1e1a3_0_1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b08cb1e1a3_0_1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b08cb1e1a3_0_1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b08cb1e1a3_0_1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b08cb1e1a3_0_1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b08cb1e1a3_0_1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b08cb1e1a3_0_1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b08cb1e1a3_0_1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b08cb1e1a3_0_1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b08cb1e1a3_0_1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b08cb1e1a3_0_1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b08cb1e1a3_0_1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b08cb1e1a3_0_1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b08cb1e1a3_0_1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b08cb1e1a3_0_1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b086fe222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b086fe2225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b08cb1e1a3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b08cb1e1a3_0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b08cb1e1a3_0_5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b08cb1e1a3_0_5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b08cb1e1a3_0_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b08cb1e1a3_0_4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b08cb1e1a3_0_6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b08cb1e1a3_0_6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b08cb1e1a3_0_5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b08cb1e1a3_0_5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b08cb1e1a3_0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b08cb1e1a3_0_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b08cb1e1a3_0_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b08cb1e1a3_0_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b08cb1e1a3_0_1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b08cb1e1a3_0_1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b08cb1e1a3_0_1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b08cb1e1a3_0_1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b08cb1e1a3_0_1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b08cb1e1a3_0_1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b08cb1e1a3_0_4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b08cb1e1a3_0_4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b08cb1e1a3_0_1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b08cb1e1a3_0_1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b08cb1e1a3_0_1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b08cb1e1a3_0_1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b08cb1e1a3_0_1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b08cb1e1a3_0_1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b08cb1e1a3_0_1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b08cb1e1a3_0_13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mailto:sandipc@cse.iitkgp.ac.in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26" y="3419740"/>
            <a:ext cx="730901" cy="81797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60307" y="4377574"/>
            <a:ext cx="2948501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b="1" dirty="0">
                <a:latin typeface="Arial Narrow" panose="020B0606020202030204" pitchFamily="34" charset="0"/>
              </a:rPr>
              <a:t>INDIAN INSTITUTE OF TECHNOLOGY </a:t>
            </a:r>
          </a:p>
          <a:p>
            <a:r>
              <a:rPr lang="en-US" b="1" dirty="0">
                <a:latin typeface="Arial Narrow" panose="020B0606020202030204" pitchFamily="34" charset="0"/>
              </a:rPr>
              <a:t>KHARAGPUR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3102864" y="961791"/>
            <a:ext cx="58507" cy="4076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535097" y="3962076"/>
            <a:ext cx="2454038" cy="9002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 dirty="0" err="1">
                <a:solidFill>
                  <a:srgbClr val="800080"/>
                </a:solidFill>
                <a:latin typeface="Arial Narrow" panose="020B0606020202030204" pitchFamily="34" charset="0"/>
              </a:rPr>
              <a:t>Sandip</a:t>
            </a:r>
            <a:r>
              <a:rPr lang="en-US" sz="1800" b="1" dirty="0">
                <a:solidFill>
                  <a:srgbClr val="800080"/>
                </a:solidFill>
                <a:latin typeface="Arial Narrow" panose="020B0606020202030204" pitchFamily="34" charset="0"/>
              </a:rPr>
              <a:t> Chakraborty</a:t>
            </a:r>
          </a:p>
          <a:p>
            <a:r>
              <a:rPr lang="en-US" sz="1800" b="1" dirty="0">
                <a:solidFill>
                  <a:srgbClr val="800080"/>
                </a:solidFill>
                <a:latin typeface="Arial Narrow" panose="020B0606020202030204" pitchFamily="34" charset="0"/>
                <a:hlinkClick r:id="rId3"/>
              </a:rPr>
              <a:t>sandipc@cse.iitkgp.ac.in</a:t>
            </a:r>
            <a:r>
              <a:rPr lang="en-US" sz="1800" b="1" dirty="0">
                <a:solidFill>
                  <a:srgbClr val="800080"/>
                </a:solidFill>
                <a:latin typeface="Arial Narrow" panose="020B0606020202030204" pitchFamily="34" charset="0"/>
              </a:rPr>
              <a:t> </a:t>
            </a:r>
          </a:p>
          <a:p>
            <a:endParaRPr lang="en-US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4486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l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hamik@cse.iitkgp.ac.in" TargetMode="Externa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ity.gov.in/writereaddata/files/NationalStrategyBCT_%20Jan2021_final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cointalk.org/index.php?topic=576337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euters.com/article/us-bitfinex-hacked-hongkong-idUSKCN10E0KP" TargetMode="External"/><Relationship Id="rId4" Type="http://schemas.openxmlformats.org/officeDocument/2006/relationships/hyperlink" Target="https://www.reuters.com/article/us-bitcoin-mtgox-wallet-idUSBREA2K05N20140321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coin.io/guides/swaps.htm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9.jpeg"/><Relationship Id="rId10" Type="http://schemas.openxmlformats.org/officeDocument/2006/relationships/image" Target="../media/image36.png"/><Relationship Id="rId4" Type="http://schemas.openxmlformats.org/officeDocument/2006/relationships/image" Target="../media/image28.png"/><Relationship Id="rId9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9.jpeg"/><Relationship Id="rId10" Type="http://schemas.openxmlformats.org/officeDocument/2006/relationships/image" Target="../media/image36.png"/><Relationship Id="rId4" Type="http://schemas.openxmlformats.org/officeDocument/2006/relationships/image" Target="../media/image28.png"/><Relationship Id="rId9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3051"/>
            <a:ext cx="9144000" cy="863782"/>
          </a:xfrm>
        </p:spPr>
        <p:txBody>
          <a:bodyPr lIns="68580" tIns="34290" rIns="68580" bIns="34290" anchor="t">
            <a:normAutofit fontScale="90000"/>
          </a:bodyPr>
          <a:lstStyle/>
          <a:p>
            <a:r>
              <a:rPr lang="en-US" dirty="0">
                <a:latin typeface="Arial Rounded MT Bold"/>
              </a:rPr>
              <a:t/>
            </a:r>
            <a:br>
              <a:rPr lang="en-US" dirty="0">
                <a:latin typeface="Arial Rounded MT Bold"/>
              </a:rPr>
            </a:br>
            <a:r>
              <a:rPr lang="en-US" dirty="0">
                <a:latin typeface="Arial Rounded MT Bold"/>
              </a:rPr>
              <a:t>CS61065: Theory and Applications of Blockchain 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2CAFBC6-384A-44A1-8460-C9997C2D28D5}"/>
              </a:ext>
            </a:extLst>
          </p:cNvPr>
          <p:cNvSpPr txBox="1"/>
          <p:nvPr/>
        </p:nvSpPr>
        <p:spPr>
          <a:xfrm>
            <a:off x="3289241" y="1854224"/>
            <a:ext cx="5670096" cy="10849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300" b="1" dirty="0">
                <a:solidFill>
                  <a:srgbClr val="2F5496"/>
                </a:solidFill>
                <a:ea typeface="+mn-lt"/>
                <a:cs typeface="+mn-lt"/>
              </a:rPr>
              <a:t>BLOCKCHAIN INTEROPERABILITY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259A05A-29C2-44FA-BB7C-8B8E2ABCAFA0}"/>
              </a:ext>
            </a:extLst>
          </p:cNvPr>
          <p:cNvSpPr txBox="1"/>
          <p:nvPr/>
        </p:nvSpPr>
        <p:spPr>
          <a:xfrm>
            <a:off x="6511090" y="3954380"/>
            <a:ext cx="2488532" cy="6232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7030A0"/>
                </a:solidFill>
                <a:latin typeface="Calibri"/>
                <a:ea typeface="Cambria"/>
                <a:cs typeface="Biome"/>
              </a:rPr>
              <a:t>Shamik Sural</a:t>
            </a:r>
          </a:p>
          <a:p>
            <a:r>
              <a:rPr lang="en-US" sz="1800" b="1" dirty="0">
                <a:latin typeface="Calibri"/>
                <a:ea typeface="Cambria"/>
                <a:cs typeface="Calibri"/>
                <a:hlinkClick r:id="rId2"/>
              </a:rPr>
              <a:t>shamik@cse.iitkgp.ac.in</a:t>
            </a:r>
            <a:r>
              <a:rPr lang="en-US" sz="1800" b="1" dirty="0">
                <a:latin typeface="Calibri"/>
                <a:ea typeface="Cambria"/>
                <a:cs typeface="Calibri"/>
              </a:rPr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34" y="2271724"/>
            <a:ext cx="30043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</a:rPr>
              <a:t>Department of Computer Science and Engineering</a:t>
            </a:r>
          </a:p>
        </p:txBody>
      </p:sp>
    </p:spTree>
    <p:extLst>
      <p:ext uri="{BB962C8B-B14F-4D97-AF65-F5344CB8AC3E}">
        <p14:creationId xmlns="" xmlns:p14="http://schemas.microsoft.com/office/powerpoint/2010/main" val="199117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/>
        </p:nvSpPr>
        <p:spPr>
          <a:xfrm>
            <a:off x="3312450" y="543025"/>
            <a:ext cx="29622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latin typeface="Source Sans Pro"/>
                <a:ea typeface="Source Sans Pro"/>
                <a:cs typeface="Source Sans Pro"/>
                <a:sym typeface="Source Sans Pro"/>
              </a:rPr>
              <a:t>Blockchains</a:t>
            </a:r>
            <a:endParaRPr sz="3600"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416850" y="2905225"/>
            <a:ext cx="31128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Source Sans Pro"/>
                <a:ea typeface="Source Sans Pro"/>
                <a:cs typeface="Source Sans Pro"/>
                <a:sym typeface="Source Sans Pro"/>
              </a:rPr>
              <a:t>Public/Open</a:t>
            </a:r>
            <a:endParaRPr sz="3000" b="1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Source Sans Pro"/>
                <a:ea typeface="Source Sans Pro"/>
                <a:cs typeface="Source Sans Pro"/>
                <a:sym typeface="Source Sans Pro"/>
              </a:rPr>
              <a:t>(Permissionless)</a:t>
            </a:r>
            <a:endParaRPr sz="3000"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5912750" y="2905225"/>
            <a:ext cx="2847000" cy="11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Source Sans Pro"/>
                <a:ea typeface="Source Sans Pro"/>
                <a:cs typeface="Source Sans Pro"/>
                <a:sym typeface="Source Sans Pro"/>
              </a:rPr>
              <a:t>Private/Closed</a:t>
            </a:r>
            <a:endParaRPr sz="3000" b="1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Source Sans Pro"/>
                <a:ea typeface="Source Sans Pro"/>
                <a:cs typeface="Source Sans Pro"/>
                <a:sym typeface="Source Sans Pro"/>
              </a:rPr>
              <a:t>(Permissioned)</a:t>
            </a:r>
            <a:endParaRPr sz="3000"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68" name="Google Shape;68;p14"/>
          <p:cNvCxnSpPr>
            <a:stCxn id="65" idx="2"/>
          </p:cNvCxnSpPr>
          <p:nvPr/>
        </p:nvCxnSpPr>
        <p:spPr>
          <a:xfrm>
            <a:off x="4793550" y="1312225"/>
            <a:ext cx="18000" cy="890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Google Shape;69;p14"/>
          <p:cNvCxnSpPr>
            <a:stCxn id="66" idx="0"/>
          </p:cNvCxnSpPr>
          <p:nvPr/>
        </p:nvCxnSpPr>
        <p:spPr>
          <a:xfrm rot="10800000">
            <a:off x="1960950" y="2157025"/>
            <a:ext cx="12300" cy="748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70;p14"/>
          <p:cNvCxnSpPr/>
          <p:nvPr/>
        </p:nvCxnSpPr>
        <p:spPr>
          <a:xfrm rot="10800000" flipH="1">
            <a:off x="1960875" y="2187200"/>
            <a:ext cx="5399700" cy="15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71;p14"/>
          <p:cNvCxnSpPr>
            <a:stCxn id="67" idx="0"/>
          </p:cNvCxnSpPr>
          <p:nvPr/>
        </p:nvCxnSpPr>
        <p:spPr>
          <a:xfrm rot="10800000" flipH="1">
            <a:off x="7336250" y="2187025"/>
            <a:ext cx="9600" cy="718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39050" cy="2579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847" y="3991201"/>
            <a:ext cx="2048508" cy="115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24498" y="3910400"/>
            <a:ext cx="1233100" cy="123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78850"/>
            <a:ext cx="2448175" cy="330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93225" y="126400"/>
            <a:ext cx="6369198" cy="470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/>
        </p:nvSpPr>
        <p:spPr>
          <a:xfrm>
            <a:off x="416850" y="9625"/>
            <a:ext cx="31128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Source Sans Pro"/>
                <a:ea typeface="Source Sans Pro"/>
                <a:cs typeface="Source Sans Pro"/>
                <a:sym typeface="Source Sans Pro"/>
              </a:rPr>
              <a:t>Public/Open</a:t>
            </a:r>
            <a:endParaRPr sz="3000" b="1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Source Sans Pro"/>
                <a:ea typeface="Source Sans Pro"/>
                <a:cs typeface="Source Sans Pro"/>
                <a:sym typeface="Source Sans Pro"/>
              </a:rPr>
              <a:t>(Permissionless)</a:t>
            </a:r>
            <a:endParaRPr sz="3000"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5143500" y="9625"/>
            <a:ext cx="2847000" cy="11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Source Sans Pro"/>
                <a:ea typeface="Source Sans Pro"/>
                <a:cs typeface="Source Sans Pro"/>
                <a:sym typeface="Source Sans Pro"/>
              </a:rPr>
              <a:t>Private/Closed</a:t>
            </a:r>
            <a:endParaRPr sz="3000" b="1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Source Sans Pro"/>
                <a:ea typeface="Source Sans Pro"/>
                <a:cs typeface="Source Sans Pro"/>
                <a:sym typeface="Source Sans Pro"/>
              </a:rPr>
              <a:t>(Permissioned)</a:t>
            </a:r>
            <a:endParaRPr sz="3000"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9150" y="1161925"/>
            <a:ext cx="4994848" cy="31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" y="1161925"/>
            <a:ext cx="3981576" cy="3981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/>
              <a:t>Interoperability in Permissionless and P</a:t>
            </a:r>
            <a:r>
              <a:rPr lang="en-US" sz="2000" dirty="0" smtClean="0"/>
              <a:t>e</a:t>
            </a:r>
            <a:r>
              <a:rPr lang="en" sz="2000" smtClean="0"/>
              <a:t>rmissioned </a:t>
            </a:r>
            <a:r>
              <a:rPr lang="en" sz="2000" dirty="0" smtClean="0"/>
              <a:t>Blockchains</a:t>
            </a:r>
            <a:endParaRPr sz="2000"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3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-US" sz="2100" dirty="0" err="1" smtClean="0">
                <a:solidFill>
                  <a:srgbClr val="434343"/>
                </a:solidFill>
              </a:rPr>
              <a:t>Permissionless</a:t>
            </a:r>
            <a:r>
              <a:rPr lang="en-US" sz="2100" dirty="0" smtClean="0">
                <a:solidFill>
                  <a:srgbClr val="434343"/>
                </a:solidFill>
              </a:rPr>
              <a:t> Blockchain</a:t>
            </a:r>
          </a:p>
          <a:p>
            <a:pPr lvl="1" indent="-361950">
              <a:spcBef>
                <a:spcPts val="0"/>
              </a:spcBef>
              <a:buClr>
                <a:srgbClr val="434343"/>
              </a:buClr>
              <a:buSzPts val="2100"/>
              <a:buChar char="●"/>
            </a:pPr>
            <a:r>
              <a:rPr lang="en-US" sz="1700" dirty="0" smtClean="0">
                <a:solidFill>
                  <a:srgbClr val="434343"/>
                </a:solidFill>
              </a:rPr>
              <a:t>Asset Transfer</a:t>
            </a:r>
          </a:p>
          <a:p>
            <a:pPr lvl="1" indent="-361950">
              <a:spcBef>
                <a:spcPts val="0"/>
              </a:spcBef>
              <a:buClr>
                <a:srgbClr val="434343"/>
              </a:buClr>
              <a:buSzPts val="2100"/>
              <a:buChar char="●"/>
            </a:pPr>
            <a:r>
              <a:rPr lang="en-US" sz="1700" dirty="0" smtClean="0">
                <a:solidFill>
                  <a:srgbClr val="434343"/>
                </a:solidFill>
              </a:rPr>
              <a:t>Crypto currency driven</a:t>
            </a:r>
            <a:endParaRPr lang="en-US" sz="1700" dirty="0">
              <a:solidFill>
                <a:srgbClr val="434343"/>
              </a:solidFill>
            </a:endParaRPr>
          </a:p>
          <a:p>
            <a:pPr lvl="0" indent="-361950">
              <a:buClr>
                <a:srgbClr val="434343"/>
              </a:buClr>
              <a:buSzPts val="2100"/>
            </a:pPr>
            <a:r>
              <a:rPr lang="en-US" sz="2100" dirty="0" err="1" smtClean="0">
                <a:solidFill>
                  <a:srgbClr val="434343"/>
                </a:solidFill>
              </a:rPr>
              <a:t>Permissioned</a:t>
            </a:r>
            <a:r>
              <a:rPr lang="en-US" sz="2100" dirty="0" smtClean="0">
                <a:solidFill>
                  <a:srgbClr val="434343"/>
                </a:solidFill>
              </a:rPr>
              <a:t> Blockchain</a:t>
            </a:r>
          </a:p>
          <a:p>
            <a:pPr lvl="1" indent="-361950">
              <a:spcBef>
                <a:spcPts val="0"/>
              </a:spcBef>
              <a:buClr>
                <a:srgbClr val="434343"/>
              </a:buClr>
              <a:buSzPts val="2100"/>
              <a:buChar char="●"/>
            </a:pPr>
            <a:r>
              <a:rPr lang="en-US" sz="1700" dirty="0" smtClean="0">
                <a:solidFill>
                  <a:srgbClr val="434343"/>
                </a:solidFill>
              </a:rPr>
              <a:t>Data Transfer</a:t>
            </a:r>
          </a:p>
          <a:p>
            <a:pPr lvl="1" indent="-361950">
              <a:spcBef>
                <a:spcPts val="0"/>
              </a:spcBef>
              <a:buClr>
                <a:srgbClr val="434343"/>
              </a:buClr>
              <a:buSzPts val="2100"/>
              <a:buChar char="●"/>
            </a:pPr>
            <a:r>
              <a:rPr lang="en-US" sz="1700" dirty="0" smtClean="0">
                <a:solidFill>
                  <a:srgbClr val="434343"/>
                </a:solidFill>
              </a:rPr>
              <a:t>Consensus-driven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Permissionless Blockchain Interoperability</a:t>
            </a:r>
            <a:endParaRPr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Public Blockchains as Isolated Silos</a:t>
            </a:r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3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" sz="2100" dirty="0">
                <a:solidFill>
                  <a:srgbClr val="434343"/>
                </a:solidFill>
              </a:rPr>
              <a:t>Blockchain-based cryptocurrencies enable secure and trustless currency transactions between parties.</a:t>
            </a:r>
            <a:endParaRPr sz="2100" dirty="0">
              <a:solidFill>
                <a:srgbClr val="434343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" sz="2100" dirty="0">
                <a:solidFill>
                  <a:srgbClr val="434343"/>
                </a:solidFill>
              </a:rPr>
              <a:t>There are currently </a:t>
            </a:r>
            <a:r>
              <a:rPr lang="en" sz="2100" b="1" dirty="0">
                <a:solidFill>
                  <a:srgbClr val="980000"/>
                </a:solidFill>
              </a:rPr>
              <a:t>over 2000 </a:t>
            </a:r>
            <a:r>
              <a:rPr lang="en" sz="2100" dirty="0">
                <a:solidFill>
                  <a:srgbClr val="980000"/>
                </a:solidFill>
              </a:rPr>
              <a:t>different cryptocurrencies in operation</a:t>
            </a:r>
            <a:r>
              <a:rPr lang="en" sz="2100" dirty="0">
                <a:solidFill>
                  <a:srgbClr val="434343"/>
                </a:solidFill>
              </a:rPr>
              <a:t>.</a:t>
            </a:r>
            <a:endParaRPr sz="2100" dirty="0">
              <a:solidFill>
                <a:srgbClr val="434343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" sz="2100" dirty="0">
                <a:solidFill>
                  <a:srgbClr val="434343"/>
                </a:solidFill>
              </a:rPr>
              <a:t>Separate blockchain networks with often different protocols and standards</a:t>
            </a:r>
            <a:endParaRPr sz="2100" dirty="0">
              <a:solidFill>
                <a:srgbClr val="434343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" sz="2100" b="1" dirty="0">
                <a:solidFill>
                  <a:srgbClr val="434343"/>
                </a:solidFill>
              </a:rPr>
              <a:t>Continue to operate in complete isolation from one another.</a:t>
            </a:r>
            <a:endParaRPr sz="2100" b="1"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100" dirty="0">
              <a:solidFill>
                <a:srgbClr val="434343"/>
              </a:solidFill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173625" y="4652925"/>
            <a:ext cx="91440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Bentov, Iddo, Yan Ji, Fan Zhang, Lorenz Breidenbach, Philip Daian, and Ari Juels. "Tesseract: Real-time cryptocurrency exchange using trusted hardware." In Proceedings of ACM SIGSAC Conference on Computer and Communications Security. 2019.</a:t>
            </a:r>
            <a:endParaRPr sz="9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101" name="Google Shape;101;p18"/>
          <p:cNvGrpSpPr/>
          <p:nvPr/>
        </p:nvGrpSpPr>
        <p:grpSpPr>
          <a:xfrm>
            <a:off x="1087125" y="4062713"/>
            <a:ext cx="5903992" cy="543924"/>
            <a:chOff x="774600" y="3619638"/>
            <a:chExt cx="6851138" cy="1033299"/>
          </a:xfrm>
        </p:grpSpPr>
        <p:pic>
          <p:nvPicPr>
            <p:cNvPr id="102" name="Google Shape;102;p18"/>
            <p:cNvPicPr preferRelativeResize="0"/>
            <p:nvPr/>
          </p:nvPicPr>
          <p:blipFill rotWithShape="1">
            <a:blip r:embed="rId3">
              <a:alphaModFix/>
            </a:blip>
            <a:srcRect t="16666"/>
            <a:stretch/>
          </p:blipFill>
          <p:spPr>
            <a:xfrm>
              <a:off x="774600" y="3803950"/>
              <a:ext cx="1259489" cy="5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08919" y="3850781"/>
              <a:ext cx="1310275" cy="407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797769" y="3850775"/>
              <a:ext cx="897200" cy="446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1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116500" y="3803950"/>
              <a:ext cx="367000" cy="375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1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543619" y="3638725"/>
              <a:ext cx="403206" cy="407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1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483500" y="4046680"/>
              <a:ext cx="403200" cy="433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18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946825" y="4012600"/>
              <a:ext cx="547200" cy="5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8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053220" y="3619638"/>
              <a:ext cx="440814" cy="446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18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710425" y="3638719"/>
              <a:ext cx="440800" cy="495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18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554150" y="4117763"/>
              <a:ext cx="547200" cy="5351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18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7101348" y="4212362"/>
              <a:ext cx="367000" cy="3628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8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7184938" y="3677752"/>
              <a:ext cx="440800" cy="41784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/>
          <p:nvPr/>
        </p:nvSpPr>
        <p:spPr>
          <a:xfrm>
            <a:off x="6768123" y="2597013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318450" y="1792425"/>
            <a:ext cx="4258200" cy="2821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9"/>
          <p:cNvSpPr/>
          <p:nvPr/>
        </p:nvSpPr>
        <p:spPr>
          <a:xfrm>
            <a:off x="5093550" y="1762500"/>
            <a:ext cx="3993600" cy="2881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9"/>
          <p:cNvSpPr/>
          <p:nvPr/>
        </p:nvSpPr>
        <p:spPr>
          <a:xfrm>
            <a:off x="2072448" y="2707506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>
          <a:xfrm>
            <a:off x="261700" y="140800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Cross Chain Asset Transfer</a:t>
            </a:r>
            <a:endParaRPr/>
          </a:p>
        </p:txBody>
      </p:sp>
      <p:sp>
        <p:nvSpPr>
          <p:cNvPr id="123" name="Google Shape;123;p19"/>
          <p:cNvSpPr/>
          <p:nvPr/>
        </p:nvSpPr>
        <p:spPr>
          <a:xfrm>
            <a:off x="1093174" y="2185574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9"/>
          <p:cNvSpPr/>
          <p:nvPr/>
        </p:nvSpPr>
        <p:spPr>
          <a:xfrm>
            <a:off x="2283597" y="2070373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9"/>
          <p:cNvSpPr/>
          <p:nvPr/>
        </p:nvSpPr>
        <p:spPr>
          <a:xfrm>
            <a:off x="1438780" y="3107188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593964" y="2928817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9"/>
          <p:cNvSpPr/>
          <p:nvPr/>
        </p:nvSpPr>
        <p:spPr>
          <a:xfrm>
            <a:off x="2446800" y="3375992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3051613" y="2684782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9"/>
          <p:cNvSpPr/>
          <p:nvPr/>
        </p:nvSpPr>
        <p:spPr>
          <a:xfrm>
            <a:off x="3896429" y="2110021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9"/>
          <p:cNvSpPr/>
          <p:nvPr/>
        </p:nvSpPr>
        <p:spPr>
          <a:xfrm>
            <a:off x="4165235" y="3201270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1" name="Google Shape;131;p19"/>
          <p:cNvCxnSpPr>
            <a:stCxn id="126" idx="7"/>
            <a:endCxn id="123" idx="3"/>
          </p:cNvCxnSpPr>
          <p:nvPr/>
        </p:nvCxnSpPr>
        <p:spPr>
          <a:xfrm rot="10800000" flipH="1">
            <a:off x="888952" y="2480529"/>
            <a:ext cx="254700" cy="4989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2" name="Google Shape;132;p19"/>
          <p:cNvCxnSpPr>
            <a:stCxn id="126" idx="5"/>
            <a:endCxn id="125" idx="2"/>
          </p:cNvCxnSpPr>
          <p:nvPr/>
        </p:nvCxnSpPr>
        <p:spPr>
          <a:xfrm>
            <a:off x="888952" y="3223805"/>
            <a:ext cx="549900" cy="56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3" name="Google Shape;133;p19"/>
          <p:cNvCxnSpPr>
            <a:stCxn id="123" idx="4"/>
            <a:endCxn id="125" idx="1"/>
          </p:cNvCxnSpPr>
          <p:nvPr/>
        </p:nvCxnSpPr>
        <p:spPr>
          <a:xfrm>
            <a:off x="1265974" y="2531174"/>
            <a:ext cx="223500" cy="62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4" name="Google Shape;134;p19"/>
          <p:cNvCxnSpPr>
            <a:stCxn id="123" idx="6"/>
            <a:endCxn id="124" idx="2"/>
          </p:cNvCxnSpPr>
          <p:nvPr/>
        </p:nvCxnSpPr>
        <p:spPr>
          <a:xfrm rot="10800000" flipH="1">
            <a:off x="1438774" y="2243174"/>
            <a:ext cx="844800" cy="115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5" name="Google Shape;135;p19"/>
          <p:cNvCxnSpPr>
            <a:stCxn id="125" idx="5"/>
            <a:endCxn id="127" idx="2"/>
          </p:cNvCxnSpPr>
          <p:nvPr/>
        </p:nvCxnSpPr>
        <p:spPr>
          <a:xfrm>
            <a:off x="1733768" y="3402176"/>
            <a:ext cx="713100" cy="14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6" name="Google Shape;136;p19"/>
          <p:cNvCxnSpPr>
            <a:stCxn id="127" idx="7"/>
            <a:endCxn id="128" idx="3"/>
          </p:cNvCxnSpPr>
          <p:nvPr/>
        </p:nvCxnSpPr>
        <p:spPr>
          <a:xfrm rot="10800000" flipH="1">
            <a:off x="2741789" y="2979904"/>
            <a:ext cx="360300" cy="44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7" name="Google Shape;137;p19"/>
          <p:cNvCxnSpPr>
            <a:stCxn id="124" idx="5"/>
            <a:endCxn id="128" idx="1"/>
          </p:cNvCxnSpPr>
          <p:nvPr/>
        </p:nvCxnSpPr>
        <p:spPr>
          <a:xfrm>
            <a:off x="2578585" y="2365361"/>
            <a:ext cx="523500" cy="3699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8" name="Google Shape;138;p19"/>
          <p:cNvCxnSpPr>
            <a:stCxn id="128" idx="7"/>
            <a:endCxn id="129" idx="3"/>
          </p:cNvCxnSpPr>
          <p:nvPr/>
        </p:nvCxnSpPr>
        <p:spPr>
          <a:xfrm rot="10800000" flipH="1">
            <a:off x="3346601" y="2405094"/>
            <a:ext cx="600300" cy="330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9" name="Google Shape;139;p19"/>
          <p:cNvCxnSpPr>
            <a:stCxn id="128" idx="5"/>
            <a:endCxn id="130" idx="2"/>
          </p:cNvCxnSpPr>
          <p:nvPr/>
        </p:nvCxnSpPr>
        <p:spPr>
          <a:xfrm>
            <a:off x="3346601" y="2979770"/>
            <a:ext cx="818700" cy="394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0" name="Google Shape;140;p19"/>
          <p:cNvCxnSpPr>
            <a:stCxn id="129" idx="4"/>
            <a:endCxn id="130" idx="1"/>
          </p:cNvCxnSpPr>
          <p:nvPr/>
        </p:nvCxnSpPr>
        <p:spPr>
          <a:xfrm>
            <a:off x="4069229" y="2455621"/>
            <a:ext cx="146700" cy="796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1" name="Google Shape;141;p19"/>
          <p:cNvCxnSpPr>
            <a:stCxn id="127" idx="5"/>
            <a:endCxn id="130" idx="3"/>
          </p:cNvCxnSpPr>
          <p:nvPr/>
        </p:nvCxnSpPr>
        <p:spPr>
          <a:xfrm rot="10800000" flipH="1">
            <a:off x="2741789" y="3496380"/>
            <a:ext cx="1474200" cy="174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2" name="Google Shape;142;p19"/>
          <p:cNvCxnSpPr>
            <a:stCxn id="143" idx="0"/>
            <a:endCxn id="124" idx="3"/>
          </p:cNvCxnSpPr>
          <p:nvPr/>
        </p:nvCxnSpPr>
        <p:spPr>
          <a:xfrm rot="10800000" flipH="1">
            <a:off x="2245709" y="2365361"/>
            <a:ext cx="88500" cy="351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4" name="Google Shape;144;p19"/>
          <p:cNvCxnSpPr>
            <a:stCxn id="143" idx="2"/>
            <a:endCxn id="123" idx="5"/>
          </p:cNvCxnSpPr>
          <p:nvPr/>
        </p:nvCxnSpPr>
        <p:spPr>
          <a:xfrm rot="10800000">
            <a:off x="1388162" y="2480563"/>
            <a:ext cx="684900" cy="408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5" name="Google Shape;145;p19"/>
          <p:cNvCxnSpPr>
            <a:stCxn id="128" idx="2"/>
            <a:endCxn id="143" idx="6"/>
          </p:cNvCxnSpPr>
          <p:nvPr/>
        </p:nvCxnSpPr>
        <p:spPr>
          <a:xfrm flipH="1">
            <a:off x="2418613" y="2857582"/>
            <a:ext cx="633000" cy="318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46" name="Google Shape;14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6184" y="2614969"/>
            <a:ext cx="268805" cy="411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9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1871425" y="4092125"/>
            <a:ext cx="496375" cy="50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9"/>
          <p:cNvSpPr txBox="1"/>
          <p:nvPr/>
        </p:nvSpPr>
        <p:spPr>
          <a:xfrm>
            <a:off x="2330713" y="4150100"/>
            <a:ext cx="14613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Bitcoin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9" name="Google Shape;149;p19"/>
          <p:cNvSpPr/>
          <p:nvPr/>
        </p:nvSpPr>
        <p:spPr>
          <a:xfrm>
            <a:off x="5877447" y="2122361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6960235" y="2017575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6191805" y="2960645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5423375" y="2798402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7108682" y="3205145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9"/>
          <p:cNvSpPr/>
          <p:nvPr/>
        </p:nvSpPr>
        <p:spPr>
          <a:xfrm>
            <a:off x="7658808" y="2576432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8427238" y="2053638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8671739" y="3046220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7" name="Google Shape;157;p19"/>
          <p:cNvCxnSpPr>
            <a:stCxn id="152" idx="7"/>
            <a:endCxn id="149" idx="3"/>
          </p:cNvCxnSpPr>
          <p:nvPr/>
        </p:nvCxnSpPr>
        <p:spPr>
          <a:xfrm rot="10800000" flipH="1">
            <a:off x="5691732" y="2390845"/>
            <a:ext cx="231900" cy="453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8" name="Google Shape;158;p19"/>
          <p:cNvCxnSpPr>
            <a:stCxn id="152" idx="5"/>
            <a:endCxn id="151" idx="2"/>
          </p:cNvCxnSpPr>
          <p:nvPr/>
        </p:nvCxnSpPr>
        <p:spPr>
          <a:xfrm>
            <a:off x="5691732" y="3066759"/>
            <a:ext cx="500100" cy="51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9" name="Google Shape;159;p19"/>
          <p:cNvCxnSpPr>
            <a:stCxn id="149" idx="4"/>
            <a:endCxn id="151" idx="1"/>
          </p:cNvCxnSpPr>
          <p:nvPr/>
        </p:nvCxnSpPr>
        <p:spPr>
          <a:xfrm>
            <a:off x="6034647" y="2436761"/>
            <a:ext cx="203100" cy="570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0" name="Google Shape;160;p19"/>
          <p:cNvCxnSpPr>
            <a:stCxn id="149" idx="6"/>
            <a:endCxn id="150" idx="2"/>
          </p:cNvCxnSpPr>
          <p:nvPr/>
        </p:nvCxnSpPr>
        <p:spPr>
          <a:xfrm rot="10800000" flipH="1">
            <a:off x="6191847" y="2174861"/>
            <a:ext cx="768300" cy="104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1" name="Google Shape;161;p19"/>
          <p:cNvCxnSpPr>
            <a:stCxn id="151" idx="5"/>
            <a:endCxn id="153" idx="2"/>
          </p:cNvCxnSpPr>
          <p:nvPr/>
        </p:nvCxnSpPr>
        <p:spPr>
          <a:xfrm>
            <a:off x="6460162" y="3229002"/>
            <a:ext cx="648600" cy="133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2" name="Google Shape;162;p19"/>
          <p:cNvCxnSpPr>
            <a:stCxn id="153" idx="7"/>
            <a:endCxn id="154" idx="3"/>
          </p:cNvCxnSpPr>
          <p:nvPr/>
        </p:nvCxnSpPr>
        <p:spPr>
          <a:xfrm rot="10800000" flipH="1">
            <a:off x="7377039" y="2844688"/>
            <a:ext cx="327900" cy="406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3" name="Google Shape;163;p19"/>
          <p:cNvCxnSpPr>
            <a:stCxn id="150" idx="5"/>
            <a:endCxn id="154" idx="1"/>
          </p:cNvCxnSpPr>
          <p:nvPr/>
        </p:nvCxnSpPr>
        <p:spPr>
          <a:xfrm>
            <a:off x="7228592" y="2285932"/>
            <a:ext cx="476400" cy="336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4" name="Google Shape;164;p19"/>
          <p:cNvCxnSpPr>
            <a:stCxn id="154" idx="7"/>
            <a:endCxn id="155" idx="3"/>
          </p:cNvCxnSpPr>
          <p:nvPr/>
        </p:nvCxnSpPr>
        <p:spPr>
          <a:xfrm rot="10800000" flipH="1">
            <a:off x="7927165" y="2321874"/>
            <a:ext cx="546000" cy="300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5" name="Google Shape;165;p19"/>
          <p:cNvCxnSpPr>
            <a:stCxn id="154" idx="5"/>
            <a:endCxn id="156" idx="2"/>
          </p:cNvCxnSpPr>
          <p:nvPr/>
        </p:nvCxnSpPr>
        <p:spPr>
          <a:xfrm>
            <a:off x="7927165" y="2844789"/>
            <a:ext cx="744600" cy="358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6" name="Google Shape;166;p19"/>
          <p:cNvCxnSpPr>
            <a:stCxn id="155" idx="4"/>
            <a:endCxn id="156" idx="1"/>
          </p:cNvCxnSpPr>
          <p:nvPr/>
        </p:nvCxnSpPr>
        <p:spPr>
          <a:xfrm>
            <a:off x="8584438" y="2368038"/>
            <a:ext cx="133200" cy="724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7" name="Google Shape;167;p19"/>
          <p:cNvCxnSpPr>
            <a:stCxn id="153" idx="5"/>
            <a:endCxn id="156" idx="3"/>
          </p:cNvCxnSpPr>
          <p:nvPr/>
        </p:nvCxnSpPr>
        <p:spPr>
          <a:xfrm rot="10800000" flipH="1">
            <a:off x="7377039" y="3314502"/>
            <a:ext cx="1340700" cy="159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8" name="Google Shape;168;p19"/>
          <p:cNvCxnSpPr>
            <a:stCxn id="169" idx="0"/>
            <a:endCxn id="150" idx="3"/>
          </p:cNvCxnSpPr>
          <p:nvPr/>
        </p:nvCxnSpPr>
        <p:spPr>
          <a:xfrm rot="10800000" flipH="1">
            <a:off x="6925878" y="2285932"/>
            <a:ext cx="80400" cy="319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0" name="Google Shape;170;p19"/>
          <p:cNvCxnSpPr>
            <a:stCxn id="169" idx="2"/>
            <a:endCxn id="149" idx="5"/>
          </p:cNvCxnSpPr>
          <p:nvPr/>
        </p:nvCxnSpPr>
        <p:spPr>
          <a:xfrm rot="10800000">
            <a:off x="6145804" y="2390718"/>
            <a:ext cx="622800" cy="371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1" name="Google Shape;171;p19"/>
          <p:cNvCxnSpPr>
            <a:stCxn id="154" idx="2"/>
            <a:endCxn id="169" idx="6"/>
          </p:cNvCxnSpPr>
          <p:nvPr/>
        </p:nvCxnSpPr>
        <p:spPr>
          <a:xfrm flipH="1">
            <a:off x="7082808" y="2733632"/>
            <a:ext cx="576000" cy="29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2" name="Google Shape;17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03475" y="2567193"/>
            <a:ext cx="244501" cy="37403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9"/>
          <p:cNvSpPr txBox="1"/>
          <p:nvPr/>
        </p:nvSpPr>
        <p:spPr>
          <a:xfrm>
            <a:off x="6879700" y="4058750"/>
            <a:ext cx="19026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Ethereum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74" name="Google Shape;174;p19"/>
          <p:cNvPicPr preferRelativeResize="0"/>
          <p:nvPr/>
        </p:nvPicPr>
        <p:blipFill rotWithShape="1">
          <a:blip r:embed="rId5">
            <a:alphaModFix/>
          </a:blip>
          <a:srcRect r="71196"/>
          <a:stretch/>
        </p:blipFill>
        <p:spPr>
          <a:xfrm>
            <a:off x="6460071" y="4057275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 txBox="1"/>
          <p:nvPr/>
        </p:nvSpPr>
        <p:spPr>
          <a:xfrm>
            <a:off x="2051857" y="3011682"/>
            <a:ext cx="681600" cy="4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Alice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6" name="Google Shape;176;p19"/>
          <p:cNvSpPr txBox="1"/>
          <p:nvPr/>
        </p:nvSpPr>
        <p:spPr>
          <a:xfrm>
            <a:off x="6593725" y="2852450"/>
            <a:ext cx="744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Alice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77" name="Google Shape;177;p19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2792402" y="1601859"/>
            <a:ext cx="454474" cy="45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9"/>
          <p:cNvPicPr preferRelativeResize="0"/>
          <p:nvPr/>
        </p:nvPicPr>
        <p:blipFill rotWithShape="1">
          <a:blip r:embed="rId5">
            <a:alphaModFix/>
          </a:blip>
          <a:srcRect r="71196"/>
          <a:stretch/>
        </p:blipFill>
        <p:spPr>
          <a:xfrm>
            <a:off x="5845958" y="1609688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9"/>
          <p:cNvSpPr/>
          <p:nvPr/>
        </p:nvSpPr>
        <p:spPr>
          <a:xfrm rot="2192595">
            <a:off x="2971375" y="1267640"/>
            <a:ext cx="3304674" cy="2821664"/>
          </a:xfrm>
          <a:prstGeom prst="bentArrow">
            <a:avLst>
              <a:gd name="adj1" fmla="val 2330"/>
              <a:gd name="adj2" fmla="val 2845"/>
              <a:gd name="adj3" fmla="val 9299"/>
              <a:gd name="adj4" fmla="val 59685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2213650" y="1750200"/>
            <a:ext cx="684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1 BTC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1" name="Google Shape;181;p19"/>
          <p:cNvSpPr txBox="1"/>
          <p:nvPr/>
        </p:nvSpPr>
        <p:spPr>
          <a:xfrm>
            <a:off x="6114750" y="1695625"/>
            <a:ext cx="891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33 ETH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"/>
          <p:cNvSpPr/>
          <p:nvPr/>
        </p:nvSpPr>
        <p:spPr>
          <a:xfrm>
            <a:off x="6768123" y="2597013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0"/>
          <p:cNvSpPr/>
          <p:nvPr/>
        </p:nvSpPr>
        <p:spPr>
          <a:xfrm>
            <a:off x="318450" y="1792425"/>
            <a:ext cx="4258200" cy="2821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0"/>
          <p:cNvSpPr/>
          <p:nvPr/>
        </p:nvSpPr>
        <p:spPr>
          <a:xfrm>
            <a:off x="5093550" y="1762500"/>
            <a:ext cx="3993600" cy="2881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0"/>
          <p:cNvSpPr/>
          <p:nvPr/>
        </p:nvSpPr>
        <p:spPr>
          <a:xfrm>
            <a:off x="2072448" y="2707506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0"/>
          <p:cNvSpPr txBox="1">
            <a:spLocks noGrp="1"/>
          </p:cNvSpPr>
          <p:nvPr>
            <p:ph type="title"/>
          </p:nvPr>
        </p:nvSpPr>
        <p:spPr>
          <a:xfrm>
            <a:off x="261700" y="140800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Cross Chain Asset Transfer</a:t>
            </a:r>
            <a:endParaRPr/>
          </a:p>
        </p:txBody>
      </p:sp>
      <p:sp>
        <p:nvSpPr>
          <p:cNvPr id="191" name="Google Shape;191;p20"/>
          <p:cNvSpPr/>
          <p:nvPr/>
        </p:nvSpPr>
        <p:spPr>
          <a:xfrm>
            <a:off x="1093174" y="2185574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2283597" y="2070373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0"/>
          <p:cNvSpPr/>
          <p:nvPr/>
        </p:nvSpPr>
        <p:spPr>
          <a:xfrm>
            <a:off x="1438780" y="3107188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593964" y="2928817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2446800" y="3375992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0"/>
          <p:cNvSpPr/>
          <p:nvPr/>
        </p:nvSpPr>
        <p:spPr>
          <a:xfrm>
            <a:off x="3051613" y="2684782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3896429" y="2110021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0"/>
          <p:cNvSpPr/>
          <p:nvPr/>
        </p:nvSpPr>
        <p:spPr>
          <a:xfrm>
            <a:off x="4165235" y="3201270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" name="Google Shape;199;p20"/>
          <p:cNvCxnSpPr>
            <a:stCxn id="194" idx="7"/>
            <a:endCxn id="191" idx="3"/>
          </p:cNvCxnSpPr>
          <p:nvPr/>
        </p:nvCxnSpPr>
        <p:spPr>
          <a:xfrm rot="10800000" flipH="1">
            <a:off x="888952" y="2480529"/>
            <a:ext cx="254700" cy="4989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0" name="Google Shape;200;p20"/>
          <p:cNvCxnSpPr>
            <a:stCxn id="194" idx="5"/>
            <a:endCxn id="193" idx="2"/>
          </p:cNvCxnSpPr>
          <p:nvPr/>
        </p:nvCxnSpPr>
        <p:spPr>
          <a:xfrm>
            <a:off x="888952" y="3223805"/>
            <a:ext cx="549900" cy="56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1" name="Google Shape;201;p20"/>
          <p:cNvCxnSpPr>
            <a:stCxn id="191" idx="4"/>
            <a:endCxn id="193" idx="1"/>
          </p:cNvCxnSpPr>
          <p:nvPr/>
        </p:nvCxnSpPr>
        <p:spPr>
          <a:xfrm>
            <a:off x="1265974" y="2531174"/>
            <a:ext cx="223500" cy="62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2" name="Google Shape;202;p20"/>
          <p:cNvCxnSpPr>
            <a:stCxn id="191" idx="6"/>
            <a:endCxn id="192" idx="2"/>
          </p:cNvCxnSpPr>
          <p:nvPr/>
        </p:nvCxnSpPr>
        <p:spPr>
          <a:xfrm rot="10800000" flipH="1">
            <a:off x="1438774" y="2243174"/>
            <a:ext cx="844800" cy="115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3" name="Google Shape;203;p20"/>
          <p:cNvCxnSpPr>
            <a:stCxn id="193" idx="5"/>
            <a:endCxn id="195" idx="2"/>
          </p:cNvCxnSpPr>
          <p:nvPr/>
        </p:nvCxnSpPr>
        <p:spPr>
          <a:xfrm>
            <a:off x="1733768" y="3402176"/>
            <a:ext cx="713100" cy="14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4" name="Google Shape;204;p20"/>
          <p:cNvCxnSpPr>
            <a:stCxn id="195" idx="7"/>
            <a:endCxn id="196" idx="3"/>
          </p:cNvCxnSpPr>
          <p:nvPr/>
        </p:nvCxnSpPr>
        <p:spPr>
          <a:xfrm rot="10800000" flipH="1">
            <a:off x="2741789" y="2979904"/>
            <a:ext cx="360300" cy="44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5" name="Google Shape;205;p20"/>
          <p:cNvCxnSpPr>
            <a:stCxn id="192" idx="5"/>
            <a:endCxn id="196" idx="1"/>
          </p:cNvCxnSpPr>
          <p:nvPr/>
        </p:nvCxnSpPr>
        <p:spPr>
          <a:xfrm>
            <a:off x="2578585" y="2365361"/>
            <a:ext cx="523500" cy="3699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6" name="Google Shape;206;p20"/>
          <p:cNvCxnSpPr>
            <a:stCxn id="196" idx="7"/>
            <a:endCxn id="197" idx="3"/>
          </p:cNvCxnSpPr>
          <p:nvPr/>
        </p:nvCxnSpPr>
        <p:spPr>
          <a:xfrm rot="10800000" flipH="1">
            <a:off x="3346601" y="2405094"/>
            <a:ext cx="600300" cy="330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7" name="Google Shape;207;p20"/>
          <p:cNvCxnSpPr>
            <a:stCxn id="196" idx="5"/>
            <a:endCxn id="198" idx="2"/>
          </p:cNvCxnSpPr>
          <p:nvPr/>
        </p:nvCxnSpPr>
        <p:spPr>
          <a:xfrm>
            <a:off x="3346601" y="2979770"/>
            <a:ext cx="818700" cy="394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8" name="Google Shape;208;p20"/>
          <p:cNvCxnSpPr>
            <a:stCxn id="197" idx="4"/>
            <a:endCxn id="198" idx="1"/>
          </p:cNvCxnSpPr>
          <p:nvPr/>
        </p:nvCxnSpPr>
        <p:spPr>
          <a:xfrm>
            <a:off x="4069229" y="2455621"/>
            <a:ext cx="146700" cy="796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9" name="Google Shape;209;p20"/>
          <p:cNvCxnSpPr>
            <a:stCxn id="195" idx="5"/>
            <a:endCxn id="198" idx="3"/>
          </p:cNvCxnSpPr>
          <p:nvPr/>
        </p:nvCxnSpPr>
        <p:spPr>
          <a:xfrm rot="10800000" flipH="1">
            <a:off x="2741789" y="3496380"/>
            <a:ext cx="1474200" cy="174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0" name="Google Shape;210;p20"/>
          <p:cNvCxnSpPr>
            <a:stCxn id="211" idx="0"/>
            <a:endCxn id="192" idx="3"/>
          </p:cNvCxnSpPr>
          <p:nvPr/>
        </p:nvCxnSpPr>
        <p:spPr>
          <a:xfrm rot="10800000" flipH="1">
            <a:off x="2245709" y="2365361"/>
            <a:ext cx="88500" cy="351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2" name="Google Shape;212;p20"/>
          <p:cNvCxnSpPr>
            <a:stCxn id="211" idx="2"/>
            <a:endCxn id="191" idx="5"/>
          </p:cNvCxnSpPr>
          <p:nvPr/>
        </p:nvCxnSpPr>
        <p:spPr>
          <a:xfrm rot="10800000">
            <a:off x="1388162" y="2480563"/>
            <a:ext cx="684900" cy="408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3" name="Google Shape;213;p20"/>
          <p:cNvCxnSpPr>
            <a:stCxn id="196" idx="2"/>
            <a:endCxn id="211" idx="6"/>
          </p:cNvCxnSpPr>
          <p:nvPr/>
        </p:nvCxnSpPr>
        <p:spPr>
          <a:xfrm flipH="1">
            <a:off x="2418613" y="2857582"/>
            <a:ext cx="633000" cy="318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14" name="Google Shape;21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6184" y="2614969"/>
            <a:ext cx="268805" cy="411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0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1871425" y="4092125"/>
            <a:ext cx="496375" cy="50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0"/>
          <p:cNvSpPr txBox="1"/>
          <p:nvPr/>
        </p:nvSpPr>
        <p:spPr>
          <a:xfrm>
            <a:off x="2330713" y="4150100"/>
            <a:ext cx="14613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Bitcoin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17" name="Google Shape;217;p20"/>
          <p:cNvSpPr/>
          <p:nvPr/>
        </p:nvSpPr>
        <p:spPr>
          <a:xfrm>
            <a:off x="5877447" y="2122361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0"/>
          <p:cNvSpPr/>
          <p:nvPr/>
        </p:nvSpPr>
        <p:spPr>
          <a:xfrm>
            <a:off x="6960235" y="2017575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0"/>
          <p:cNvSpPr/>
          <p:nvPr/>
        </p:nvSpPr>
        <p:spPr>
          <a:xfrm>
            <a:off x="6191805" y="2960645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0"/>
          <p:cNvSpPr/>
          <p:nvPr/>
        </p:nvSpPr>
        <p:spPr>
          <a:xfrm>
            <a:off x="5423375" y="2798402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0"/>
          <p:cNvSpPr/>
          <p:nvPr/>
        </p:nvSpPr>
        <p:spPr>
          <a:xfrm>
            <a:off x="7108682" y="3205145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0"/>
          <p:cNvSpPr/>
          <p:nvPr/>
        </p:nvSpPr>
        <p:spPr>
          <a:xfrm>
            <a:off x="7658808" y="2576432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0"/>
          <p:cNvSpPr/>
          <p:nvPr/>
        </p:nvSpPr>
        <p:spPr>
          <a:xfrm>
            <a:off x="8427238" y="2053638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0"/>
          <p:cNvSpPr/>
          <p:nvPr/>
        </p:nvSpPr>
        <p:spPr>
          <a:xfrm>
            <a:off x="8671739" y="3046220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5" name="Google Shape;225;p20"/>
          <p:cNvCxnSpPr>
            <a:stCxn id="220" idx="7"/>
            <a:endCxn id="217" idx="3"/>
          </p:cNvCxnSpPr>
          <p:nvPr/>
        </p:nvCxnSpPr>
        <p:spPr>
          <a:xfrm rot="10800000" flipH="1">
            <a:off x="5691732" y="2390845"/>
            <a:ext cx="231900" cy="453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" name="Google Shape;226;p20"/>
          <p:cNvCxnSpPr>
            <a:stCxn id="220" idx="5"/>
            <a:endCxn id="219" idx="2"/>
          </p:cNvCxnSpPr>
          <p:nvPr/>
        </p:nvCxnSpPr>
        <p:spPr>
          <a:xfrm>
            <a:off x="5691732" y="3066759"/>
            <a:ext cx="500100" cy="51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" name="Google Shape;227;p20"/>
          <p:cNvCxnSpPr>
            <a:stCxn id="217" idx="4"/>
            <a:endCxn id="219" idx="1"/>
          </p:cNvCxnSpPr>
          <p:nvPr/>
        </p:nvCxnSpPr>
        <p:spPr>
          <a:xfrm>
            <a:off x="6034647" y="2436761"/>
            <a:ext cx="203100" cy="570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8" name="Google Shape;228;p20"/>
          <p:cNvCxnSpPr>
            <a:stCxn id="217" idx="6"/>
            <a:endCxn id="218" idx="2"/>
          </p:cNvCxnSpPr>
          <p:nvPr/>
        </p:nvCxnSpPr>
        <p:spPr>
          <a:xfrm rot="10800000" flipH="1">
            <a:off x="6191847" y="2174861"/>
            <a:ext cx="768300" cy="104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9" name="Google Shape;229;p20"/>
          <p:cNvCxnSpPr>
            <a:stCxn id="219" idx="5"/>
            <a:endCxn id="221" idx="2"/>
          </p:cNvCxnSpPr>
          <p:nvPr/>
        </p:nvCxnSpPr>
        <p:spPr>
          <a:xfrm>
            <a:off x="6460162" y="3229002"/>
            <a:ext cx="648600" cy="133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0" name="Google Shape;230;p20"/>
          <p:cNvCxnSpPr>
            <a:stCxn id="221" idx="7"/>
            <a:endCxn id="222" idx="3"/>
          </p:cNvCxnSpPr>
          <p:nvPr/>
        </p:nvCxnSpPr>
        <p:spPr>
          <a:xfrm rot="10800000" flipH="1">
            <a:off x="7377039" y="2844688"/>
            <a:ext cx="327900" cy="406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1" name="Google Shape;231;p20"/>
          <p:cNvCxnSpPr>
            <a:stCxn id="218" idx="5"/>
            <a:endCxn id="222" idx="1"/>
          </p:cNvCxnSpPr>
          <p:nvPr/>
        </p:nvCxnSpPr>
        <p:spPr>
          <a:xfrm>
            <a:off x="7228592" y="2285932"/>
            <a:ext cx="476400" cy="336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2" name="Google Shape;232;p20"/>
          <p:cNvCxnSpPr>
            <a:stCxn id="222" idx="7"/>
            <a:endCxn id="223" idx="3"/>
          </p:cNvCxnSpPr>
          <p:nvPr/>
        </p:nvCxnSpPr>
        <p:spPr>
          <a:xfrm rot="10800000" flipH="1">
            <a:off x="7927165" y="2321874"/>
            <a:ext cx="546000" cy="300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3" name="Google Shape;233;p20"/>
          <p:cNvCxnSpPr>
            <a:stCxn id="222" idx="5"/>
            <a:endCxn id="224" idx="2"/>
          </p:cNvCxnSpPr>
          <p:nvPr/>
        </p:nvCxnSpPr>
        <p:spPr>
          <a:xfrm>
            <a:off x="7927165" y="2844789"/>
            <a:ext cx="744600" cy="358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4" name="Google Shape;234;p20"/>
          <p:cNvCxnSpPr>
            <a:stCxn id="223" idx="4"/>
            <a:endCxn id="224" idx="1"/>
          </p:cNvCxnSpPr>
          <p:nvPr/>
        </p:nvCxnSpPr>
        <p:spPr>
          <a:xfrm>
            <a:off x="8584438" y="2368038"/>
            <a:ext cx="133200" cy="724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5" name="Google Shape;235;p20"/>
          <p:cNvCxnSpPr>
            <a:stCxn id="221" idx="5"/>
            <a:endCxn id="224" idx="3"/>
          </p:cNvCxnSpPr>
          <p:nvPr/>
        </p:nvCxnSpPr>
        <p:spPr>
          <a:xfrm rot="10800000" flipH="1">
            <a:off x="7377039" y="3314502"/>
            <a:ext cx="1340700" cy="159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6" name="Google Shape;236;p20"/>
          <p:cNvCxnSpPr>
            <a:stCxn id="237" idx="0"/>
            <a:endCxn id="218" idx="3"/>
          </p:cNvCxnSpPr>
          <p:nvPr/>
        </p:nvCxnSpPr>
        <p:spPr>
          <a:xfrm rot="10800000" flipH="1">
            <a:off x="6925878" y="2285932"/>
            <a:ext cx="80400" cy="319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8" name="Google Shape;238;p20"/>
          <p:cNvCxnSpPr>
            <a:stCxn id="237" idx="2"/>
            <a:endCxn id="217" idx="5"/>
          </p:cNvCxnSpPr>
          <p:nvPr/>
        </p:nvCxnSpPr>
        <p:spPr>
          <a:xfrm rot="10800000">
            <a:off x="6145804" y="2390718"/>
            <a:ext cx="622800" cy="371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9" name="Google Shape;239;p20"/>
          <p:cNvCxnSpPr>
            <a:stCxn id="222" idx="2"/>
            <a:endCxn id="237" idx="6"/>
          </p:cNvCxnSpPr>
          <p:nvPr/>
        </p:nvCxnSpPr>
        <p:spPr>
          <a:xfrm flipH="1">
            <a:off x="7082808" y="2733632"/>
            <a:ext cx="576000" cy="29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0" name="Google Shape;240;p20"/>
          <p:cNvSpPr txBox="1"/>
          <p:nvPr/>
        </p:nvSpPr>
        <p:spPr>
          <a:xfrm>
            <a:off x="6879700" y="4058750"/>
            <a:ext cx="19026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Ethereum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41" name="Google Shape;241;p20"/>
          <p:cNvPicPr preferRelativeResize="0"/>
          <p:nvPr/>
        </p:nvPicPr>
        <p:blipFill rotWithShape="1">
          <a:blip r:embed="rId5">
            <a:alphaModFix/>
          </a:blip>
          <a:srcRect r="71196"/>
          <a:stretch/>
        </p:blipFill>
        <p:spPr>
          <a:xfrm>
            <a:off x="6460071" y="4057275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0"/>
          <p:cNvSpPr txBox="1"/>
          <p:nvPr/>
        </p:nvSpPr>
        <p:spPr>
          <a:xfrm>
            <a:off x="2051857" y="3011682"/>
            <a:ext cx="681600" cy="4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Alice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43" name="Google Shape;243;p20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2792402" y="1601859"/>
            <a:ext cx="454474" cy="45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0"/>
          <p:cNvPicPr preferRelativeResize="0"/>
          <p:nvPr/>
        </p:nvPicPr>
        <p:blipFill rotWithShape="1">
          <a:blip r:embed="rId5">
            <a:alphaModFix/>
          </a:blip>
          <a:srcRect r="71196"/>
          <a:stretch/>
        </p:blipFill>
        <p:spPr>
          <a:xfrm>
            <a:off x="5845958" y="1609688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0"/>
          <p:cNvSpPr/>
          <p:nvPr/>
        </p:nvSpPr>
        <p:spPr>
          <a:xfrm rot="2192595">
            <a:off x="2971375" y="1267640"/>
            <a:ext cx="3304674" cy="2821664"/>
          </a:xfrm>
          <a:prstGeom prst="bentArrow">
            <a:avLst>
              <a:gd name="adj1" fmla="val 2330"/>
              <a:gd name="adj2" fmla="val 2845"/>
              <a:gd name="adj3" fmla="val 9299"/>
              <a:gd name="adj4" fmla="val 59685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0"/>
          <p:cNvSpPr txBox="1"/>
          <p:nvPr/>
        </p:nvSpPr>
        <p:spPr>
          <a:xfrm>
            <a:off x="2213650" y="1750200"/>
            <a:ext cx="684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1 BTC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47" name="Google Shape;247;p20"/>
          <p:cNvSpPr txBox="1"/>
          <p:nvPr/>
        </p:nvSpPr>
        <p:spPr>
          <a:xfrm>
            <a:off x="6114750" y="1695625"/>
            <a:ext cx="891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33 ETH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48" name="Google Shape;248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68195" y="2486976"/>
            <a:ext cx="314400" cy="43667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0"/>
          <p:cNvSpPr txBox="1"/>
          <p:nvPr/>
        </p:nvSpPr>
        <p:spPr>
          <a:xfrm>
            <a:off x="6660532" y="2801607"/>
            <a:ext cx="681600" cy="4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Bob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50" name="Google Shape;250;p20"/>
          <p:cNvSpPr txBox="1"/>
          <p:nvPr/>
        </p:nvSpPr>
        <p:spPr>
          <a:xfrm>
            <a:off x="305550" y="718175"/>
            <a:ext cx="41742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Possible between different accounts and holders also.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1"/>
          <p:cNvSpPr/>
          <p:nvPr/>
        </p:nvSpPr>
        <p:spPr>
          <a:xfrm>
            <a:off x="2134075" y="1161025"/>
            <a:ext cx="4948800" cy="796200"/>
          </a:xfrm>
          <a:prstGeom prst="rect">
            <a:avLst/>
          </a:prstGeom>
          <a:noFill/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80000"/>
              </a:solidFill>
            </a:endParaRPr>
          </a:p>
        </p:txBody>
      </p:sp>
      <p:sp>
        <p:nvSpPr>
          <p:cNvPr id="256" name="Google Shape;256;p21"/>
          <p:cNvSpPr/>
          <p:nvPr/>
        </p:nvSpPr>
        <p:spPr>
          <a:xfrm>
            <a:off x="6768123" y="2597013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1"/>
          <p:cNvSpPr/>
          <p:nvPr/>
        </p:nvSpPr>
        <p:spPr>
          <a:xfrm>
            <a:off x="318450" y="1792425"/>
            <a:ext cx="4258200" cy="2821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1"/>
          <p:cNvSpPr/>
          <p:nvPr/>
        </p:nvSpPr>
        <p:spPr>
          <a:xfrm>
            <a:off x="5093550" y="1762500"/>
            <a:ext cx="3993600" cy="2881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1"/>
          <p:cNvSpPr/>
          <p:nvPr/>
        </p:nvSpPr>
        <p:spPr>
          <a:xfrm>
            <a:off x="2072448" y="2707506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1"/>
          <p:cNvSpPr txBox="1">
            <a:spLocks noGrp="1"/>
          </p:cNvSpPr>
          <p:nvPr>
            <p:ph type="title"/>
          </p:nvPr>
        </p:nvSpPr>
        <p:spPr>
          <a:xfrm>
            <a:off x="261700" y="140800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Cross Chain Asset Transfer</a:t>
            </a:r>
            <a:endParaRPr/>
          </a:p>
        </p:txBody>
      </p:sp>
      <p:sp>
        <p:nvSpPr>
          <p:cNvPr id="261" name="Google Shape;261;p21"/>
          <p:cNvSpPr/>
          <p:nvPr/>
        </p:nvSpPr>
        <p:spPr>
          <a:xfrm>
            <a:off x="1093174" y="2185574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1"/>
          <p:cNvSpPr/>
          <p:nvPr/>
        </p:nvSpPr>
        <p:spPr>
          <a:xfrm>
            <a:off x="2283597" y="2070373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1"/>
          <p:cNvSpPr/>
          <p:nvPr/>
        </p:nvSpPr>
        <p:spPr>
          <a:xfrm>
            <a:off x="1438780" y="3107188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1"/>
          <p:cNvSpPr/>
          <p:nvPr/>
        </p:nvSpPr>
        <p:spPr>
          <a:xfrm>
            <a:off x="593964" y="2928817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1"/>
          <p:cNvSpPr/>
          <p:nvPr/>
        </p:nvSpPr>
        <p:spPr>
          <a:xfrm>
            <a:off x="2446800" y="3375992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1"/>
          <p:cNvSpPr/>
          <p:nvPr/>
        </p:nvSpPr>
        <p:spPr>
          <a:xfrm>
            <a:off x="3051613" y="2684782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1"/>
          <p:cNvSpPr/>
          <p:nvPr/>
        </p:nvSpPr>
        <p:spPr>
          <a:xfrm>
            <a:off x="3896429" y="2110021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1"/>
          <p:cNvSpPr/>
          <p:nvPr/>
        </p:nvSpPr>
        <p:spPr>
          <a:xfrm>
            <a:off x="4165235" y="3201270"/>
            <a:ext cx="345600" cy="345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9" name="Google Shape;269;p21"/>
          <p:cNvCxnSpPr>
            <a:stCxn id="264" idx="7"/>
            <a:endCxn id="261" idx="3"/>
          </p:cNvCxnSpPr>
          <p:nvPr/>
        </p:nvCxnSpPr>
        <p:spPr>
          <a:xfrm rot="10800000" flipH="1">
            <a:off x="888952" y="2480529"/>
            <a:ext cx="254700" cy="4989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0" name="Google Shape;270;p21"/>
          <p:cNvCxnSpPr>
            <a:stCxn id="264" idx="5"/>
            <a:endCxn id="263" idx="2"/>
          </p:cNvCxnSpPr>
          <p:nvPr/>
        </p:nvCxnSpPr>
        <p:spPr>
          <a:xfrm>
            <a:off x="888952" y="3223805"/>
            <a:ext cx="549900" cy="56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1" name="Google Shape;271;p21"/>
          <p:cNvCxnSpPr>
            <a:stCxn id="261" idx="4"/>
            <a:endCxn id="263" idx="1"/>
          </p:cNvCxnSpPr>
          <p:nvPr/>
        </p:nvCxnSpPr>
        <p:spPr>
          <a:xfrm>
            <a:off x="1265974" y="2531174"/>
            <a:ext cx="223500" cy="62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2" name="Google Shape;272;p21"/>
          <p:cNvCxnSpPr>
            <a:stCxn id="261" idx="6"/>
            <a:endCxn id="262" idx="2"/>
          </p:cNvCxnSpPr>
          <p:nvPr/>
        </p:nvCxnSpPr>
        <p:spPr>
          <a:xfrm rot="10800000" flipH="1">
            <a:off x="1438774" y="2243174"/>
            <a:ext cx="844800" cy="115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3" name="Google Shape;273;p21"/>
          <p:cNvCxnSpPr>
            <a:stCxn id="263" idx="5"/>
            <a:endCxn id="265" idx="2"/>
          </p:cNvCxnSpPr>
          <p:nvPr/>
        </p:nvCxnSpPr>
        <p:spPr>
          <a:xfrm>
            <a:off x="1733768" y="3402176"/>
            <a:ext cx="713100" cy="14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4" name="Google Shape;274;p21"/>
          <p:cNvCxnSpPr>
            <a:stCxn id="265" idx="7"/>
            <a:endCxn id="266" idx="3"/>
          </p:cNvCxnSpPr>
          <p:nvPr/>
        </p:nvCxnSpPr>
        <p:spPr>
          <a:xfrm rot="10800000" flipH="1">
            <a:off x="2741789" y="2979904"/>
            <a:ext cx="360300" cy="44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5" name="Google Shape;275;p21"/>
          <p:cNvCxnSpPr>
            <a:stCxn id="262" idx="5"/>
            <a:endCxn id="266" idx="1"/>
          </p:cNvCxnSpPr>
          <p:nvPr/>
        </p:nvCxnSpPr>
        <p:spPr>
          <a:xfrm>
            <a:off x="2578585" y="2365361"/>
            <a:ext cx="523500" cy="3699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6" name="Google Shape;276;p21"/>
          <p:cNvCxnSpPr>
            <a:stCxn id="266" idx="7"/>
            <a:endCxn id="267" idx="3"/>
          </p:cNvCxnSpPr>
          <p:nvPr/>
        </p:nvCxnSpPr>
        <p:spPr>
          <a:xfrm rot="10800000" flipH="1">
            <a:off x="3346601" y="2405094"/>
            <a:ext cx="600300" cy="330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7" name="Google Shape;277;p21"/>
          <p:cNvCxnSpPr>
            <a:stCxn id="266" idx="5"/>
            <a:endCxn id="268" idx="2"/>
          </p:cNvCxnSpPr>
          <p:nvPr/>
        </p:nvCxnSpPr>
        <p:spPr>
          <a:xfrm>
            <a:off x="3346601" y="2979770"/>
            <a:ext cx="818700" cy="394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8" name="Google Shape;278;p21"/>
          <p:cNvCxnSpPr>
            <a:stCxn id="267" idx="4"/>
            <a:endCxn id="268" idx="1"/>
          </p:cNvCxnSpPr>
          <p:nvPr/>
        </p:nvCxnSpPr>
        <p:spPr>
          <a:xfrm>
            <a:off x="4069229" y="2455621"/>
            <a:ext cx="146700" cy="796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9" name="Google Shape;279;p21"/>
          <p:cNvCxnSpPr>
            <a:stCxn id="265" idx="5"/>
            <a:endCxn id="268" idx="3"/>
          </p:cNvCxnSpPr>
          <p:nvPr/>
        </p:nvCxnSpPr>
        <p:spPr>
          <a:xfrm rot="10800000" flipH="1">
            <a:off x="2741789" y="3496380"/>
            <a:ext cx="1474200" cy="174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0" name="Google Shape;280;p21"/>
          <p:cNvCxnSpPr>
            <a:stCxn id="281" idx="0"/>
            <a:endCxn id="262" idx="3"/>
          </p:cNvCxnSpPr>
          <p:nvPr/>
        </p:nvCxnSpPr>
        <p:spPr>
          <a:xfrm rot="10800000" flipH="1">
            <a:off x="2245709" y="2365361"/>
            <a:ext cx="88500" cy="351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2" name="Google Shape;282;p21"/>
          <p:cNvCxnSpPr>
            <a:stCxn id="281" idx="2"/>
            <a:endCxn id="261" idx="5"/>
          </p:cNvCxnSpPr>
          <p:nvPr/>
        </p:nvCxnSpPr>
        <p:spPr>
          <a:xfrm rot="10800000">
            <a:off x="1388162" y="2480563"/>
            <a:ext cx="684900" cy="408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3" name="Google Shape;283;p21"/>
          <p:cNvCxnSpPr>
            <a:stCxn id="266" idx="2"/>
            <a:endCxn id="281" idx="6"/>
          </p:cNvCxnSpPr>
          <p:nvPr/>
        </p:nvCxnSpPr>
        <p:spPr>
          <a:xfrm flipH="1">
            <a:off x="2418613" y="2857582"/>
            <a:ext cx="633000" cy="318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84" name="Google Shape;28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6184" y="2614969"/>
            <a:ext cx="268805" cy="411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1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1871425" y="4092125"/>
            <a:ext cx="496375" cy="50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1"/>
          <p:cNvSpPr txBox="1"/>
          <p:nvPr/>
        </p:nvSpPr>
        <p:spPr>
          <a:xfrm>
            <a:off x="2330713" y="4150100"/>
            <a:ext cx="14613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Bitcoin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87" name="Google Shape;287;p21"/>
          <p:cNvSpPr/>
          <p:nvPr/>
        </p:nvSpPr>
        <p:spPr>
          <a:xfrm>
            <a:off x="5877447" y="2122361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1"/>
          <p:cNvSpPr/>
          <p:nvPr/>
        </p:nvSpPr>
        <p:spPr>
          <a:xfrm>
            <a:off x="6960235" y="2017575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1"/>
          <p:cNvSpPr/>
          <p:nvPr/>
        </p:nvSpPr>
        <p:spPr>
          <a:xfrm>
            <a:off x="6191805" y="2960645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1"/>
          <p:cNvSpPr/>
          <p:nvPr/>
        </p:nvSpPr>
        <p:spPr>
          <a:xfrm>
            <a:off x="5423375" y="2798402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1"/>
          <p:cNvSpPr/>
          <p:nvPr/>
        </p:nvSpPr>
        <p:spPr>
          <a:xfrm>
            <a:off x="7108682" y="3205145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1"/>
          <p:cNvSpPr/>
          <p:nvPr/>
        </p:nvSpPr>
        <p:spPr>
          <a:xfrm>
            <a:off x="7658808" y="2576432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1"/>
          <p:cNvSpPr/>
          <p:nvPr/>
        </p:nvSpPr>
        <p:spPr>
          <a:xfrm>
            <a:off x="8427238" y="2053638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1"/>
          <p:cNvSpPr/>
          <p:nvPr/>
        </p:nvSpPr>
        <p:spPr>
          <a:xfrm>
            <a:off x="8671739" y="3046220"/>
            <a:ext cx="314400" cy="314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5" name="Google Shape;295;p21"/>
          <p:cNvCxnSpPr>
            <a:stCxn id="290" idx="7"/>
            <a:endCxn id="287" idx="3"/>
          </p:cNvCxnSpPr>
          <p:nvPr/>
        </p:nvCxnSpPr>
        <p:spPr>
          <a:xfrm rot="10800000" flipH="1">
            <a:off x="5691732" y="2390845"/>
            <a:ext cx="231900" cy="453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6" name="Google Shape;296;p21"/>
          <p:cNvCxnSpPr>
            <a:stCxn id="290" idx="5"/>
            <a:endCxn id="289" idx="2"/>
          </p:cNvCxnSpPr>
          <p:nvPr/>
        </p:nvCxnSpPr>
        <p:spPr>
          <a:xfrm>
            <a:off x="5691732" y="3066759"/>
            <a:ext cx="500100" cy="51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7" name="Google Shape;297;p21"/>
          <p:cNvCxnSpPr>
            <a:stCxn id="287" idx="4"/>
            <a:endCxn id="289" idx="1"/>
          </p:cNvCxnSpPr>
          <p:nvPr/>
        </p:nvCxnSpPr>
        <p:spPr>
          <a:xfrm>
            <a:off x="6034647" y="2436761"/>
            <a:ext cx="203100" cy="570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8" name="Google Shape;298;p21"/>
          <p:cNvCxnSpPr>
            <a:stCxn id="287" idx="6"/>
            <a:endCxn id="288" idx="2"/>
          </p:cNvCxnSpPr>
          <p:nvPr/>
        </p:nvCxnSpPr>
        <p:spPr>
          <a:xfrm rot="10800000" flipH="1">
            <a:off x="6191847" y="2174861"/>
            <a:ext cx="768300" cy="104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9" name="Google Shape;299;p21"/>
          <p:cNvCxnSpPr>
            <a:stCxn id="289" idx="5"/>
            <a:endCxn id="291" idx="2"/>
          </p:cNvCxnSpPr>
          <p:nvPr/>
        </p:nvCxnSpPr>
        <p:spPr>
          <a:xfrm>
            <a:off x="6460162" y="3229002"/>
            <a:ext cx="648600" cy="133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0" name="Google Shape;300;p21"/>
          <p:cNvCxnSpPr>
            <a:stCxn id="291" idx="7"/>
            <a:endCxn id="292" idx="3"/>
          </p:cNvCxnSpPr>
          <p:nvPr/>
        </p:nvCxnSpPr>
        <p:spPr>
          <a:xfrm rot="10800000" flipH="1">
            <a:off x="7377039" y="2844688"/>
            <a:ext cx="327900" cy="406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1" name="Google Shape;301;p21"/>
          <p:cNvCxnSpPr>
            <a:stCxn id="288" idx="5"/>
            <a:endCxn id="292" idx="1"/>
          </p:cNvCxnSpPr>
          <p:nvPr/>
        </p:nvCxnSpPr>
        <p:spPr>
          <a:xfrm>
            <a:off x="7228592" y="2285932"/>
            <a:ext cx="476400" cy="336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2" name="Google Shape;302;p21"/>
          <p:cNvCxnSpPr>
            <a:stCxn id="292" idx="7"/>
            <a:endCxn id="293" idx="3"/>
          </p:cNvCxnSpPr>
          <p:nvPr/>
        </p:nvCxnSpPr>
        <p:spPr>
          <a:xfrm rot="10800000" flipH="1">
            <a:off x="7927165" y="2321874"/>
            <a:ext cx="546000" cy="300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3" name="Google Shape;303;p21"/>
          <p:cNvCxnSpPr>
            <a:stCxn id="292" idx="5"/>
            <a:endCxn id="294" idx="2"/>
          </p:cNvCxnSpPr>
          <p:nvPr/>
        </p:nvCxnSpPr>
        <p:spPr>
          <a:xfrm>
            <a:off x="7927165" y="2844789"/>
            <a:ext cx="744600" cy="358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4" name="Google Shape;304;p21"/>
          <p:cNvCxnSpPr>
            <a:stCxn id="293" idx="4"/>
            <a:endCxn id="294" idx="1"/>
          </p:cNvCxnSpPr>
          <p:nvPr/>
        </p:nvCxnSpPr>
        <p:spPr>
          <a:xfrm>
            <a:off x="8584438" y="2368038"/>
            <a:ext cx="133200" cy="724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5" name="Google Shape;305;p21"/>
          <p:cNvCxnSpPr>
            <a:stCxn id="291" idx="5"/>
            <a:endCxn id="294" idx="3"/>
          </p:cNvCxnSpPr>
          <p:nvPr/>
        </p:nvCxnSpPr>
        <p:spPr>
          <a:xfrm rot="10800000" flipH="1">
            <a:off x="7377039" y="3314502"/>
            <a:ext cx="1340700" cy="159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6" name="Google Shape;306;p21"/>
          <p:cNvCxnSpPr>
            <a:stCxn id="307" idx="0"/>
            <a:endCxn id="288" idx="3"/>
          </p:cNvCxnSpPr>
          <p:nvPr/>
        </p:nvCxnSpPr>
        <p:spPr>
          <a:xfrm rot="10800000" flipH="1">
            <a:off x="6925878" y="2285932"/>
            <a:ext cx="80400" cy="319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8" name="Google Shape;308;p21"/>
          <p:cNvCxnSpPr>
            <a:stCxn id="307" idx="2"/>
            <a:endCxn id="287" idx="5"/>
          </p:cNvCxnSpPr>
          <p:nvPr/>
        </p:nvCxnSpPr>
        <p:spPr>
          <a:xfrm rot="10800000">
            <a:off x="6145804" y="2390718"/>
            <a:ext cx="622800" cy="371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9" name="Google Shape;309;p21"/>
          <p:cNvCxnSpPr>
            <a:stCxn id="292" idx="2"/>
            <a:endCxn id="307" idx="6"/>
          </p:cNvCxnSpPr>
          <p:nvPr/>
        </p:nvCxnSpPr>
        <p:spPr>
          <a:xfrm flipH="1">
            <a:off x="7082808" y="2733632"/>
            <a:ext cx="576000" cy="29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0" name="Google Shape;310;p21"/>
          <p:cNvSpPr txBox="1"/>
          <p:nvPr/>
        </p:nvSpPr>
        <p:spPr>
          <a:xfrm>
            <a:off x="6879700" y="4058750"/>
            <a:ext cx="19026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Ethereum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11" name="Google Shape;311;p21"/>
          <p:cNvPicPr preferRelativeResize="0"/>
          <p:nvPr/>
        </p:nvPicPr>
        <p:blipFill rotWithShape="1">
          <a:blip r:embed="rId5">
            <a:alphaModFix/>
          </a:blip>
          <a:srcRect r="71196"/>
          <a:stretch/>
        </p:blipFill>
        <p:spPr>
          <a:xfrm>
            <a:off x="6460071" y="4057275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1"/>
          <p:cNvSpPr txBox="1"/>
          <p:nvPr/>
        </p:nvSpPr>
        <p:spPr>
          <a:xfrm>
            <a:off x="2051857" y="3011682"/>
            <a:ext cx="681600" cy="4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Alice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13" name="Google Shape;313;p21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2792402" y="1373259"/>
            <a:ext cx="454474" cy="45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1"/>
          <p:cNvPicPr preferRelativeResize="0"/>
          <p:nvPr/>
        </p:nvPicPr>
        <p:blipFill rotWithShape="1">
          <a:blip r:embed="rId5">
            <a:alphaModFix/>
          </a:blip>
          <a:srcRect r="71196"/>
          <a:stretch/>
        </p:blipFill>
        <p:spPr>
          <a:xfrm>
            <a:off x="5845958" y="1381088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1"/>
          <p:cNvSpPr/>
          <p:nvPr/>
        </p:nvSpPr>
        <p:spPr>
          <a:xfrm rot="2192595">
            <a:off x="2971375" y="1267640"/>
            <a:ext cx="3304674" cy="2821664"/>
          </a:xfrm>
          <a:prstGeom prst="bentArrow">
            <a:avLst>
              <a:gd name="adj1" fmla="val 2330"/>
              <a:gd name="adj2" fmla="val 2845"/>
              <a:gd name="adj3" fmla="val 9299"/>
              <a:gd name="adj4" fmla="val 59685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1"/>
          <p:cNvSpPr txBox="1"/>
          <p:nvPr/>
        </p:nvSpPr>
        <p:spPr>
          <a:xfrm>
            <a:off x="2213650" y="1369200"/>
            <a:ext cx="684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1 BTC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17" name="Google Shape;317;p21"/>
          <p:cNvSpPr txBox="1"/>
          <p:nvPr/>
        </p:nvSpPr>
        <p:spPr>
          <a:xfrm>
            <a:off x="6121984" y="1361888"/>
            <a:ext cx="891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33 ETH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18" name="Google Shape;31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68195" y="2486976"/>
            <a:ext cx="314400" cy="436679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1"/>
          <p:cNvSpPr txBox="1"/>
          <p:nvPr/>
        </p:nvSpPr>
        <p:spPr>
          <a:xfrm>
            <a:off x="6660532" y="2801607"/>
            <a:ext cx="681600" cy="4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Bob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20" name="Google Shape;320;p21"/>
          <p:cNvSpPr txBox="1"/>
          <p:nvPr/>
        </p:nvSpPr>
        <p:spPr>
          <a:xfrm>
            <a:off x="1819175" y="858625"/>
            <a:ext cx="6244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To do the transfer, </a:t>
            </a: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Alice 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must use some </a:t>
            </a: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third party who owns </a:t>
            </a:r>
            <a:r>
              <a:rPr lang="en" sz="1200">
                <a:solidFill>
                  <a:srgbClr val="202124"/>
                </a:solidFill>
                <a:highlight>
                  <a:srgbClr val="FFFFFF"/>
                </a:highlight>
              </a:rPr>
              <a:t>≥ 33 ETH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2"/>
          <p:cNvSpPr/>
          <p:nvPr/>
        </p:nvSpPr>
        <p:spPr>
          <a:xfrm>
            <a:off x="3009650" y="2071147"/>
            <a:ext cx="3723300" cy="623400"/>
          </a:xfrm>
          <a:prstGeom prst="rect">
            <a:avLst/>
          </a:prstGeom>
          <a:noFill/>
          <a:ln w="1905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80000"/>
              </a:solidFill>
            </a:endParaRPr>
          </a:p>
        </p:txBody>
      </p:sp>
      <p:sp>
        <p:nvSpPr>
          <p:cNvPr id="326" name="Google Shape;326;p22"/>
          <p:cNvSpPr/>
          <p:nvPr/>
        </p:nvSpPr>
        <p:spPr>
          <a:xfrm>
            <a:off x="6959212" y="2745987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2"/>
          <p:cNvSpPr/>
          <p:nvPr/>
        </p:nvSpPr>
        <p:spPr>
          <a:xfrm>
            <a:off x="201050" y="2017575"/>
            <a:ext cx="3915300" cy="2371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2"/>
          <p:cNvSpPr/>
          <p:nvPr/>
        </p:nvSpPr>
        <p:spPr>
          <a:xfrm>
            <a:off x="5509450" y="2043550"/>
            <a:ext cx="3514200" cy="2371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2"/>
          <p:cNvSpPr/>
          <p:nvPr/>
        </p:nvSpPr>
        <p:spPr>
          <a:xfrm>
            <a:off x="1675113" y="2786613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2"/>
          <p:cNvSpPr txBox="1">
            <a:spLocks noGrp="1"/>
          </p:cNvSpPr>
          <p:nvPr>
            <p:ph type="title"/>
          </p:nvPr>
        </p:nvSpPr>
        <p:spPr>
          <a:xfrm>
            <a:off x="261700" y="140800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Cross Chain Asset Transfer - TTP</a:t>
            </a:r>
            <a:endParaRPr/>
          </a:p>
        </p:txBody>
      </p:sp>
      <p:sp>
        <p:nvSpPr>
          <p:cNvPr id="331" name="Google Shape;331;p22"/>
          <p:cNvSpPr/>
          <p:nvPr/>
        </p:nvSpPr>
        <p:spPr>
          <a:xfrm>
            <a:off x="852127" y="2347979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2"/>
          <p:cNvSpPr/>
          <p:nvPr/>
        </p:nvSpPr>
        <p:spPr>
          <a:xfrm>
            <a:off x="1852563" y="2251163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2"/>
          <p:cNvSpPr/>
          <p:nvPr/>
        </p:nvSpPr>
        <p:spPr>
          <a:xfrm>
            <a:off x="1142576" y="3122507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2"/>
          <p:cNvSpPr/>
          <p:nvPr/>
        </p:nvSpPr>
        <p:spPr>
          <a:xfrm>
            <a:off x="432589" y="2972603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2"/>
          <p:cNvSpPr/>
          <p:nvPr/>
        </p:nvSpPr>
        <p:spPr>
          <a:xfrm>
            <a:off x="1989720" y="3348411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2"/>
          <p:cNvSpPr/>
          <p:nvPr/>
        </p:nvSpPr>
        <p:spPr>
          <a:xfrm>
            <a:off x="2498007" y="2767515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2"/>
          <p:cNvSpPr/>
          <p:nvPr/>
        </p:nvSpPr>
        <p:spPr>
          <a:xfrm>
            <a:off x="3207994" y="2284484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2"/>
          <p:cNvSpPr/>
          <p:nvPr/>
        </p:nvSpPr>
        <p:spPr>
          <a:xfrm>
            <a:off x="3433899" y="3201574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9" name="Google Shape;339;p22"/>
          <p:cNvCxnSpPr>
            <a:stCxn id="334" idx="7"/>
            <a:endCxn id="331" idx="3"/>
          </p:cNvCxnSpPr>
          <p:nvPr/>
        </p:nvCxnSpPr>
        <p:spPr>
          <a:xfrm rot="10800000" flipH="1">
            <a:off x="680460" y="2595732"/>
            <a:ext cx="214200" cy="4194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0" name="Google Shape;340;p22"/>
          <p:cNvCxnSpPr>
            <a:stCxn id="334" idx="5"/>
            <a:endCxn id="333" idx="2"/>
          </p:cNvCxnSpPr>
          <p:nvPr/>
        </p:nvCxnSpPr>
        <p:spPr>
          <a:xfrm>
            <a:off x="680460" y="3220475"/>
            <a:ext cx="462000" cy="47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1" name="Google Shape;341;p22"/>
          <p:cNvCxnSpPr>
            <a:stCxn id="331" idx="4"/>
            <a:endCxn id="333" idx="1"/>
          </p:cNvCxnSpPr>
          <p:nvPr/>
        </p:nvCxnSpPr>
        <p:spPr>
          <a:xfrm>
            <a:off x="997327" y="2638379"/>
            <a:ext cx="187800" cy="5268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2" name="Google Shape;342;p22"/>
          <p:cNvCxnSpPr>
            <a:stCxn id="331" idx="6"/>
            <a:endCxn id="332" idx="2"/>
          </p:cNvCxnSpPr>
          <p:nvPr/>
        </p:nvCxnSpPr>
        <p:spPr>
          <a:xfrm rot="10800000" flipH="1">
            <a:off x="1142527" y="2396279"/>
            <a:ext cx="710100" cy="969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3" name="Google Shape;343;p22"/>
          <p:cNvCxnSpPr>
            <a:stCxn id="333" idx="5"/>
            <a:endCxn id="335" idx="2"/>
          </p:cNvCxnSpPr>
          <p:nvPr/>
        </p:nvCxnSpPr>
        <p:spPr>
          <a:xfrm>
            <a:off x="1390448" y="3370379"/>
            <a:ext cx="599400" cy="123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4" name="Google Shape;344;p22"/>
          <p:cNvCxnSpPr>
            <a:stCxn id="335" idx="7"/>
            <a:endCxn id="336" idx="3"/>
          </p:cNvCxnSpPr>
          <p:nvPr/>
        </p:nvCxnSpPr>
        <p:spPr>
          <a:xfrm rot="10800000" flipH="1">
            <a:off x="2237592" y="3015339"/>
            <a:ext cx="303000" cy="375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5" name="Google Shape;345;p22"/>
          <p:cNvCxnSpPr>
            <a:stCxn id="332" idx="5"/>
            <a:endCxn id="336" idx="1"/>
          </p:cNvCxnSpPr>
          <p:nvPr/>
        </p:nvCxnSpPr>
        <p:spPr>
          <a:xfrm>
            <a:off x="2100435" y="2499035"/>
            <a:ext cx="440100" cy="311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6" name="Google Shape;346;p22"/>
          <p:cNvCxnSpPr>
            <a:stCxn id="336" idx="7"/>
            <a:endCxn id="337" idx="3"/>
          </p:cNvCxnSpPr>
          <p:nvPr/>
        </p:nvCxnSpPr>
        <p:spPr>
          <a:xfrm rot="10800000" flipH="1">
            <a:off x="2745878" y="2532243"/>
            <a:ext cx="504600" cy="2778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7" name="Google Shape;347;p22"/>
          <p:cNvCxnSpPr>
            <a:stCxn id="336" idx="5"/>
            <a:endCxn id="338" idx="2"/>
          </p:cNvCxnSpPr>
          <p:nvPr/>
        </p:nvCxnSpPr>
        <p:spPr>
          <a:xfrm>
            <a:off x="2745878" y="3015387"/>
            <a:ext cx="687900" cy="331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8" name="Google Shape;348;p22"/>
          <p:cNvCxnSpPr>
            <a:stCxn id="337" idx="4"/>
            <a:endCxn id="338" idx="1"/>
          </p:cNvCxnSpPr>
          <p:nvPr/>
        </p:nvCxnSpPr>
        <p:spPr>
          <a:xfrm>
            <a:off x="3353194" y="2574884"/>
            <a:ext cx="123300" cy="669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9" name="Google Shape;349;p22"/>
          <p:cNvCxnSpPr>
            <a:stCxn id="335" idx="5"/>
            <a:endCxn id="338" idx="3"/>
          </p:cNvCxnSpPr>
          <p:nvPr/>
        </p:nvCxnSpPr>
        <p:spPr>
          <a:xfrm rot="10800000" flipH="1">
            <a:off x="2237592" y="3449583"/>
            <a:ext cx="1238700" cy="14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22"/>
          <p:cNvCxnSpPr>
            <a:stCxn id="351" idx="0"/>
            <a:endCxn id="332" idx="3"/>
          </p:cNvCxnSpPr>
          <p:nvPr/>
        </p:nvCxnSpPr>
        <p:spPr>
          <a:xfrm rot="10800000" flipH="1">
            <a:off x="1820692" y="2499035"/>
            <a:ext cx="74400" cy="295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2" name="Google Shape;352;p22"/>
          <p:cNvCxnSpPr>
            <a:stCxn id="351" idx="2"/>
            <a:endCxn id="331" idx="5"/>
          </p:cNvCxnSpPr>
          <p:nvPr/>
        </p:nvCxnSpPr>
        <p:spPr>
          <a:xfrm rot="10800000">
            <a:off x="1099998" y="2595851"/>
            <a:ext cx="575700" cy="343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3" name="Google Shape;353;p22"/>
          <p:cNvCxnSpPr>
            <a:stCxn id="336" idx="2"/>
            <a:endCxn id="351" idx="6"/>
          </p:cNvCxnSpPr>
          <p:nvPr/>
        </p:nvCxnSpPr>
        <p:spPr>
          <a:xfrm flipH="1">
            <a:off x="1966107" y="2912715"/>
            <a:ext cx="531900" cy="2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54" name="Google Shape;35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3464" y="2708844"/>
            <a:ext cx="225905" cy="345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2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1109425" y="3787325"/>
            <a:ext cx="496375" cy="50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2"/>
          <p:cNvSpPr txBox="1"/>
          <p:nvPr/>
        </p:nvSpPr>
        <p:spPr>
          <a:xfrm>
            <a:off x="1568713" y="3845300"/>
            <a:ext cx="14613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Bitcoin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57" name="Google Shape;357;p22"/>
          <p:cNvSpPr/>
          <p:nvPr/>
        </p:nvSpPr>
        <p:spPr>
          <a:xfrm>
            <a:off x="6175477" y="2328327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2"/>
          <p:cNvSpPr/>
          <p:nvPr/>
        </p:nvSpPr>
        <p:spPr>
          <a:xfrm>
            <a:off x="7128258" y="2236123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2"/>
          <p:cNvSpPr/>
          <p:nvPr/>
        </p:nvSpPr>
        <p:spPr>
          <a:xfrm>
            <a:off x="6452091" y="3065957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2"/>
          <p:cNvSpPr/>
          <p:nvPr/>
        </p:nvSpPr>
        <p:spPr>
          <a:xfrm>
            <a:off x="5775924" y="2923195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2"/>
          <p:cNvSpPr/>
          <p:nvPr/>
        </p:nvSpPr>
        <p:spPr>
          <a:xfrm>
            <a:off x="7258881" y="3281099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2"/>
          <p:cNvSpPr/>
          <p:nvPr/>
        </p:nvSpPr>
        <p:spPr>
          <a:xfrm>
            <a:off x="7742955" y="2727877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2"/>
          <p:cNvSpPr/>
          <p:nvPr/>
        </p:nvSpPr>
        <p:spPr>
          <a:xfrm>
            <a:off x="8419122" y="2267856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2"/>
          <p:cNvSpPr/>
          <p:nvPr/>
        </p:nvSpPr>
        <p:spPr>
          <a:xfrm>
            <a:off x="8634266" y="3141257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5" name="Google Shape;365;p22"/>
          <p:cNvCxnSpPr>
            <a:stCxn id="360" idx="7"/>
            <a:endCxn id="357" idx="3"/>
          </p:cNvCxnSpPr>
          <p:nvPr/>
        </p:nvCxnSpPr>
        <p:spPr>
          <a:xfrm rot="10800000" flipH="1">
            <a:off x="6012017" y="2564402"/>
            <a:ext cx="204000" cy="399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6" name="Google Shape;366;p22"/>
          <p:cNvCxnSpPr>
            <a:stCxn id="360" idx="5"/>
            <a:endCxn id="359" idx="2"/>
          </p:cNvCxnSpPr>
          <p:nvPr/>
        </p:nvCxnSpPr>
        <p:spPr>
          <a:xfrm>
            <a:off x="6012017" y="3159287"/>
            <a:ext cx="440100" cy="45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7" name="Google Shape;367;p22"/>
          <p:cNvCxnSpPr>
            <a:stCxn id="357" idx="4"/>
            <a:endCxn id="359" idx="1"/>
          </p:cNvCxnSpPr>
          <p:nvPr/>
        </p:nvCxnSpPr>
        <p:spPr>
          <a:xfrm>
            <a:off x="6313777" y="2604927"/>
            <a:ext cx="178800" cy="501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8" name="Google Shape;368;p22"/>
          <p:cNvCxnSpPr>
            <a:stCxn id="357" idx="6"/>
            <a:endCxn id="358" idx="2"/>
          </p:cNvCxnSpPr>
          <p:nvPr/>
        </p:nvCxnSpPr>
        <p:spPr>
          <a:xfrm rot="10800000" flipH="1">
            <a:off x="6452077" y="2374527"/>
            <a:ext cx="676200" cy="92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9" name="Google Shape;369;p22"/>
          <p:cNvCxnSpPr>
            <a:stCxn id="359" idx="5"/>
            <a:endCxn id="361" idx="2"/>
          </p:cNvCxnSpPr>
          <p:nvPr/>
        </p:nvCxnSpPr>
        <p:spPr>
          <a:xfrm>
            <a:off x="6688184" y="3302050"/>
            <a:ext cx="570600" cy="117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0" name="Google Shape;370;p22"/>
          <p:cNvCxnSpPr>
            <a:stCxn id="361" idx="7"/>
            <a:endCxn id="362" idx="3"/>
          </p:cNvCxnSpPr>
          <p:nvPr/>
        </p:nvCxnSpPr>
        <p:spPr>
          <a:xfrm rot="10800000" flipH="1">
            <a:off x="7494974" y="2964007"/>
            <a:ext cx="288600" cy="357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1" name="Google Shape;371;p22"/>
          <p:cNvCxnSpPr>
            <a:stCxn id="358" idx="5"/>
            <a:endCxn id="362" idx="1"/>
          </p:cNvCxnSpPr>
          <p:nvPr/>
        </p:nvCxnSpPr>
        <p:spPr>
          <a:xfrm>
            <a:off x="7364351" y="2472216"/>
            <a:ext cx="419100" cy="296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2" name="Google Shape;372;p22"/>
          <p:cNvCxnSpPr>
            <a:stCxn id="362" idx="7"/>
            <a:endCxn id="363" idx="3"/>
          </p:cNvCxnSpPr>
          <p:nvPr/>
        </p:nvCxnSpPr>
        <p:spPr>
          <a:xfrm rot="10800000" flipH="1">
            <a:off x="7979048" y="2504084"/>
            <a:ext cx="480600" cy="264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3" name="Google Shape;373;p22"/>
          <p:cNvCxnSpPr>
            <a:stCxn id="362" idx="5"/>
            <a:endCxn id="364" idx="2"/>
          </p:cNvCxnSpPr>
          <p:nvPr/>
        </p:nvCxnSpPr>
        <p:spPr>
          <a:xfrm>
            <a:off x="7979048" y="2963969"/>
            <a:ext cx="655200" cy="315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4" name="Google Shape;374;p22"/>
          <p:cNvCxnSpPr>
            <a:stCxn id="363" idx="4"/>
            <a:endCxn id="364" idx="1"/>
          </p:cNvCxnSpPr>
          <p:nvPr/>
        </p:nvCxnSpPr>
        <p:spPr>
          <a:xfrm>
            <a:off x="8557422" y="2544456"/>
            <a:ext cx="117300" cy="637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5" name="Google Shape;375;p22"/>
          <p:cNvCxnSpPr>
            <a:stCxn id="361" idx="5"/>
            <a:endCxn id="364" idx="3"/>
          </p:cNvCxnSpPr>
          <p:nvPr/>
        </p:nvCxnSpPr>
        <p:spPr>
          <a:xfrm rot="10800000" flipH="1">
            <a:off x="7494974" y="3377392"/>
            <a:ext cx="1179900" cy="1398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6" name="Google Shape;376;p22"/>
          <p:cNvCxnSpPr>
            <a:stCxn id="377" idx="0"/>
            <a:endCxn id="358" idx="3"/>
          </p:cNvCxnSpPr>
          <p:nvPr/>
        </p:nvCxnSpPr>
        <p:spPr>
          <a:xfrm rot="10800000" flipH="1">
            <a:off x="7097965" y="2472216"/>
            <a:ext cx="70800" cy="281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8" name="Google Shape;378;p22"/>
          <p:cNvCxnSpPr>
            <a:stCxn id="377" idx="2"/>
            <a:endCxn id="357" idx="5"/>
          </p:cNvCxnSpPr>
          <p:nvPr/>
        </p:nvCxnSpPr>
        <p:spPr>
          <a:xfrm rot="10800000">
            <a:off x="6411570" y="2564420"/>
            <a:ext cx="548100" cy="327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9" name="Google Shape;379;p22"/>
          <p:cNvCxnSpPr>
            <a:stCxn id="362" idx="2"/>
            <a:endCxn id="377" idx="6"/>
          </p:cNvCxnSpPr>
          <p:nvPr/>
        </p:nvCxnSpPr>
        <p:spPr>
          <a:xfrm flipH="1">
            <a:off x="7236255" y="2866177"/>
            <a:ext cx="506700" cy="25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0" name="Google Shape;380;p22"/>
          <p:cNvSpPr txBox="1"/>
          <p:nvPr/>
        </p:nvSpPr>
        <p:spPr>
          <a:xfrm>
            <a:off x="6879700" y="3830150"/>
            <a:ext cx="19026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Ethereum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81" name="Google Shape;381;p22"/>
          <p:cNvPicPr preferRelativeResize="0"/>
          <p:nvPr/>
        </p:nvPicPr>
        <p:blipFill rotWithShape="1">
          <a:blip r:embed="rId5">
            <a:alphaModFix/>
          </a:blip>
          <a:srcRect r="71196"/>
          <a:stretch/>
        </p:blipFill>
        <p:spPr>
          <a:xfrm>
            <a:off x="6460071" y="3828675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2"/>
          <p:cNvSpPr txBox="1"/>
          <p:nvPr/>
        </p:nvSpPr>
        <p:spPr>
          <a:xfrm>
            <a:off x="1657808" y="3042244"/>
            <a:ext cx="572700" cy="3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Alice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383" name="Google Shape;383;p22"/>
          <p:cNvGrpSpPr/>
          <p:nvPr/>
        </p:nvGrpSpPr>
        <p:grpSpPr>
          <a:xfrm>
            <a:off x="1914550" y="1910213"/>
            <a:ext cx="1033225" cy="486000"/>
            <a:chOff x="1675125" y="1264688"/>
            <a:chExt cx="1033225" cy="486000"/>
          </a:xfrm>
        </p:grpSpPr>
        <p:pic>
          <p:nvPicPr>
            <p:cNvPr id="384" name="Google Shape;384;p22"/>
            <p:cNvPicPr preferRelativeResize="0"/>
            <p:nvPr/>
          </p:nvPicPr>
          <p:blipFill rotWithShape="1">
            <a:blip r:embed="rId4">
              <a:alphaModFix/>
            </a:blip>
            <a:srcRect t="16666" r="60589"/>
            <a:stretch/>
          </p:blipFill>
          <p:spPr>
            <a:xfrm>
              <a:off x="2253877" y="1268747"/>
              <a:ext cx="454474" cy="4592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5" name="Google Shape;385;p22"/>
            <p:cNvSpPr txBox="1"/>
            <p:nvPr/>
          </p:nvSpPr>
          <p:spPr>
            <a:xfrm>
              <a:off x="1675125" y="1264688"/>
              <a:ext cx="684900" cy="4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Source Sans Pro"/>
                  <a:ea typeface="Source Sans Pro"/>
                  <a:cs typeface="Source Sans Pro"/>
                  <a:sym typeface="Source Sans Pro"/>
                </a:rPr>
                <a:t>1 BTC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386" name="Google Shape;386;p22"/>
          <p:cNvGrpSpPr/>
          <p:nvPr/>
        </p:nvGrpSpPr>
        <p:grpSpPr>
          <a:xfrm>
            <a:off x="6586096" y="1911472"/>
            <a:ext cx="1167626" cy="486000"/>
            <a:chOff x="7266996" y="1222863"/>
            <a:chExt cx="1167626" cy="486000"/>
          </a:xfrm>
        </p:grpSpPr>
        <p:pic>
          <p:nvPicPr>
            <p:cNvPr id="387" name="Google Shape;387;p22"/>
            <p:cNvPicPr preferRelativeResize="0"/>
            <p:nvPr/>
          </p:nvPicPr>
          <p:blipFill rotWithShape="1">
            <a:blip r:embed="rId5">
              <a:alphaModFix/>
            </a:blip>
            <a:srcRect r="71196"/>
            <a:stretch/>
          </p:blipFill>
          <p:spPr>
            <a:xfrm>
              <a:off x="7266996" y="1242063"/>
              <a:ext cx="377400" cy="407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22"/>
            <p:cNvSpPr txBox="1"/>
            <p:nvPr/>
          </p:nvSpPr>
          <p:spPr>
            <a:xfrm>
              <a:off x="7543022" y="1222863"/>
              <a:ext cx="891600" cy="4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Source Sans Pro"/>
                  <a:ea typeface="Source Sans Pro"/>
                  <a:cs typeface="Source Sans Pro"/>
                  <a:sym typeface="Source Sans Pro"/>
                </a:rPr>
                <a:t>33 ETH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389" name="Google Shape;38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9276" y="2649162"/>
            <a:ext cx="276651" cy="384246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22"/>
          <p:cNvSpPr txBox="1"/>
          <p:nvPr/>
        </p:nvSpPr>
        <p:spPr>
          <a:xfrm>
            <a:off x="6864539" y="2926015"/>
            <a:ext cx="5997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Bob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91" name="Google Shape;391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3040" y="2134285"/>
            <a:ext cx="480300" cy="48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73690" y="2166010"/>
            <a:ext cx="480300" cy="4803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22"/>
          <p:cNvSpPr txBox="1"/>
          <p:nvPr/>
        </p:nvSpPr>
        <p:spPr>
          <a:xfrm>
            <a:off x="4198650" y="2120975"/>
            <a:ext cx="1179600" cy="3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Trusted Third Party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94" name="Google Shape;394;p22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3598964" y="2144797"/>
            <a:ext cx="454474" cy="459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2"/>
          <p:cNvPicPr preferRelativeResize="0"/>
          <p:nvPr/>
        </p:nvPicPr>
        <p:blipFill rotWithShape="1">
          <a:blip r:embed="rId5">
            <a:alphaModFix/>
          </a:blip>
          <a:srcRect r="71196"/>
          <a:stretch/>
        </p:blipFill>
        <p:spPr>
          <a:xfrm>
            <a:off x="5645671" y="2202163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2"/>
          <p:cNvSpPr/>
          <p:nvPr/>
        </p:nvSpPr>
        <p:spPr>
          <a:xfrm rot="-832">
            <a:off x="1810051" y="2256113"/>
            <a:ext cx="1239000" cy="450300"/>
          </a:xfrm>
          <a:prstGeom prst="bentArrow">
            <a:avLst>
              <a:gd name="adj1" fmla="val 15874"/>
              <a:gd name="adj2" fmla="val 21007"/>
              <a:gd name="adj3" fmla="val 24866"/>
              <a:gd name="adj4" fmla="val 59685"/>
            </a:avLst>
          </a:prstGeom>
          <a:solidFill>
            <a:srgbClr val="CC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2"/>
          <p:cNvSpPr/>
          <p:nvPr/>
        </p:nvSpPr>
        <p:spPr>
          <a:xfrm rot="5400000">
            <a:off x="6612075" y="2197225"/>
            <a:ext cx="413400" cy="632100"/>
          </a:xfrm>
          <a:prstGeom prst="bentArrow">
            <a:avLst>
              <a:gd name="adj1" fmla="val 15874"/>
              <a:gd name="adj2" fmla="val 21007"/>
              <a:gd name="adj3" fmla="val 24866"/>
              <a:gd name="adj4" fmla="val 59685"/>
            </a:avLst>
          </a:prstGeom>
          <a:solidFill>
            <a:srgbClr val="CC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3"/>
          <p:cNvSpPr txBox="1">
            <a:spLocks noGrp="1"/>
          </p:cNvSpPr>
          <p:nvPr>
            <p:ph type="title"/>
          </p:nvPr>
        </p:nvSpPr>
        <p:spPr>
          <a:xfrm>
            <a:off x="261700" y="140800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TTP based Asset Transfer</a:t>
            </a:r>
            <a:endParaRPr/>
          </a:p>
        </p:txBody>
      </p:sp>
      <p:sp>
        <p:nvSpPr>
          <p:cNvPr id="403" name="Google Shape;403;p23"/>
          <p:cNvSpPr txBox="1">
            <a:spLocks noGrp="1"/>
          </p:cNvSpPr>
          <p:nvPr>
            <p:ph type="body" idx="1"/>
          </p:nvPr>
        </p:nvSpPr>
        <p:spPr>
          <a:xfrm>
            <a:off x="311700" y="958118"/>
            <a:ext cx="8520600" cy="33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There are hundreds of centralized cryptocurrency exchanges now.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 b="1">
                <a:solidFill>
                  <a:srgbClr val="000000"/>
                </a:solidFill>
              </a:rPr>
              <a:t>Centralized, </a:t>
            </a:r>
            <a:r>
              <a:rPr lang="en" sz="1600">
                <a:solidFill>
                  <a:srgbClr val="000000"/>
                </a:solidFill>
              </a:rPr>
              <a:t>users transfer ownership of their funds to the sole control of the exchange administrator.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 b="1">
                <a:solidFill>
                  <a:srgbClr val="000000"/>
                </a:solidFill>
              </a:rPr>
              <a:t>Fast, </a:t>
            </a:r>
            <a:r>
              <a:rPr lang="en" sz="1600">
                <a:solidFill>
                  <a:srgbClr val="000000"/>
                </a:solidFill>
              </a:rPr>
              <a:t>once the deposit is done, the transfer to the destination network is often very fast (in milliseconds).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 b="1">
                <a:solidFill>
                  <a:srgbClr val="000000"/>
                </a:solidFill>
              </a:rPr>
              <a:t>Lack of security: </a:t>
            </a:r>
            <a:r>
              <a:rPr lang="en" sz="1600">
                <a:solidFill>
                  <a:srgbClr val="000000"/>
                </a:solidFill>
              </a:rPr>
              <a:t>There has been </a:t>
            </a:r>
            <a:r>
              <a:rPr lang="en" sz="1600" b="1">
                <a:solidFill>
                  <a:srgbClr val="000000"/>
                </a:solidFill>
              </a:rPr>
              <a:t>numerous cases of theft</a:t>
            </a:r>
            <a:r>
              <a:rPr lang="en" sz="1600">
                <a:solidFill>
                  <a:srgbClr val="000000"/>
                </a:solidFill>
              </a:rPr>
              <a:t> from centralized exchanges.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 b="1">
                <a:solidFill>
                  <a:srgbClr val="980000"/>
                </a:solidFill>
              </a:rPr>
              <a:t>650,000 bitcoins lost</a:t>
            </a:r>
            <a:r>
              <a:rPr lang="en" sz="1600">
                <a:solidFill>
                  <a:srgbClr val="000000"/>
                </a:solidFill>
              </a:rPr>
              <a:t> when the </a:t>
            </a:r>
            <a:r>
              <a:rPr lang="en" sz="1600" b="1">
                <a:solidFill>
                  <a:srgbClr val="000000"/>
                </a:solidFill>
              </a:rPr>
              <a:t>MtGox</a:t>
            </a:r>
            <a:r>
              <a:rPr lang="en" sz="1600">
                <a:solidFill>
                  <a:srgbClr val="000000"/>
                </a:solidFill>
              </a:rPr>
              <a:t> exchange shut down in 2014.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Users of the Bitfinex exchange lost approximately </a:t>
            </a:r>
            <a:r>
              <a:rPr lang="en" sz="1600" b="1">
                <a:solidFill>
                  <a:srgbClr val="000000"/>
                </a:solidFill>
              </a:rPr>
              <a:t>120,000 bitcoins</a:t>
            </a:r>
            <a:r>
              <a:rPr lang="en" sz="1600">
                <a:solidFill>
                  <a:srgbClr val="000000"/>
                </a:solidFill>
              </a:rPr>
              <a:t> in 2016</a:t>
            </a:r>
            <a:endParaRPr sz="1600">
              <a:solidFill>
                <a:srgbClr val="000000"/>
              </a:solidFill>
            </a:endParaRPr>
          </a:p>
        </p:txBody>
      </p:sp>
      <p:sp>
        <p:nvSpPr>
          <p:cNvPr id="404" name="Google Shape;404;p23"/>
          <p:cNvSpPr txBox="1"/>
          <p:nvPr/>
        </p:nvSpPr>
        <p:spPr>
          <a:xfrm>
            <a:off x="491925" y="4502425"/>
            <a:ext cx="66120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3"/>
              </a:rPr>
              <a:t>https://bitcointalk.org/index.php?topic=576337</a:t>
            </a:r>
            <a:r>
              <a:rPr lang="en" sz="1000"/>
              <a:t/>
            </a:r>
            <a:br>
              <a:rPr lang="en" sz="1000"/>
            </a:br>
            <a:r>
              <a:rPr lang="en" sz="1000" u="sng">
                <a:solidFill>
                  <a:schemeClr val="hlink"/>
                </a:solidFill>
                <a:hlinkClick r:id="rId4"/>
              </a:rPr>
              <a:t>https://www.reuters.com/article/us-bitcoin-mtgox-wallet-idUSBREA2K05N20140321</a:t>
            </a:r>
            <a:r>
              <a:rPr lang="en" sz="1000"/>
              <a:t/>
            </a:r>
            <a:br>
              <a:rPr lang="en" sz="1000"/>
            </a:br>
            <a:r>
              <a:rPr lang="en" sz="1000" u="sng">
                <a:solidFill>
                  <a:schemeClr val="hlink"/>
                </a:solidFill>
                <a:hlinkClick r:id="rId5"/>
              </a:rPr>
              <a:t>https://www.reuters.com/article/us-bitfinex-hacked-hongkong-idUSKCN10E0KP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Asset Exchange</a:t>
            </a:r>
            <a:endParaRPr/>
          </a:p>
        </p:txBody>
      </p:sp>
      <p:sp>
        <p:nvSpPr>
          <p:cNvPr id="410" name="Google Shape;410;p24"/>
          <p:cNvSpPr/>
          <p:nvPr/>
        </p:nvSpPr>
        <p:spPr>
          <a:xfrm>
            <a:off x="6959212" y="1907787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4"/>
          <p:cNvSpPr/>
          <p:nvPr/>
        </p:nvSpPr>
        <p:spPr>
          <a:xfrm>
            <a:off x="201050" y="1179375"/>
            <a:ext cx="3915300" cy="2371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4"/>
          <p:cNvSpPr/>
          <p:nvPr/>
        </p:nvSpPr>
        <p:spPr>
          <a:xfrm>
            <a:off x="5509450" y="1205350"/>
            <a:ext cx="3514200" cy="2371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4"/>
          <p:cNvSpPr/>
          <p:nvPr/>
        </p:nvSpPr>
        <p:spPr>
          <a:xfrm>
            <a:off x="1675113" y="1948413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4"/>
          <p:cNvSpPr/>
          <p:nvPr/>
        </p:nvSpPr>
        <p:spPr>
          <a:xfrm>
            <a:off x="852127" y="1509779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4"/>
          <p:cNvSpPr/>
          <p:nvPr/>
        </p:nvSpPr>
        <p:spPr>
          <a:xfrm>
            <a:off x="1852563" y="1412963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4"/>
          <p:cNvSpPr/>
          <p:nvPr/>
        </p:nvSpPr>
        <p:spPr>
          <a:xfrm>
            <a:off x="1142576" y="2284307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4"/>
          <p:cNvSpPr/>
          <p:nvPr/>
        </p:nvSpPr>
        <p:spPr>
          <a:xfrm>
            <a:off x="432589" y="2134403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4"/>
          <p:cNvSpPr/>
          <p:nvPr/>
        </p:nvSpPr>
        <p:spPr>
          <a:xfrm>
            <a:off x="1989720" y="2510211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4"/>
          <p:cNvSpPr/>
          <p:nvPr/>
        </p:nvSpPr>
        <p:spPr>
          <a:xfrm>
            <a:off x="2498007" y="1929315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4"/>
          <p:cNvSpPr/>
          <p:nvPr/>
        </p:nvSpPr>
        <p:spPr>
          <a:xfrm>
            <a:off x="3207994" y="1446284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4"/>
          <p:cNvSpPr/>
          <p:nvPr/>
        </p:nvSpPr>
        <p:spPr>
          <a:xfrm>
            <a:off x="3433899" y="2363374"/>
            <a:ext cx="290400" cy="2904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2" name="Google Shape;422;p24"/>
          <p:cNvCxnSpPr>
            <a:stCxn id="417" idx="7"/>
            <a:endCxn id="414" idx="3"/>
          </p:cNvCxnSpPr>
          <p:nvPr/>
        </p:nvCxnSpPr>
        <p:spPr>
          <a:xfrm rot="10800000" flipH="1">
            <a:off x="680460" y="1757532"/>
            <a:ext cx="214200" cy="4194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3" name="Google Shape;423;p24"/>
          <p:cNvCxnSpPr>
            <a:stCxn id="417" idx="5"/>
            <a:endCxn id="416" idx="2"/>
          </p:cNvCxnSpPr>
          <p:nvPr/>
        </p:nvCxnSpPr>
        <p:spPr>
          <a:xfrm>
            <a:off x="680460" y="2382275"/>
            <a:ext cx="462000" cy="47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4" name="Google Shape;424;p24"/>
          <p:cNvCxnSpPr>
            <a:stCxn id="414" idx="4"/>
            <a:endCxn id="416" idx="1"/>
          </p:cNvCxnSpPr>
          <p:nvPr/>
        </p:nvCxnSpPr>
        <p:spPr>
          <a:xfrm>
            <a:off x="997327" y="1800179"/>
            <a:ext cx="187800" cy="5268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5" name="Google Shape;425;p24"/>
          <p:cNvCxnSpPr>
            <a:stCxn id="414" idx="6"/>
            <a:endCxn id="415" idx="2"/>
          </p:cNvCxnSpPr>
          <p:nvPr/>
        </p:nvCxnSpPr>
        <p:spPr>
          <a:xfrm rot="10800000" flipH="1">
            <a:off x="1142527" y="1558079"/>
            <a:ext cx="710100" cy="969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6" name="Google Shape;426;p24"/>
          <p:cNvCxnSpPr>
            <a:stCxn id="416" idx="5"/>
            <a:endCxn id="418" idx="2"/>
          </p:cNvCxnSpPr>
          <p:nvPr/>
        </p:nvCxnSpPr>
        <p:spPr>
          <a:xfrm>
            <a:off x="1390448" y="2532179"/>
            <a:ext cx="599400" cy="123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7" name="Google Shape;427;p24"/>
          <p:cNvCxnSpPr>
            <a:stCxn id="418" idx="7"/>
            <a:endCxn id="419" idx="3"/>
          </p:cNvCxnSpPr>
          <p:nvPr/>
        </p:nvCxnSpPr>
        <p:spPr>
          <a:xfrm rot="10800000" flipH="1">
            <a:off x="2237592" y="2177139"/>
            <a:ext cx="303000" cy="375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8" name="Google Shape;428;p24"/>
          <p:cNvCxnSpPr>
            <a:stCxn id="415" idx="5"/>
            <a:endCxn id="419" idx="1"/>
          </p:cNvCxnSpPr>
          <p:nvPr/>
        </p:nvCxnSpPr>
        <p:spPr>
          <a:xfrm>
            <a:off x="2100435" y="1660835"/>
            <a:ext cx="440100" cy="311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9" name="Google Shape;429;p24"/>
          <p:cNvCxnSpPr>
            <a:stCxn id="419" idx="7"/>
            <a:endCxn id="420" idx="3"/>
          </p:cNvCxnSpPr>
          <p:nvPr/>
        </p:nvCxnSpPr>
        <p:spPr>
          <a:xfrm rot="10800000" flipH="1">
            <a:off x="2745878" y="1694043"/>
            <a:ext cx="504600" cy="2778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0" name="Google Shape;430;p24"/>
          <p:cNvCxnSpPr>
            <a:stCxn id="419" idx="5"/>
            <a:endCxn id="421" idx="2"/>
          </p:cNvCxnSpPr>
          <p:nvPr/>
        </p:nvCxnSpPr>
        <p:spPr>
          <a:xfrm>
            <a:off x="2745878" y="2177187"/>
            <a:ext cx="687900" cy="331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1" name="Google Shape;431;p24"/>
          <p:cNvCxnSpPr>
            <a:stCxn id="420" idx="4"/>
            <a:endCxn id="421" idx="1"/>
          </p:cNvCxnSpPr>
          <p:nvPr/>
        </p:nvCxnSpPr>
        <p:spPr>
          <a:xfrm>
            <a:off x="3353194" y="1736684"/>
            <a:ext cx="123300" cy="669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2" name="Google Shape;432;p24"/>
          <p:cNvCxnSpPr>
            <a:stCxn id="418" idx="5"/>
            <a:endCxn id="421" idx="3"/>
          </p:cNvCxnSpPr>
          <p:nvPr/>
        </p:nvCxnSpPr>
        <p:spPr>
          <a:xfrm rot="10800000" flipH="1">
            <a:off x="2237592" y="2611383"/>
            <a:ext cx="1238700" cy="14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3" name="Google Shape;433;p24"/>
          <p:cNvCxnSpPr>
            <a:endCxn id="415" idx="3"/>
          </p:cNvCxnSpPr>
          <p:nvPr/>
        </p:nvCxnSpPr>
        <p:spPr>
          <a:xfrm rot="10800000" flipH="1">
            <a:off x="1820692" y="1660835"/>
            <a:ext cx="74400" cy="295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4" name="Google Shape;434;p24"/>
          <p:cNvCxnSpPr>
            <a:endCxn id="414" idx="5"/>
          </p:cNvCxnSpPr>
          <p:nvPr/>
        </p:nvCxnSpPr>
        <p:spPr>
          <a:xfrm rot="10800000">
            <a:off x="1099998" y="1757651"/>
            <a:ext cx="575700" cy="343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5" name="Google Shape;435;p24"/>
          <p:cNvCxnSpPr>
            <a:stCxn id="419" idx="2"/>
          </p:cNvCxnSpPr>
          <p:nvPr/>
        </p:nvCxnSpPr>
        <p:spPr>
          <a:xfrm flipH="1">
            <a:off x="1966107" y="2074515"/>
            <a:ext cx="531900" cy="267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36" name="Google Shape;43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3464" y="1870644"/>
            <a:ext cx="225905" cy="345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4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1109425" y="2949125"/>
            <a:ext cx="496375" cy="5016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24"/>
          <p:cNvSpPr txBox="1"/>
          <p:nvPr/>
        </p:nvSpPr>
        <p:spPr>
          <a:xfrm>
            <a:off x="1568713" y="3007100"/>
            <a:ext cx="14613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Bitcoin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39" name="Google Shape;439;p24"/>
          <p:cNvSpPr/>
          <p:nvPr/>
        </p:nvSpPr>
        <p:spPr>
          <a:xfrm>
            <a:off x="6175477" y="1490127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4"/>
          <p:cNvSpPr/>
          <p:nvPr/>
        </p:nvSpPr>
        <p:spPr>
          <a:xfrm>
            <a:off x="7128258" y="1397923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4"/>
          <p:cNvSpPr/>
          <p:nvPr/>
        </p:nvSpPr>
        <p:spPr>
          <a:xfrm>
            <a:off x="6452091" y="2227757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4"/>
          <p:cNvSpPr/>
          <p:nvPr/>
        </p:nvSpPr>
        <p:spPr>
          <a:xfrm>
            <a:off x="5775924" y="2084995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4"/>
          <p:cNvSpPr/>
          <p:nvPr/>
        </p:nvSpPr>
        <p:spPr>
          <a:xfrm>
            <a:off x="7258881" y="2442899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4"/>
          <p:cNvSpPr/>
          <p:nvPr/>
        </p:nvSpPr>
        <p:spPr>
          <a:xfrm>
            <a:off x="7742955" y="1889677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4"/>
          <p:cNvSpPr/>
          <p:nvPr/>
        </p:nvSpPr>
        <p:spPr>
          <a:xfrm>
            <a:off x="8419122" y="1429656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4"/>
          <p:cNvSpPr/>
          <p:nvPr/>
        </p:nvSpPr>
        <p:spPr>
          <a:xfrm>
            <a:off x="8634266" y="2303057"/>
            <a:ext cx="276600" cy="276600"/>
          </a:xfrm>
          <a:prstGeom prst="ellipse">
            <a:avLst/>
          </a:prstGeom>
          <a:solidFill>
            <a:srgbClr val="9BBB59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7" name="Google Shape;447;p24"/>
          <p:cNvCxnSpPr>
            <a:stCxn id="442" idx="7"/>
            <a:endCxn id="439" idx="3"/>
          </p:cNvCxnSpPr>
          <p:nvPr/>
        </p:nvCxnSpPr>
        <p:spPr>
          <a:xfrm rot="10800000" flipH="1">
            <a:off x="6012017" y="1726202"/>
            <a:ext cx="204000" cy="399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8" name="Google Shape;448;p24"/>
          <p:cNvCxnSpPr>
            <a:stCxn id="442" idx="5"/>
            <a:endCxn id="441" idx="2"/>
          </p:cNvCxnSpPr>
          <p:nvPr/>
        </p:nvCxnSpPr>
        <p:spPr>
          <a:xfrm>
            <a:off x="6012017" y="2321087"/>
            <a:ext cx="440100" cy="45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9" name="Google Shape;449;p24"/>
          <p:cNvCxnSpPr>
            <a:stCxn id="439" idx="4"/>
            <a:endCxn id="441" idx="1"/>
          </p:cNvCxnSpPr>
          <p:nvPr/>
        </p:nvCxnSpPr>
        <p:spPr>
          <a:xfrm>
            <a:off x="6313777" y="1766727"/>
            <a:ext cx="178800" cy="501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0" name="Google Shape;450;p24"/>
          <p:cNvCxnSpPr>
            <a:stCxn id="439" idx="6"/>
            <a:endCxn id="440" idx="2"/>
          </p:cNvCxnSpPr>
          <p:nvPr/>
        </p:nvCxnSpPr>
        <p:spPr>
          <a:xfrm rot="10800000" flipH="1">
            <a:off x="6452077" y="1536327"/>
            <a:ext cx="676200" cy="92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1" name="Google Shape;451;p24"/>
          <p:cNvCxnSpPr>
            <a:stCxn id="441" idx="5"/>
            <a:endCxn id="443" idx="2"/>
          </p:cNvCxnSpPr>
          <p:nvPr/>
        </p:nvCxnSpPr>
        <p:spPr>
          <a:xfrm>
            <a:off x="6688184" y="2463850"/>
            <a:ext cx="570600" cy="117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2" name="Google Shape;452;p24"/>
          <p:cNvCxnSpPr>
            <a:stCxn id="443" idx="7"/>
            <a:endCxn id="444" idx="3"/>
          </p:cNvCxnSpPr>
          <p:nvPr/>
        </p:nvCxnSpPr>
        <p:spPr>
          <a:xfrm rot="10800000" flipH="1">
            <a:off x="7494974" y="2125807"/>
            <a:ext cx="288600" cy="357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3" name="Google Shape;453;p24"/>
          <p:cNvCxnSpPr>
            <a:stCxn id="440" idx="5"/>
            <a:endCxn id="444" idx="1"/>
          </p:cNvCxnSpPr>
          <p:nvPr/>
        </p:nvCxnSpPr>
        <p:spPr>
          <a:xfrm>
            <a:off x="7364351" y="1634016"/>
            <a:ext cx="419100" cy="296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4" name="Google Shape;454;p24"/>
          <p:cNvCxnSpPr>
            <a:stCxn id="444" idx="7"/>
            <a:endCxn id="445" idx="3"/>
          </p:cNvCxnSpPr>
          <p:nvPr/>
        </p:nvCxnSpPr>
        <p:spPr>
          <a:xfrm rot="10800000" flipH="1">
            <a:off x="7979048" y="1665884"/>
            <a:ext cx="480600" cy="2643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5" name="Google Shape;455;p24"/>
          <p:cNvCxnSpPr>
            <a:stCxn id="444" idx="5"/>
            <a:endCxn id="446" idx="2"/>
          </p:cNvCxnSpPr>
          <p:nvPr/>
        </p:nvCxnSpPr>
        <p:spPr>
          <a:xfrm>
            <a:off x="7979048" y="2125769"/>
            <a:ext cx="655200" cy="3156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6" name="Google Shape;456;p24"/>
          <p:cNvCxnSpPr>
            <a:stCxn id="445" idx="4"/>
            <a:endCxn id="446" idx="1"/>
          </p:cNvCxnSpPr>
          <p:nvPr/>
        </p:nvCxnSpPr>
        <p:spPr>
          <a:xfrm>
            <a:off x="8557422" y="1706256"/>
            <a:ext cx="117300" cy="6372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7" name="Google Shape;457;p24"/>
          <p:cNvCxnSpPr>
            <a:stCxn id="443" idx="5"/>
            <a:endCxn id="446" idx="3"/>
          </p:cNvCxnSpPr>
          <p:nvPr/>
        </p:nvCxnSpPr>
        <p:spPr>
          <a:xfrm rot="10800000" flipH="1">
            <a:off x="7494974" y="2539192"/>
            <a:ext cx="1179900" cy="1398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8" name="Google Shape;458;p24"/>
          <p:cNvCxnSpPr>
            <a:endCxn id="440" idx="3"/>
          </p:cNvCxnSpPr>
          <p:nvPr/>
        </p:nvCxnSpPr>
        <p:spPr>
          <a:xfrm rot="10800000" flipH="1">
            <a:off x="7097965" y="1634016"/>
            <a:ext cx="70800" cy="2811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9" name="Google Shape;459;p24"/>
          <p:cNvCxnSpPr>
            <a:endCxn id="439" idx="5"/>
          </p:cNvCxnSpPr>
          <p:nvPr/>
        </p:nvCxnSpPr>
        <p:spPr>
          <a:xfrm rot="10800000">
            <a:off x="6411570" y="1726220"/>
            <a:ext cx="548100" cy="3270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0" name="Google Shape;460;p24"/>
          <p:cNvCxnSpPr>
            <a:stCxn id="444" idx="2"/>
          </p:cNvCxnSpPr>
          <p:nvPr/>
        </p:nvCxnSpPr>
        <p:spPr>
          <a:xfrm flipH="1">
            <a:off x="7236255" y="2027977"/>
            <a:ext cx="506700" cy="25500"/>
          </a:xfrm>
          <a:prstGeom prst="straightConnector1">
            <a:avLst/>
          </a:prstGeom>
          <a:noFill/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1" name="Google Shape;461;p24"/>
          <p:cNvSpPr txBox="1"/>
          <p:nvPr/>
        </p:nvSpPr>
        <p:spPr>
          <a:xfrm>
            <a:off x="6879700" y="2991950"/>
            <a:ext cx="19026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Ethereum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62" name="Google Shape;462;p24"/>
          <p:cNvPicPr preferRelativeResize="0"/>
          <p:nvPr/>
        </p:nvPicPr>
        <p:blipFill rotWithShape="1">
          <a:blip r:embed="rId5">
            <a:alphaModFix/>
          </a:blip>
          <a:srcRect r="71196"/>
          <a:stretch/>
        </p:blipFill>
        <p:spPr>
          <a:xfrm>
            <a:off x="6460071" y="2990475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24"/>
          <p:cNvSpPr txBox="1"/>
          <p:nvPr/>
        </p:nvSpPr>
        <p:spPr>
          <a:xfrm>
            <a:off x="1548945" y="2178044"/>
            <a:ext cx="572700" cy="3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Alice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464" name="Google Shape;464;p24"/>
          <p:cNvGrpSpPr/>
          <p:nvPr/>
        </p:nvGrpSpPr>
        <p:grpSpPr>
          <a:xfrm rot="-693631">
            <a:off x="1947952" y="1617871"/>
            <a:ext cx="1033211" cy="485993"/>
            <a:chOff x="1480002" y="1610511"/>
            <a:chExt cx="1033225" cy="486000"/>
          </a:xfrm>
        </p:grpSpPr>
        <p:pic>
          <p:nvPicPr>
            <p:cNvPr id="465" name="Google Shape;465;p24"/>
            <p:cNvPicPr preferRelativeResize="0"/>
            <p:nvPr/>
          </p:nvPicPr>
          <p:blipFill rotWithShape="1">
            <a:blip r:embed="rId4">
              <a:alphaModFix/>
            </a:blip>
            <a:srcRect t="16666" r="60589"/>
            <a:stretch/>
          </p:blipFill>
          <p:spPr>
            <a:xfrm>
              <a:off x="2058753" y="1614571"/>
              <a:ext cx="454474" cy="4592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24"/>
            <p:cNvSpPr txBox="1"/>
            <p:nvPr/>
          </p:nvSpPr>
          <p:spPr>
            <a:xfrm>
              <a:off x="1480002" y="1610511"/>
              <a:ext cx="684900" cy="4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Source Sans Pro"/>
                  <a:ea typeface="Source Sans Pro"/>
                  <a:cs typeface="Source Sans Pro"/>
                  <a:sym typeface="Source Sans Pro"/>
                </a:rPr>
                <a:t>1 BTC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467" name="Google Shape;467;p24"/>
          <p:cNvGrpSpPr/>
          <p:nvPr/>
        </p:nvGrpSpPr>
        <p:grpSpPr>
          <a:xfrm>
            <a:off x="6007252" y="1748822"/>
            <a:ext cx="1158960" cy="486000"/>
            <a:chOff x="6688152" y="1898413"/>
            <a:chExt cx="1158960" cy="486000"/>
          </a:xfrm>
        </p:grpSpPr>
        <p:pic>
          <p:nvPicPr>
            <p:cNvPr id="468" name="Google Shape;468;p24"/>
            <p:cNvPicPr preferRelativeResize="0"/>
            <p:nvPr/>
          </p:nvPicPr>
          <p:blipFill rotWithShape="1">
            <a:blip r:embed="rId5">
              <a:alphaModFix/>
            </a:blip>
            <a:srcRect r="71196"/>
            <a:stretch/>
          </p:blipFill>
          <p:spPr>
            <a:xfrm>
              <a:off x="6688152" y="1922956"/>
              <a:ext cx="377400" cy="407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24"/>
            <p:cNvSpPr txBox="1"/>
            <p:nvPr/>
          </p:nvSpPr>
          <p:spPr>
            <a:xfrm>
              <a:off x="6955513" y="1898413"/>
              <a:ext cx="891600" cy="486000"/>
            </a:xfrm>
            <a:prstGeom prst="rect">
              <a:avLst/>
            </a:prstGeom>
            <a:solidFill>
              <a:srgbClr val="FFFFFF">
                <a:alpha val="43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Source Sans Pro"/>
                  <a:ea typeface="Source Sans Pro"/>
                  <a:cs typeface="Source Sans Pro"/>
                  <a:sym typeface="Source Sans Pro"/>
                </a:rPr>
                <a:t>33 ETH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470" name="Google Shape;470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85688" y="1366062"/>
            <a:ext cx="276651" cy="384246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24"/>
          <p:cNvSpPr txBox="1"/>
          <p:nvPr/>
        </p:nvSpPr>
        <p:spPr>
          <a:xfrm>
            <a:off x="3111334" y="1644424"/>
            <a:ext cx="5997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Bob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72" name="Google Shape;472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70113" y="2031124"/>
            <a:ext cx="276651" cy="384246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24"/>
          <p:cNvSpPr txBox="1"/>
          <p:nvPr/>
        </p:nvSpPr>
        <p:spPr>
          <a:xfrm>
            <a:off x="5695759" y="2309487"/>
            <a:ext cx="5997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Bob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74" name="Google Shape;47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7352" y="1876369"/>
            <a:ext cx="225905" cy="34559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24"/>
          <p:cNvSpPr txBox="1"/>
          <p:nvPr/>
        </p:nvSpPr>
        <p:spPr>
          <a:xfrm>
            <a:off x="6825495" y="2133569"/>
            <a:ext cx="572700" cy="3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Alice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476" name="Google Shape;476;p24"/>
          <p:cNvCxnSpPr>
            <a:endCxn id="471" idx="1"/>
          </p:cNvCxnSpPr>
          <p:nvPr/>
        </p:nvCxnSpPr>
        <p:spPr>
          <a:xfrm rot="10800000" flipH="1">
            <a:off x="1929334" y="1840174"/>
            <a:ext cx="1182000" cy="203400"/>
          </a:xfrm>
          <a:prstGeom prst="straightConnector1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77" name="Google Shape;477;p24"/>
          <p:cNvCxnSpPr>
            <a:stCxn id="473" idx="0"/>
          </p:cNvCxnSpPr>
          <p:nvPr/>
        </p:nvCxnSpPr>
        <p:spPr>
          <a:xfrm rot="10800000" flipH="1">
            <a:off x="5995609" y="2079687"/>
            <a:ext cx="998700" cy="229800"/>
          </a:xfrm>
          <a:prstGeom prst="straightConnector1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8" name="Google Shape;478;p24"/>
          <p:cNvSpPr/>
          <p:nvPr/>
        </p:nvSpPr>
        <p:spPr>
          <a:xfrm>
            <a:off x="1881800" y="3656750"/>
            <a:ext cx="548100" cy="5481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1</a:t>
            </a:r>
            <a:endParaRPr sz="2200"/>
          </a:p>
        </p:txBody>
      </p:sp>
      <p:sp>
        <p:nvSpPr>
          <p:cNvPr id="479" name="Google Shape;479;p24"/>
          <p:cNvSpPr/>
          <p:nvPr/>
        </p:nvSpPr>
        <p:spPr>
          <a:xfrm>
            <a:off x="7139600" y="3656750"/>
            <a:ext cx="548100" cy="5481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2</a:t>
            </a:r>
            <a:endParaRPr sz="2200"/>
          </a:p>
        </p:txBody>
      </p:sp>
      <p:sp>
        <p:nvSpPr>
          <p:cNvPr id="480" name="Google Shape;480;p24"/>
          <p:cNvSpPr txBox="1"/>
          <p:nvPr/>
        </p:nvSpPr>
        <p:spPr>
          <a:xfrm>
            <a:off x="109375" y="4292300"/>
            <a:ext cx="89142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2"/>
              </a:buClr>
              <a:buSzPts val="1600"/>
              <a:buFont typeface="Source Sans Pro"/>
              <a:buChar char="●"/>
            </a:pPr>
            <a:r>
              <a:rPr lang="en"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Transfer in both the networks from Alice to Bob (1) and from Bob to Alice (2) must be </a:t>
            </a:r>
            <a:r>
              <a:rPr lang="en" sz="1600" b="1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ATOMIC</a:t>
            </a:r>
            <a:r>
              <a:rPr lang="en"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sz="160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Asset Exchange - Problems</a:t>
            </a:r>
            <a:endParaRPr/>
          </a:p>
        </p:txBody>
      </p:sp>
      <p:sp>
        <p:nvSpPr>
          <p:cNvPr id="486" name="Google Shape;486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1600" dirty="0">
                <a:solidFill>
                  <a:schemeClr val="dk2"/>
                </a:solidFill>
              </a:rPr>
              <a:t>Without the presence of any Escrow, the funds are in control of the sender and receiver parties.</a:t>
            </a:r>
            <a:endParaRPr sz="1600" dirty="0">
              <a:solidFill>
                <a:schemeClr val="dk2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" sz="1600" dirty="0">
                <a:solidFill>
                  <a:srgbClr val="980000"/>
                </a:solidFill>
              </a:rPr>
              <a:t>One party might </a:t>
            </a:r>
            <a:r>
              <a:rPr lang="en" sz="1600" b="1" dirty="0">
                <a:solidFill>
                  <a:srgbClr val="980000"/>
                </a:solidFill>
              </a:rPr>
              <a:t>abort </a:t>
            </a:r>
            <a:r>
              <a:rPr lang="en" sz="1600" dirty="0">
                <a:solidFill>
                  <a:srgbClr val="980000"/>
                </a:solidFill>
              </a:rPr>
              <a:t>the exchange after receiving funds.</a:t>
            </a:r>
            <a:endParaRPr sz="1600" dirty="0">
              <a:solidFill>
                <a:srgbClr val="980000"/>
              </a:solidFill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1600" dirty="0">
                <a:solidFill>
                  <a:schemeClr val="dk2"/>
                </a:solidFill>
              </a:rPr>
              <a:t>Synchronization problems between the two networks, as well as sender and receiver.</a:t>
            </a:r>
            <a:endParaRPr sz="1600" dirty="0">
              <a:solidFill>
                <a:schemeClr val="dk2"/>
              </a:solidFill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600"/>
              <a:buChar char="●"/>
            </a:pPr>
            <a:r>
              <a:rPr lang="en" sz="1600" dirty="0">
                <a:solidFill>
                  <a:schemeClr val="dk2"/>
                </a:solidFill>
              </a:rPr>
              <a:t>Difficulty in agreement on exchange rates which may keep on changing every second.</a:t>
            </a:r>
            <a:endParaRPr sz="1600" dirty="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6"/>
          <p:cNvSpPr/>
          <p:nvPr/>
        </p:nvSpPr>
        <p:spPr>
          <a:xfrm>
            <a:off x="5149700" y="1119100"/>
            <a:ext cx="3915300" cy="2371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26"/>
          <p:cNvSpPr/>
          <p:nvPr/>
        </p:nvSpPr>
        <p:spPr>
          <a:xfrm>
            <a:off x="555525" y="1119100"/>
            <a:ext cx="3915300" cy="2371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Cross Chain Asset Transfer using Atomic Exchange</a:t>
            </a:r>
            <a:endParaRPr sz="2700"/>
          </a:p>
        </p:txBody>
      </p:sp>
      <p:pic>
        <p:nvPicPr>
          <p:cNvPr id="494" name="Google Shape;49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3464" y="1718244"/>
            <a:ext cx="225905" cy="34559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26"/>
          <p:cNvSpPr txBox="1"/>
          <p:nvPr/>
        </p:nvSpPr>
        <p:spPr>
          <a:xfrm>
            <a:off x="1322325" y="1996600"/>
            <a:ext cx="9882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Alice</a:t>
            </a:r>
            <a:b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(Sender)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96" name="Google Shape;49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2963" y="1718249"/>
            <a:ext cx="276651" cy="384246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26"/>
          <p:cNvSpPr txBox="1"/>
          <p:nvPr/>
        </p:nvSpPr>
        <p:spPr>
          <a:xfrm>
            <a:off x="2783054" y="1996600"/>
            <a:ext cx="12183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Jack</a:t>
            </a:r>
            <a:b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(Exchanger)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98" name="Google Shape;49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67925" y="1680150"/>
            <a:ext cx="375825" cy="483075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26"/>
          <p:cNvSpPr txBox="1"/>
          <p:nvPr/>
        </p:nvSpPr>
        <p:spPr>
          <a:xfrm>
            <a:off x="7846691" y="2093575"/>
            <a:ext cx="12183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Bob</a:t>
            </a:r>
            <a:b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(Receiver)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00" name="Google Shape;50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0639" y="1774671"/>
            <a:ext cx="225905" cy="34559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26"/>
          <p:cNvSpPr txBox="1"/>
          <p:nvPr/>
        </p:nvSpPr>
        <p:spPr>
          <a:xfrm>
            <a:off x="6719500" y="2053027"/>
            <a:ext cx="9882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Alice</a:t>
            </a:r>
            <a:b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(Sender)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02" name="Google Shape;50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7638" y="1718249"/>
            <a:ext cx="276651" cy="384246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26"/>
          <p:cNvSpPr txBox="1"/>
          <p:nvPr/>
        </p:nvSpPr>
        <p:spPr>
          <a:xfrm>
            <a:off x="5227729" y="1996600"/>
            <a:ext cx="12183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Jack</a:t>
            </a:r>
            <a:b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(Exchanger)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504" name="Google Shape;504;p26"/>
          <p:cNvCxnSpPr/>
          <p:nvPr/>
        </p:nvCxnSpPr>
        <p:spPr>
          <a:xfrm rot="10800000" flipH="1">
            <a:off x="2127325" y="2106625"/>
            <a:ext cx="897000" cy="7200"/>
          </a:xfrm>
          <a:prstGeom prst="straightConnector1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05" name="Google Shape;505;p26"/>
          <p:cNvCxnSpPr/>
          <p:nvPr/>
        </p:nvCxnSpPr>
        <p:spPr>
          <a:xfrm rot="10800000" flipH="1">
            <a:off x="6127807" y="2103854"/>
            <a:ext cx="897000" cy="7200"/>
          </a:xfrm>
          <a:prstGeom prst="straightConnector1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06" name="Google Shape;506;p26"/>
          <p:cNvCxnSpPr/>
          <p:nvPr/>
        </p:nvCxnSpPr>
        <p:spPr>
          <a:xfrm rot="10800000" flipH="1">
            <a:off x="7363691" y="2086341"/>
            <a:ext cx="897000" cy="7200"/>
          </a:xfrm>
          <a:prstGeom prst="straightConnector1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507" name="Google Shape;507;p26"/>
          <p:cNvPicPr preferRelativeResize="0"/>
          <p:nvPr/>
        </p:nvPicPr>
        <p:blipFill rotWithShape="1">
          <a:blip r:embed="rId6">
            <a:alphaModFix/>
          </a:blip>
          <a:srcRect t="16666" r="60589"/>
          <a:stretch/>
        </p:blipFill>
        <p:spPr>
          <a:xfrm>
            <a:off x="1552875" y="2758025"/>
            <a:ext cx="496375" cy="50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26"/>
          <p:cNvSpPr txBox="1"/>
          <p:nvPr/>
        </p:nvSpPr>
        <p:spPr>
          <a:xfrm>
            <a:off x="2012163" y="2816000"/>
            <a:ext cx="14613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Bitcoin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09" name="Google Shape;509;p26"/>
          <p:cNvSpPr txBox="1"/>
          <p:nvPr/>
        </p:nvSpPr>
        <p:spPr>
          <a:xfrm>
            <a:off x="6741150" y="2806325"/>
            <a:ext cx="19026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Ethereum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10" name="Google Shape;510;p26"/>
          <p:cNvPicPr preferRelativeResize="0"/>
          <p:nvPr/>
        </p:nvPicPr>
        <p:blipFill rotWithShape="1">
          <a:blip r:embed="rId7">
            <a:alphaModFix/>
          </a:blip>
          <a:srcRect r="71196"/>
          <a:stretch/>
        </p:blipFill>
        <p:spPr>
          <a:xfrm>
            <a:off x="6321521" y="2804850"/>
            <a:ext cx="377400" cy="40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26"/>
          <p:cNvPicPr preferRelativeResize="0"/>
          <p:nvPr/>
        </p:nvPicPr>
        <p:blipFill rotWithShape="1">
          <a:blip r:embed="rId6">
            <a:alphaModFix/>
          </a:blip>
          <a:srcRect t="16666" r="60589"/>
          <a:stretch/>
        </p:blipFill>
        <p:spPr>
          <a:xfrm>
            <a:off x="2651514" y="1570809"/>
            <a:ext cx="454474" cy="459256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26"/>
          <p:cNvSpPr txBox="1"/>
          <p:nvPr/>
        </p:nvSpPr>
        <p:spPr>
          <a:xfrm>
            <a:off x="2072763" y="1566750"/>
            <a:ext cx="684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1 BTC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13" name="Google Shape;513;p26"/>
          <p:cNvPicPr preferRelativeResize="0"/>
          <p:nvPr/>
        </p:nvPicPr>
        <p:blipFill rotWithShape="1">
          <a:blip r:embed="rId7">
            <a:alphaModFix/>
          </a:blip>
          <a:srcRect r="71196"/>
          <a:stretch/>
        </p:blipFill>
        <p:spPr>
          <a:xfrm>
            <a:off x="6321533" y="1424600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26"/>
          <p:cNvSpPr txBox="1"/>
          <p:nvPr/>
        </p:nvSpPr>
        <p:spPr>
          <a:xfrm>
            <a:off x="6130509" y="1719151"/>
            <a:ext cx="891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33 ETH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15" name="Google Shape;515;p26"/>
          <p:cNvPicPr preferRelativeResize="0"/>
          <p:nvPr/>
        </p:nvPicPr>
        <p:blipFill rotWithShape="1">
          <a:blip r:embed="rId7">
            <a:alphaModFix/>
          </a:blip>
          <a:srcRect r="71196"/>
          <a:stretch/>
        </p:blipFill>
        <p:spPr>
          <a:xfrm>
            <a:off x="7596133" y="1452775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26"/>
          <p:cNvSpPr txBox="1"/>
          <p:nvPr/>
        </p:nvSpPr>
        <p:spPr>
          <a:xfrm>
            <a:off x="7405109" y="1747326"/>
            <a:ext cx="891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33 ETH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17" name="Google Shape;517;p26"/>
          <p:cNvSpPr/>
          <p:nvPr/>
        </p:nvSpPr>
        <p:spPr>
          <a:xfrm>
            <a:off x="2324475" y="2276222"/>
            <a:ext cx="377400" cy="3774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1</a:t>
            </a:r>
            <a:endParaRPr sz="2200"/>
          </a:p>
        </p:txBody>
      </p:sp>
      <p:sp>
        <p:nvSpPr>
          <p:cNvPr id="518" name="Google Shape;518;p26"/>
          <p:cNvSpPr/>
          <p:nvPr/>
        </p:nvSpPr>
        <p:spPr>
          <a:xfrm>
            <a:off x="6387600" y="2216822"/>
            <a:ext cx="377400" cy="3774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2</a:t>
            </a:r>
            <a:endParaRPr sz="2200"/>
          </a:p>
        </p:txBody>
      </p:sp>
      <p:sp>
        <p:nvSpPr>
          <p:cNvPr id="519" name="Google Shape;519;p26"/>
          <p:cNvSpPr/>
          <p:nvPr/>
        </p:nvSpPr>
        <p:spPr>
          <a:xfrm>
            <a:off x="7596125" y="2206553"/>
            <a:ext cx="377400" cy="3774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</a:t>
            </a:r>
            <a:endParaRPr sz="2200"/>
          </a:p>
        </p:txBody>
      </p:sp>
      <p:sp>
        <p:nvSpPr>
          <p:cNvPr id="520" name="Google Shape;520;p26"/>
          <p:cNvSpPr/>
          <p:nvPr/>
        </p:nvSpPr>
        <p:spPr>
          <a:xfrm>
            <a:off x="596000" y="3716297"/>
            <a:ext cx="377400" cy="3774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1</a:t>
            </a:r>
            <a:endParaRPr sz="2200"/>
          </a:p>
        </p:txBody>
      </p:sp>
      <p:sp>
        <p:nvSpPr>
          <p:cNvPr id="521" name="Google Shape;521;p26"/>
          <p:cNvSpPr/>
          <p:nvPr/>
        </p:nvSpPr>
        <p:spPr>
          <a:xfrm>
            <a:off x="1114350" y="3716297"/>
            <a:ext cx="377400" cy="3774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2</a:t>
            </a:r>
            <a:endParaRPr sz="2200"/>
          </a:p>
        </p:txBody>
      </p:sp>
      <p:sp>
        <p:nvSpPr>
          <p:cNvPr id="522" name="Google Shape;522;p26"/>
          <p:cNvSpPr txBox="1"/>
          <p:nvPr/>
        </p:nvSpPr>
        <p:spPr>
          <a:xfrm>
            <a:off x="229800" y="3681459"/>
            <a:ext cx="89142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                               Atomic Exchange                                     Transfer</a:t>
            </a:r>
            <a:endParaRPr sz="1600" b="1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23" name="Google Shape;523;p26"/>
          <p:cNvSpPr/>
          <p:nvPr/>
        </p:nvSpPr>
        <p:spPr>
          <a:xfrm>
            <a:off x="4145900" y="3716303"/>
            <a:ext cx="377400" cy="3774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</a:t>
            </a:r>
            <a:endParaRPr sz="2200"/>
          </a:p>
        </p:txBody>
      </p:sp>
      <p:sp>
        <p:nvSpPr>
          <p:cNvPr id="524" name="Google Shape;524;p26"/>
          <p:cNvSpPr txBox="1"/>
          <p:nvPr/>
        </p:nvSpPr>
        <p:spPr>
          <a:xfrm>
            <a:off x="387923" y="4572200"/>
            <a:ext cx="65100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Therefore, solving atomic exchange will solve most challenges of asset transfer.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Atomic cross-chain swaps (PODC ‘18)</a:t>
            </a:r>
            <a:endParaRPr/>
          </a:p>
        </p:txBody>
      </p:sp>
      <p:sp>
        <p:nvSpPr>
          <p:cNvPr id="530" name="Google Shape;530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000000"/>
                </a:solidFill>
              </a:rPr>
              <a:t>Atomicity: </a:t>
            </a:r>
            <a:r>
              <a:rPr lang="en" sz="2000" dirty="0">
                <a:solidFill>
                  <a:srgbClr val="000000"/>
                </a:solidFill>
              </a:rPr>
              <a:t>An atomic transaction is an indivisible series of operations, such that either all occur, or none occurs.</a:t>
            </a:r>
            <a:endParaRPr sz="20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0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000" b="1" dirty="0" smtClean="0">
                <a:solidFill>
                  <a:srgbClr val="000000"/>
                </a:solidFill>
              </a:rPr>
              <a:t>An </a:t>
            </a:r>
            <a:r>
              <a:rPr lang="en" sz="2000" b="1" dirty="0">
                <a:solidFill>
                  <a:srgbClr val="000000"/>
                </a:solidFill>
              </a:rPr>
              <a:t>atomic swap protocol guarantees:</a:t>
            </a:r>
            <a:br>
              <a:rPr lang="en" sz="2000" b="1" dirty="0">
                <a:solidFill>
                  <a:srgbClr val="000000"/>
                </a:solidFill>
              </a:rPr>
            </a:br>
            <a:r>
              <a:rPr lang="en" sz="2000" dirty="0">
                <a:solidFill>
                  <a:srgbClr val="000000"/>
                </a:solidFill>
              </a:rPr>
              <a:t> (1) if all parties conform to the protocol, then all swaps take place</a:t>
            </a:r>
            <a:br>
              <a:rPr lang="en" sz="2000" dirty="0">
                <a:solidFill>
                  <a:srgbClr val="000000"/>
                </a:solidFill>
              </a:rPr>
            </a:br>
            <a:r>
              <a:rPr lang="en" sz="2000" dirty="0">
                <a:solidFill>
                  <a:srgbClr val="000000"/>
                </a:solidFill>
              </a:rPr>
              <a:t> (2) if some parties deviate from the protocol, then no conforming party ends up worse off</a:t>
            </a:r>
            <a:br>
              <a:rPr lang="en" sz="2000" dirty="0">
                <a:solidFill>
                  <a:srgbClr val="000000"/>
                </a:solidFill>
              </a:rPr>
            </a:br>
            <a:r>
              <a:rPr lang="en" sz="2000" dirty="0">
                <a:solidFill>
                  <a:srgbClr val="000000"/>
                </a:solidFill>
              </a:rPr>
              <a:t> (3) no coalition has an incentive to deviate from the </a:t>
            </a:r>
            <a:r>
              <a:rPr lang="en" sz="2000" dirty="0" smtClean="0">
                <a:solidFill>
                  <a:srgbClr val="000000"/>
                </a:solidFill>
              </a:rPr>
              <a:t>protocol</a:t>
            </a:r>
            <a:endParaRPr sz="20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Idea</a:t>
            </a:r>
            <a:endParaRPr/>
          </a:p>
        </p:txBody>
      </p:sp>
      <p:sp>
        <p:nvSpPr>
          <p:cNvPr id="536" name="Google Shape;536;p28"/>
          <p:cNvSpPr txBox="1">
            <a:spLocks noGrp="1"/>
          </p:cNvSpPr>
          <p:nvPr>
            <p:ph type="body" idx="1"/>
          </p:nvPr>
        </p:nvSpPr>
        <p:spPr>
          <a:xfrm>
            <a:off x="311700" y="1076275"/>
            <a:ext cx="8520600" cy="11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Initialize smart contracts on both ends with the amount.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Add a </a:t>
            </a:r>
            <a:r>
              <a:rPr lang="en" b="1">
                <a:solidFill>
                  <a:srgbClr val="000000"/>
                </a:solidFill>
              </a:rPr>
              <a:t>common spending condition</a:t>
            </a:r>
            <a:r>
              <a:rPr lang="en">
                <a:solidFill>
                  <a:srgbClr val="000000"/>
                </a:solidFill>
              </a:rPr>
              <a:t>, such that when the condition is met,</a:t>
            </a:r>
            <a:br>
              <a:rPr lang="en">
                <a:solidFill>
                  <a:srgbClr val="000000"/>
                </a:solidFill>
              </a:rPr>
            </a:br>
            <a:r>
              <a:rPr lang="en" b="1">
                <a:solidFill>
                  <a:srgbClr val="000000"/>
                </a:solidFill>
              </a:rPr>
              <a:t>both the parties are paid simultaneously</a:t>
            </a:r>
            <a:r>
              <a:rPr lang="en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grpSp>
        <p:nvGrpSpPr>
          <p:cNvPr id="537" name="Google Shape;537;p28"/>
          <p:cNvGrpSpPr/>
          <p:nvPr/>
        </p:nvGrpSpPr>
        <p:grpSpPr>
          <a:xfrm>
            <a:off x="833625" y="2430919"/>
            <a:ext cx="988200" cy="737656"/>
            <a:chOff x="1322325" y="2937444"/>
            <a:chExt cx="988200" cy="737656"/>
          </a:xfrm>
        </p:grpSpPr>
        <p:pic>
          <p:nvPicPr>
            <p:cNvPr id="538" name="Google Shape;538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03464" y="2937444"/>
              <a:ext cx="225905" cy="3455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9" name="Google Shape;539;p28"/>
            <p:cNvSpPr txBox="1"/>
            <p:nvPr/>
          </p:nvSpPr>
          <p:spPr>
            <a:xfrm>
              <a:off x="1322325" y="3215800"/>
              <a:ext cx="988200" cy="45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100"/>
                <a:buFont typeface="Arial"/>
                <a:buNone/>
              </a:pPr>
              <a:r>
                <a:rPr lang="en" b="1">
                  <a:solidFill>
                    <a:schemeClr val="dk2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Alice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cxnSp>
        <p:nvCxnSpPr>
          <p:cNvPr id="540" name="Google Shape;540;p28"/>
          <p:cNvCxnSpPr/>
          <p:nvPr/>
        </p:nvCxnSpPr>
        <p:spPr>
          <a:xfrm rot="10800000" flipH="1">
            <a:off x="1664175" y="2872350"/>
            <a:ext cx="897000" cy="7200"/>
          </a:xfrm>
          <a:prstGeom prst="straightConnector1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41" name="Google Shape;541;p28"/>
          <p:cNvSpPr txBox="1"/>
          <p:nvPr/>
        </p:nvSpPr>
        <p:spPr>
          <a:xfrm>
            <a:off x="4165104" y="2682575"/>
            <a:ext cx="19800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(In Bitcoin Network)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42" name="Google Shape;542;p28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2242914" y="2330822"/>
            <a:ext cx="454474" cy="459256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28"/>
          <p:cNvSpPr txBox="1"/>
          <p:nvPr/>
        </p:nvSpPr>
        <p:spPr>
          <a:xfrm>
            <a:off x="1664163" y="2326763"/>
            <a:ext cx="684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1 BTC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544" name="Google Shape;544;p28"/>
          <p:cNvGrpSpPr/>
          <p:nvPr/>
        </p:nvGrpSpPr>
        <p:grpSpPr>
          <a:xfrm>
            <a:off x="726590" y="3130033"/>
            <a:ext cx="1218300" cy="804925"/>
            <a:chOff x="3199354" y="2906688"/>
            <a:chExt cx="1218300" cy="804925"/>
          </a:xfrm>
        </p:grpSpPr>
        <p:pic>
          <p:nvPicPr>
            <p:cNvPr id="545" name="Google Shape;54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20588" y="2906688"/>
              <a:ext cx="375825" cy="483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6" name="Google Shape;546;p28"/>
            <p:cNvSpPr txBox="1"/>
            <p:nvPr/>
          </p:nvSpPr>
          <p:spPr>
            <a:xfrm>
              <a:off x="3199354" y="3320113"/>
              <a:ext cx="12183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Source Sans Pro"/>
                  <a:ea typeface="Source Sans Pro"/>
                  <a:cs typeface="Source Sans Pro"/>
                  <a:sym typeface="Source Sans Pro"/>
                </a:rPr>
                <a:t>Bob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547" name="Google Shape;547;p28"/>
          <p:cNvSpPr/>
          <p:nvPr/>
        </p:nvSpPr>
        <p:spPr>
          <a:xfrm>
            <a:off x="2804425" y="3449998"/>
            <a:ext cx="1169700" cy="2403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Contract B</a:t>
            </a:r>
            <a:endParaRPr b="1"/>
          </a:p>
        </p:txBody>
      </p:sp>
      <p:sp>
        <p:nvSpPr>
          <p:cNvPr id="548" name="Google Shape;548;p28"/>
          <p:cNvSpPr/>
          <p:nvPr/>
        </p:nvSpPr>
        <p:spPr>
          <a:xfrm>
            <a:off x="2804425" y="2755800"/>
            <a:ext cx="1169700" cy="2403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Contract A</a:t>
            </a:r>
            <a:endParaRPr b="1"/>
          </a:p>
        </p:txBody>
      </p:sp>
      <p:cxnSp>
        <p:nvCxnSpPr>
          <p:cNvPr id="549" name="Google Shape;549;p28"/>
          <p:cNvCxnSpPr/>
          <p:nvPr/>
        </p:nvCxnSpPr>
        <p:spPr>
          <a:xfrm rot="10800000" flipH="1">
            <a:off x="1664175" y="3620875"/>
            <a:ext cx="897000" cy="7200"/>
          </a:xfrm>
          <a:prstGeom prst="straightConnector1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550" name="Google Shape;550;p28"/>
          <p:cNvPicPr preferRelativeResize="0"/>
          <p:nvPr/>
        </p:nvPicPr>
        <p:blipFill rotWithShape="1">
          <a:blip r:embed="rId6">
            <a:alphaModFix/>
          </a:blip>
          <a:srcRect r="71196"/>
          <a:stretch/>
        </p:blipFill>
        <p:spPr>
          <a:xfrm>
            <a:off x="1857908" y="3042050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28"/>
          <p:cNvSpPr txBox="1"/>
          <p:nvPr/>
        </p:nvSpPr>
        <p:spPr>
          <a:xfrm>
            <a:off x="1666884" y="3336601"/>
            <a:ext cx="891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33 ETH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552" name="Google Shape;552;p28"/>
          <p:cNvCxnSpPr/>
          <p:nvPr/>
        </p:nvCxnSpPr>
        <p:spPr>
          <a:xfrm>
            <a:off x="550900" y="2497175"/>
            <a:ext cx="0" cy="2366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53" name="Google Shape;553;p28"/>
          <p:cNvSpPr txBox="1"/>
          <p:nvPr/>
        </p:nvSpPr>
        <p:spPr>
          <a:xfrm rot="-5400000">
            <a:off x="-112000" y="3412338"/>
            <a:ext cx="897000" cy="2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Time</a:t>
            </a:r>
            <a:endParaRPr/>
          </a:p>
        </p:txBody>
      </p:sp>
      <p:sp>
        <p:nvSpPr>
          <p:cNvPr id="554" name="Google Shape;554;p28"/>
          <p:cNvSpPr/>
          <p:nvPr/>
        </p:nvSpPr>
        <p:spPr>
          <a:xfrm>
            <a:off x="790700" y="4204875"/>
            <a:ext cx="1622400" cy="4593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Some common event trigger</a:t>
            </a:r>
            <a:endParaRPr b="1"/>
          </a:p>
        </p:txBody>
      </p:sp>
      <p:sp>
        <p:nvSpPr>
          <p:cNvPr id="555" name="Google Shape;555;p28"/>
          <p:cNvSpPr/>
          <p:nvPr/>
        </p:nvSpPr>
        <p:spPr>
          <a:xfrm>
            <a:off x="2652900" y="4281075"/>
            <a:ext cx="1169700" cy="2403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Contract A</a:t>
            </a:r>
            <a:endParaRPr b="1"/>
          </a:p>
        </p:txBody>
      </p:sp>
      <p:sp>
        <p:nvSpPr>
          <p:cNvPr id="556" name="Google Shape;556;p28"/>
          <p:cNvSpPr/>
          <p:nvPr/>
        </p:nvSpPr>
        <p:spPr>
          <a:xfrm>
            <a:off x="5469100" y="4281073"/>
            <a:ext cx="1169700" cy="2403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Contract B</a:t>
            </a:r>
            <a:endParaRPr b="1"/>
          </a:p>
        </p:txBody>
      </p:sp>
      <p:sp>
        <p:nvSpPr>
          <p:cNvPr id="557" name="Google Shape;557;p28"/>
          <p:cNvSpPr txBox="1"/>
          <p:nvPr/>
        </p:nvSpPr>
        <p:spPr>
          <a:xfrm>
            <a:off x="4217381" y="3381475"/>
            <a:ext cx="22053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(In Ethereum Network)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558" name="Google Shape;558;p28"/>
          <p:cNvCxnSpPr/>
          <p:nvPr/>
        </p:nvCxnSpPr>
        <p:spPr>
          <a:xfrm rot="10800000" flipH="1">
            <a:off x="3851542" y="4550025"/>
            <a:ext cx="897000" cy="7200"/>
          </a:xfrm>
          <a:prstGeom prst="straightConnector1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559" name="Google Shape;559;p28"/>
          <p:cNvGrpSpPr/>
          <p:nvPr/>
        </p:nvGrpSpPr>
        <p:grpSpPr>
          <a:xfrm>
            <a:off x="4359990" y="4032070"/>
            <a:ext cx="1218300" cy="804925"/>
            <a:chOff x="3199354" y="2906688"/>
            <a:chExt cx="1218300" cy="804925"/>
          </a:xfrm>
        </p:grpSpPr>
        <p:pic>
          <p:nvPicPr>
            <p:cNvPr id="560" name="Google Shape;560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20588" y="2906688"/>
              <a:ext cx="375825" cy="483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1" name="Google Shape;561;p28"/>
            <p:cNvSpPr txBox="1"/>
            <p:nvPr/>
          </p:nvSpPr>
          <p:spPr>
            <a:xfrm>
              <a:off x="3199354" y="3320113"/>
              <a:ext cx="12183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Source Sans Pro"/>
                  <a:ea typeface="Source Sans Pro"/>
                  <a:cs typeface="Source Sans Pro"/>
                  <a:sym typeface="Source Sans Pro"/>
                </a:rPr>
                <a:t>Bob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562" name="Google Shape;562;p28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4290139" y="4023922"/>
            <a:ext cx="454474" cy="459256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28"/>
          <p:cNvSpPr txBox="1"/>
          <p:nvPr/>
        </p:nvSpPr>
        <p:spPr>
          <a:xfrm>
            <a:off x="3711388" y="4019863"/>
            <a:ext cx="684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1 BTC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64" name="Google Shape;564;p28"/>
          <p:cNvPicPr preferRelativeResize="0"/>
          <p:nvPr/>
        </p:nvPicPr>
        <p:blipFill rotWithShape="1">
          <a:blip r:embed="rId6">
            <a:alphaModFix/>
          </a:blip>
          <a:srcRect r="71196"/>
          <a:stretch/>
        </p:blipFill>
        <p:spPr>
          <a:xfrm>
            <a:off x="6761233" y="3898800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28"/>
          <p:cNvSpPr txBox="1"/>
          <p:nvPr/>
        </p:nvSpPr>
        <p:spPr>
          <a:xfrm>
            <a:off x="6570209" y="4193351"/>
            <a:ext cx="891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33 ETH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566" name="Google Shape;566;p28"/>
          <p:cNvCxnSpPr/>
          <p:nvPr/>
        </p:nvCxnSpPr>
        <p:spPr>
          <a:xfrm rot="10800000" flipH="1">
            <a:off x="6638800" y="4550025"/>
            <a:ext cx="897000" cy="7200"/>
          </a:xfrm>
          <a:prstGeom prst="straightConnector1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567" name="Google Shape;567;p28"/>
          <p:cNvGrpSpPr/>
          <p:nvPr/>
        </p:nvGrpSpPr>
        <p:grpSpPr>
          <a:xfrm>
            <a:off x="7309400" y="4096488"/>
            <a:ext cx="988200" cy="737656"/>
            <a:chOff x="1322325" y="2937444"/>
            <a:chExt cx="988200" cy="737656"/>
          </a:xfrm>
        </p:grpSpPr>
        <p:pic>
          <p:nvPicPr>
            <p:cNvPr id="568" name="Google Shape;568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03464" y="2937444"/>
              <a:ext cx="225905" cy="3455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28"/>
            <p:cNvSpPr txBox="1"/>
            <p:nvPr/>
          </p:nvSpPr>
          <p:spPr>
            <a:xfrm>
              <a:off x="1322325" y="3215800"/>
              <a:ext cx="988200" cy="45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Source Sans Pro"/>
                  <a:ea typeface="Source Sans Pro"/>
                  <a:cs typeface="Source Sans Pro"/>
                  <a:sym typeface="Source Sans Pro"/>
                </a:rPr>
                <a:t>Alice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570" name="Google Shape;570;p28"/>
          <p:cNvSpPr/>
          <p:nvPr/>
        </p:nvSpPr>
        <p:spPr>
          <a:xfrm>
            <a:off x="617050" y="3898800"/>
            <a:ext cx="8123700" cy="996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28"/>
          <p:cNvSpPr txBox="1"/>
          <p:nvPr/>
        </p:nvSpPr>
        <p:spPr>
          <a:xfrm>
            <a:off x="3901875" y="4801925"/>
            <a:ext cx="1049400" cy="4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Atomic</a:t>
            </a:r>
            <a:endParaRPr/>
          </a:p>
        </p:txBody>
      </p:sp>
      <p:grpSp>
        <p:nvGrpSpPr>
          <p:cNvPr id="572" name="Google Shape;572;p28"/>
          <p:cNvGrpSpPr/>
          <p:nvPr/>
        </p:nvGrpSpPr>
        <p:grpSpPr>
          <a:xfrm>
            <a:off x="5265975" y="259094"/>
            <a:ext cx="988200" cy="737656"/>
            <a:chOff x="1322325" y="2937444"/>
            <a:chExt cx="988200" cy="737656"/>
          </a:xfrm>
        </p:grpSpPr>
        <p:pic>
          <p:nvPicPr>
            <p:cNvPr id="573" name="Google Shape;573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03464" y="2937444"/>
              <a:ext cx="225905" cy="3455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4" name="Google Shape;574;p28"/>
            <p:cNvSpPr txBox="1"/>
            <p:nvPr/>
          </p:nvSpPr>
          <p:spPr>
            <a:xfrm>
              <a:off x="1322325" y="3215800"/>
              <a:ext cx="988200" cy="45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2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Alice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575" name="Google Shape;575;p28"/>
          <p:cNvGrpSpPr/>
          <p:nvPr/>
        </p:nvGrpSpPr>
        <p:grpSpPr>
          <a:xfrm>
            <a:off x="7204887" y="182908"/>
            <a:ext cx="1218300" cy="738956"/>
            <a:chOff x="5321501" y="2207588"/>
            <a:chExt cx="1218300" cy="738956"/>
          </a:xfrm>
        </p:grpSpPr>
        <p:pic>
          <p:nvPicPr>
            <p:cNvPr id="576" name="Google Shape;57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732200" y="2207588"/>
              <a:ext cx="375825" cy="483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28"/>
            <p:cNvSpPr txBox="1"/>
            <p:nvPr/>
          </p:nvSpPr>
          <p:spPr>
            <a:xfrm>
              <a:off x="5321501" y="2555044"/>
              <a:ext cx="12183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Source Sans Pro"/>
                  <a:ea typeface="Source Sans Pro"/>
                  <a:cs typeface="Source Sans Pro"/>
                  <a:sym typeface="Source Sans Pro"/>
                </a:rPr>
                <a:t>Bob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578" name="Google Shape;578;p28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6854914" y="6597"/>
            <a:ext cx="454474" cy="459256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28"/>
          <p:cNvSpPr txBox="1"/>
          <p:nvPr/>
        </p:nvSpPr>
        <p:spPr>
          <a:xfrm>
            <a:off x="6276163" y="2538"/>
            <a:ext cx="684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1 BTC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80" name="Google Shape;580;p28"/>
          <p:cNvPicPr preferRelativeResize="0"/>
          <p:nvPr/>
        </p:nvPicPr>
        <p:blipFill rotWithShape="1">
          <a:blip r:embed="rId6">
            <a:alphaModFix/>
          </a:blip>
          <a:srcRect r="71196"/>
          <a:stretch/>
        </p:blipFill>
        <p:spPr>
          <a:xfrm>
            <a:off x="6649823" y="566790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28"/>
          <p:cNvSpPr txBox="1"/>
          <p:nvPr/>
        </p:nvSpPr>
        <p:spPr>
          <a:xfrm>
            <a:off x="6458800" y="861341"/>
            <a:ext cx="891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33 ETH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582" name="Google Shape;582;p28"/>
          <p:cNvCxnSpPr/>
          <p:nvPr/>
        </p:nvCxnSpPr>
        <p:spPr>
          <a:xfrm>
            <a:off x="6145100" y="360975"/>
            <a:ext cx="1331100" cy="0"/>
          </a:xfrm>
          <a:prstGeom prst="straightConnector1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83" name="Google Shape;583;p28"/>
          <p:cNvCxnSpPr/>
          <p:nvPr/>
        </p:nvCxnSpPr>
        <p:spPr>
          <a:xfrm rot="10800000">
            <a:off x="6159050" y="646675"/>
            <a:ext cx="1250100" cy="0"/>
          </a:xfrm>
          <a:prstGeom prst="straightConnector1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p10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Hashlock and Timelock</a:t>
            </a:r>
            <a:endParaRPr/>
          </a:p>
        </p:txBody>
      </p:sp>
      <p:sp>
        <p:nvSpPr>
          <p:cNvPr id="1837" name="Google Shape;1837;p10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17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600" lvl="0" indent="-32385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4151A"/>
              </a:buClr>
              <a:buSzPts val="1500"/>
              <a:buFont typeface="Arial"/>
              <a:buChar char="●"/>
            </a:pPr>
            <a:r>
              <a:rPr lang="en" sz="1500" b="1">
                <a:solidFill>
                  <a:srgbClr val="1415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Hashlock:</a:t>
            </a:r>
            <a:r>
              <a:rPr lang="en" sz="1500">
                <a:solidFill>
                  <a:srgbClr val="1415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a function that restricts the spending of funds until a certain piece of data is publicly disclosed (as a cryptographic proof).</a:t>
            </a:r>
            <a:endParaRPr sz="1500">
              <a:solidFill>
                <a:srgbClr val="1415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2385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4151A"/>
              </a:buClr>
              <a:buSzPts val="1500"/>
              <a:buFont typeface="Arial"/>
              <a:buChar char="○"/>
            </a:pPr>
            <a:r>
              <a:rPr lang="en" sz="1500">
                <a:solidFill>
                  <a:srgbClr val="1415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Hash of a secret pre-image is posted as a hashlock.</a:t>
            </a:r>
            <a:endParaRPr sz="1500">
              <a:solidFill>
                <a:srgbClr val="1415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2385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4151A"/>
              </a:buClr>
              <a:buSzPts val="1500"/>
              <a:buFont typeface="Arial"/>
              <a:buChar char="○"/>
            </a:pPr>
            <a:r>
              <a:rPr lang="en" sz="1500">
                <a:solidFill>
                  <a:srgbClr val="1415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When the secret is revealed, the funds are released.</a:t>
            </a:r>
            <a:br>
              <a:rPr lang="en" sz="1500">
                <a:solidFill>
                  <a:srgbClr val="1415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</a:br>
            <a:endParaRPr sz="1500">
              <a:solidFill>
                <a:srgbClr val="1415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609600" lvl="0" indent="-32385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4151A"/>
              </a:buClr>
              <a:buSzPts val="1500"/>
              <a:buFont typeface="Arial"/>
              <a:buChar char="●"/>
            </a:pPr>
            <a:r>
              <a:rPr lang="en" sz="1500" b="1">
                <a:solidFill>
                  <a:srgbClr val="1415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Timelock:</a:t>
            </a:r>
            <a:r>
              <a:rPr lang="en" sz="1500">
                <a:solidFill>
                  <a:srgbClr val="1415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is a function that restricts the spending of funds until a specific time (</a:t>
            </a:r>
            <a:r>
              <a:rPr lang="en" sz="1500" b="1">
                <a:solidFill>
                  <a:srgbClr val="1415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or block height</a:t>
            </a:r>
            <a:r>
              <a:rPr lang="en" sz="1500">
                <a:solidFill>
                  <a:srgbClr val="1415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) in the future.</a:t>
            </a:r>
            <a:endParaRPr sz="1500">
              <a:solidFill>
                <a:srgbClr val="1415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45000"/>
              </a:lnSpc>
              <a:spcBef>
                <a:spcPts val="3600"/>
              </a:spcBef>
              <a:spcAft>
                <a:spcPts val="3600"/>
              </a:spcAft>
              <a:buNone/>
            </a:pPr>
            <a:endParaRPr sz="1500">
              <a:solidFill>
                <a:srgbClr val="1415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Hash Locks</a:t>
            </a:r>
            <a:endParaRPr/>
          </a:p>
        </p:txBody>
      </p:sp>
      <p:sp>
        <p:nvSpPr>
          <p:cNvPr id="589" name="Google Shape;589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5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00000"/>
                </a:solidFill>
              </a:rPr>
              <a:t>Hashlock </a:t>
            </a:r>
            <a:r>
              <a:rPr lang="en" sz="1600" dirty="0">
                <a:solidFill>
                  <a:srgbClr val="000000"/>
                </a:solidFill>
              </a:rPr>
              <a:t>is a type of encumbrance that restricts the spending of an output until </a:t>
            </a:r>
            <a:r>
              <a:rPr lang="en" sz="1600" b="1" dirty="0">
                <a:solidFill>
                  <a:srgbClr val="000000"/>
                </a:solidFill>
              </a:rPr>
              <a:t>a specified secret key is publicly revealed</a:t>
            </a:r>
            <a:r>
              <a:rPr lang="en" sz="1600" dirty="0">
                <a:solidFill>
                  <a:srgbClr val="000000"/>
                </a:solidFill>
              </a:rPr>
              <a:t>.</a:t>
            </a: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 b="1" dirty="0">
                <a:solidFill>
                  <a:srgbClr val="000000"/>
                </a:solidFill>
              </a:rPr>
              <a:t>Inherent Property: </a:t>
            </a:r>
            <a:r>
              <a:rPr lang="en" sz="1600" dirty="0">
                <a:solidFill>
                  <a:srgbClr val="000000"/>
                </a:solidFill>
              </a:rPr>
              <a:t>Once any hashlock is opened publicly, any other hashlock secured using the same key can also be opened.</a:t>
            </a:r>
            <a:endParaRPr sz="1600" dirty="0">
              <a:solidFill>
                <a:srgbClr val="000000"/>
              </a:solidFill>
            </a:endParaRPr>
          </a:p>
        </p:txBody>
      </p:sp>
      <p:sp>
        <p:nvSpPr>
          <p:cNvPr id="590" name="Google Shape;590;p29"/>
          <p:cNvSpPr txBox="1">
            <a:spLocks noGrp="1"/>
          </p:cNvSpPr>
          <p:nvPr>
            <p:ph type="body" idx="1"/>
          </p:nvPr>
        </p:nvSpPr>
        <p:spPr>
          <a:xfrm>
            <a:off x="226725" y="2828700"/>
            <a:ext cx="8843700" cy="21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u="sng">
                <a:solidFill>
                  <a:srgbClr val="000000"/>
                </a:solidFill>
              </a:rPr>
              <a:t>Example:</a:t>
            </a:r>
            <a:endParaRPr sz="1600" b="1" u="sng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00000"/>
                </a:solidFill>
              </a:rPr>
              <a:t>Alice</a:t>
            </a:r>
            <a:r>
              <a:rPr lang="en" sz="1600">
                <a:solidFill>
                  <a:srgbClr val="000000"/>
                </a:solidFill>
              </a:rPr>
              <a:t> generates a secret </a:t>
            </a:r>
            <a:r>
              <a:rPr lang="en" sz="1600" b="1">
                <a:solidFill>
                  <a:srgbClr val="000000"/>
                </a:solidFill>
              </a:rPr>
              <a:t>key   </a:t>
            </a:r>
            <a:r>
              <a:rPr lang="en" sz="1600" b="1">
                <a:solidFill>
                  <a:srgbClr val="85200C"/>
                </a:solidFill>
              </a:rPr>
              <a:t>“I love strawberries”</a:t>
            </a:r>
            <a:endParaRPr sz="1600" b="1">
              <a:solidFill>
                <a:srgbClr val="85200C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Alice computes the Cryptographic Hash of the key: </a:t>
            </a:r>
            <a:r>
              <a:rPr lang="en" sz="1600" b="1">
                <a:solidFill>
                  <a:srgbClr val="0B5394"/>
                </a:solidFill>
              </a:rPr>
              <a:t>f1b81571baac90bed544d1910f79ea5c31fa4509</a:t>
            </a:r>
            <a:endParaRPr sz="1600" b="1">
              <a:solidFill>
                <a:srgbClr val="0B539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Alice</a:t>
            </a:r>
            <a:r>
              <a:rPr lang="en" sz="1600" b="1">
                <a:solidFill>
                  <a:srgbClr val="000000"/>
                </a:solidFill>
              </a:rPr>
              <a:t> </a:t>
            </a:r>
            <a:r>
              <a:rPr lang="en" sz="1600">
                <a:solidFill>
                  <a:srgbClr val="000000"/>
                </a:solidFill>
              </a:rPr>
              <a:t>initiates a Hash Locked contract of </a:t>
            </a:r>
            <a:r>
              <a:rPr lang="en" sz="1600" b="1">
                <a:solidFill>
                  <a:srgbClr val="000000"/>
                </a:solidFill>
              </a:rPr>
              <a:t>1 BTC</a:t>
            </a:r>
            <a:r>
              <a:rPr lang="en" sz="1600">
                <a:solidFill>
                  <a:srgbClr val="000000"/>
                </a:solidFill>
              </a:rPr>
              <a:t>  (some amount) which has the</a:t>
            </a:r>
            <a:r>
              <a:rPr lang="en" sz="1600" b="1">
                <a:solidFill>
                  <a:srgbClr val="000000"/>
                </a:solidFill>
              </a:rPr>
              <a:t> conditions</a:t>
            </a:r>
            <a:r>
              <a:rPr lang="en" sz="1600">
                <a:solidFill>
                  <a:srgbClr val="000000"/>
                </a:solidFill>
              </a:rPr>
              <a:t>:</a:t>
            </a:r>
            <a:endParaRPr sz="16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	If </a:t>
            </a:r>
            <a:r>
              <a:rPr lang="en" sz="1600" b="1">
                <a:solidFill>
                  <a:srgbClr val="000000"/>
                </a:solidFill>
              </a:rPr>
              <a:t>key is revealed</a:t>
            </a:r>
            <a:r>
              <a:rPr lang="en" sz="1600">
                <a:solidFill>
                  <a:srgbClr val="000000"/>
                </a:solidFill>
              </a:rPr>
              <a:t> - </a:t>
            </a:r>
            <a:r>
              <a:rPr lang="en" sz="1600" b="1">
                <a:solidFill>
                  <a:srgbClr val="000000"/>
                </a:solidFill>
              </a:rPr>
              <a:t>pay BOB</a:t>
            </a:r>
            <a:r>
              <a:rPr lang="en" sz="1600">
                <a:solidFill>
                  <a:srgbClr val="000000"/>
                </a:solidFill>
              </a:rPr>
              <a:t> with 1 BTC.</a:t>
            </a:r>
            <a:endParaRPr sz="16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The contract also contains the Hash, which allows any miner to verify the revealed key.</a:t>
            </a:r>
            <a:endParaRPr sz="16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Locks</a:t>
            </a:r>
            <a:endParaRPr/>
          </a:p>
        </p:txBody>
      </p:sp>
      <p:sp>
        <p:nvSpPr>
          <p:cNvPr id="596" name="Google Shape;596;p30"/>
          <p:cNvSpPr txBox="1">
            <a:spLocks noGrp="1"/>
          </p:cNvSpPr>
          <p:nvPr>
            <p:ph type="body" idx="1"/>
          </p:nvPr>
        </p:nvSpPr>
        <p:spPr>
          <a:xfrm>
            <a:off x="342180" y="1150715"/>
            <a:ext cx="8520600" cy="15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00000"/>
                </a:solidFill>
              </a:rPr>
              <a:t>Timelock </a:t>
            </a:r>
            <a:r>
              <a:rPr lang="en" sz="1600">
                <a:solidFill>
                  <a:srgbClr val="000000"/>
                </a:solidFill>
              </a:rPr>
              <a:t>is a type of smart contract primitive that restricts the spending/transfer of some currency until a specified future time.</a:t>
            </a:r>
            <a:endParaRPr sz="16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Block height may be used as a proxy for time. </a:t>
            </a:r>
            <a:endParaRPr sz="1600">
              <a:solidFill>
                <a:srgbClr val="000000"/>
              </a:solidFill>
            </a:endParaRPr>
          </a:p>
        </p:txBody>
      </p:sp>
      <p:sp>
        <p:nvSpPr>
          <p:cNvPr id="597" name="Google Shape;597;p30"/>
          <p:cNvSpPr txBox="1">
            <a:spLocks noGrp="1"/>
          </p:cNvSpPr>
          <p:nvPr>
            <p:ph type="body" idx="1"/>
          </p:nvPr>
        </p:nvSpPr>
        <p:spPr>
          <a:xfrm>
            <a:off x="226725" y="2828700"/>
            <a:ext cx="8843700" cy="15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u="sng" dirty="0">
                <a:solidFill>
                  <a:srgbClr val="000000"/>
                </a:solidFill>
              </a:rPr>
              <a:t>Example:</a:t>
            </a:r>
            <a:endParaRPr sz="1600" b="1" u="sng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00000"/>
                </a:solidFill>
              </a:rPr>
              <a:t>Alice</a:t>
            </a:r>
            <a:r>
              <a:rPr lang="en" sz="1600" dirty="0">
                <a:solidFill>
                  <a:srgbClr val="000000"/>
                </a:solidFill>
              </a:rPr>
              <a:t> generates a timelocked contract with 1 BTC, and time = 2Δ    ( Δ = some time unit )</a:t>
            </a: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000000"/>
                </a:solidFill>
              </a:rPr>
              <a:t>Therefore, after 2Δ time, 1 BTC will be transferred to a </a:t>
            </a:r>
            <a:r>
              <a:rPr lang="en" sz="1600" b="1" dirty="0">
                <a:solidFill>
                  <a:srgbClr val="000000"/>
                </a:solidFill>
              </a:rPr>
              <a:t>target account</a:t>
            </a:r>
            <a:r>
              <a:rPr lang="en" sz="1600" dirty="0">
                <a:solidFill>
                  <a:srgbClr val="000000"/>
                </a:solidFill>
              </a:rPr>
              <a:t>.</a:t>
            </a:r>
            <a:br>
              <a:rPr lang="en" sz="1600" dirty="0">
                <a:solidFill>
                  <a:srgbClr val="000000"/>
                </a:solidFill>
              </a:rPr>
            </a:br>
            <a:r>
              <a:rPr lang="en" sz="1600" dirty="0">
                <a:solidFill>
                  <a:srgbClr val="000000"/>
                </a:solidFill>
              </a:rPr>
              <a:t>( The target account can be Alice’s own account)</a:t>
            </a:r>
            <a:endParaRPr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31"/>
          <p:cNvSpPr txBox="1">
            <a:spLocks noGrp="1"/>
          </p:cNvSpPr>
          <p:nvPr>
            <p:ph type="title"/>
          </p:nvPr>
        </p:nvSpPr>
        <p:spPr>
          <a:xfrm>
            <a:off x="311700" y="64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HTLC - Hash Time Locked Contract</a:t>
            </a:r>
            <a:endParaRPr/>
          </a:p>
        </p:txBody>
      </p:sp>
      <p:sp>
        <p:nvSpPr>
          <p:cNvPr id="603" name="Google Shape;603;p31"/>
          <p:cNvSpPr txBox="1"/>
          <p:nvPr/>
        </p:nvSpPr>
        <p:spPr>
          <a:xfrm>
            <a:off x="131100" y="4834325"/>
            <a:ext cx="8701200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222222"/>
                </a:solidFill>
                <a:highlight>
                  <a:srgbClr val="FFFFFF"/>
                </a:highlight>
              </a:rPr>
              <a:t>Poon, Joseph, and Thaddeus Dryja. "The bitcoin lightning network: Scalable off-chain instant payments." (2016).</a:t>
            </a:r>
            <a:endParaRPr sz="1000" dirty="0"/>
          </a:p>
        </p:txBody>
      </p:sp>
      <p:grpSp>
        <p:nvGrpSpPr>
          <p:cNvPr id="604" name="Google Shape;604;p31"/>
          <p:cNvGrpSpPr/>
          <p:nvPr/>
        </p:nvGrpSpPr>
        <p:grpSpPr>
          <a:xfrm>
            <a:off x="3761975" y="698341"/>
            <a:ext cx="988200" cy="737656"/>
            <a:chOff x="1322325" y="2937444"/>
            <a:chExt cx="988200" cy="737656"/>
          </a:xfrm>
        </p:grpSpPr>
        <p:pic>
          <p:nvPicPr>
            <p:cNvPr id="605" name="Google Shape;605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03464" y="2937444"/>
              <a:ext cx="225905" cy="3455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6" name="Google Shape;606;p31"/>
            <p:cNvSpPr txBox="1"/>
            <p:nvPr/>
          </p:nvSpPr>
          <p:spPr>
            <a:xfrm>
              <a:off x="1322325" y="3215800"/>
              <a:ext cx="988200" cy="45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2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Alice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607" name="Google Shape;607;p31"/>
          <p:cNvSpPr/>
          <p:nvPr/>
        </p:nvSpPr>
        <p:spPr>
          <a:xfrm>
            <a:off x="2865050" y="1684300"/>
            <a:ext cx="2782200" cy="1003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Funding Contract - 1 BTC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Hash:       </a:t>
            </a:r>
            <a:r>
              <a:rPr lang="en" sz="1600" b="1">
                <a:solidFill>
                  <a:srgbClr val="0B539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...Fa4509</a:t>
            </a:r>
            <a:br>
              <a:rPr lang="en" sz="1600" b="1">
                <a:solidFill>
                  <a:srgbClr val="0B5394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>
                <a:solidFill>
                  <a:schemeClr val="dk2"/>
                </a:solidFill>
              </a:rPr>
              <a:t>Timeout:   </a:t>
            </a:r>
            <a:r>
              <a:rPr lang="en" b="1">
                <a:solidFill>
                  <a:schemeClr val="dk2"/>
                </a:solidFill>
              </a:rPr>
              <a:t>2Δ</a:t>
            </a:r>
            <a:endParaRPr b="1"/>
          </a:p>
        </p:txBody>
      </p:sp>
      <p:cxnSp>
        <p:nvCxnSpPr>
          <p:cNvPr id="608" name="Google Shape;608;p31"/>
          <p:cNvCxnSpPr/>
          <p:nvPr/>
        </p:nvCxnSpPr>
        <p:spPr>
          <a:xfrm flipH="1">
            <a:off x="4256075" y="1248100"/>
            <a:ext cx="6600" cy="4362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09" name="Google Shape;609;p31"/>
          <p:cNvSpPr/>
          <p:nvPr/>
        </p:nvSpPr>
        <p:spPr>
          <a:xfrm>
            <a:off x="595925" y="3247100"/>
            <a:ext cx="2315700" cy="7377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key: </a:t>
            </a:r>
            <a:r>
              <a:rPr lang="en" sz="1600" b="1">
                <a:solidFill>
                  <a:srgbClr val="85200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 love strawberries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+</a:t>
            </a:r>
            <a:br>
              <a:rPr lang="en" b="1"/>
            </a:br>
            <a:r>
              <a:rPr lang="en" b="1"/>
              <a:t>Signature BOB</a:t>
            </a:r>
            <a:endParaRPr b="1"/>
          </a:p>
        </p:txBody>
      </p:sp>
      <p:cxnSp>
        <p:nvCxnSpPr>
          <p:cNvPr id="610" name="Google Shape;610;p31"/>
          <p:cNvCxnSpPr>
            <a:endCxn id="609" idx="0"/>
          </p:cNvCxnSpPr>
          <p:nvPr/>
        </p:nvCxnSpPr>
        <p:spPr>
          <a:xfrm flipH="1">
            <a:off x="1753775" y="2694200"/>
            <a:ext cx="1334100" cy="5529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11" name="Google Shape;611;p31"/>
          <p:cNvSpPr/>
          <p:nvPr/>
        </p:nvSpPr>
        <p:spPr>
          <a:xfrm>
            <a:off x="5984125" y="3298800"/>
            <a:ext cx="2315700" cy="7377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Time &gt; 2Δ</a:t>
            </a:r>
            <a:endParaRPr b="1"/>
          </a:p>
        </p:txBody>
      </p:sp>
      <p:cxnSp>
        <p:nvCxnSpPr>
          <p:cNvPr id="612" name="Google Shape;612;p31"/>
          <p:cNvCxnSpPr>
            <a:endCxn id="611" idx="0"/>
          </p:cNvCxnSpPr>
          <p:nvPr/>
        </p:nvCxnSpPr>
        <p:spPr>
          <a:xfrm>
            <a:off x="5487775" y="2677200"/>
            <a:ext cx="1654200" cy="6216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13" name="Google Shape;613;p31"/>
          <p:cNvCxnSpPr/>
          <p:nvPr/>
        </p:nvCxnSpPr>
        <p:spPr>
          <a:xfrm>
            <a:off x="1753775" y="3984800"/>
            <a:ext cx="0" cy="3117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14" name="Google Shape;614;p31"/>
          <p:cNvPicPr preferRelativeResize="0"/>
          <p:nvPr/>
        </p:nvPicPr>
        <p:blipFill rotWithShape="1">
          <a:blip r:embed="rId4">
            <a:alphaModFix/>
          </a:blip>
          <a:srcRect t="16666" r="60589"/>
          <a:stretch/>
        </p:blipFill>
        <p:spPr>
          <a:xfrm>
            <a:off x="4880789" y="1227247"/>
            <a:ext cx="454474" cy="459256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31"/>
          <p:cNvSpPr txBox="1"/>
          <p:nvPr/>
        </p:nvSpPr>
        <p:spPr>
          <a:xfrm>
            <a:off x="4302038" y="1223188"/>
            <a:ext cx="684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1 BTC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616" name="Google Shape;616;p31"/>
          <p:cNvGrpSpPr/>
          <p:nvPr/>
        </p:nvGrpSpPr>
        <p:grpSpPr>
          <a:xfrm>
            <a:off x="877640" y="4137208"/>
            <a:ext cx="1218300" cy="804925"/>
            <a:chOff x="3199354" y="2906688"/>
            <a:chExt cx="1218300" cy="804925"/>
          </a:xfrm>
        </p:grpSpPr>
        <p:pic>
          <p:nvPicPr>
            <p:cNvPr id="617" name="Google Shape;617;p3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20588" y="2906688"/>
              <a:ext cx="375825" cy="483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31"/>
            <p:cNvSpPr txBox="1"/>
            <p:nvPr/>
          </p:nvSpPr>
          <p:spPr>
            <a:xfrm>
              <a:off x="3199354" y="3320113"/>
              <a:ext cx="12183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Source Sans Pro"/>
                  <a:ea typeface="Source Sans Pro"/>
                  <a:cs typeface="Source Sans Pro"/>
                  <a:sym typeface="Source Sans Pro"/>
                </a:rPr>
                <a:t>Bob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619" name="Google Shape;619;p31"/>
          <p:cNvSpPr txBox="1"/>
          <p:nvPr/>
        </p:nvSpPr>
        <p:spPr>
          <a:xfrm>
            <a:off x="1753763" y="4236813"/>
            <a:ext cx="684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1 BTC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620" name="Google Shape;620;p31"/>
          <p:cNvGrpSpPr/>
          <p:nvPr/>
        </p:nvGrpSpPr>
        <p:grpSpPr>
          <a:xfrm>
            <a:off x="6448350" y="4112691"/>
            <a:ext cx="988200" cy="737656"/>
            <a:chOff x="1322325" y="2937444"/>
            <a:chExt cx="988200" cy="737656"/>
          </a:xfrm>
        </p:grpSpPr>
        <p:pic>
          <p:nvPicPr>
            <p:cNvPr id="621" name="Google Shape;621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03464" y="2937444"/>
              <a:ext cx="225905" cy="3455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2" name="Google Shape;622;p31"/>
            <p:cNvSpPr txBox="1"/>
            <p:nvPr/>
          </p:nvSpPr>
          <p:spPr>
            <a:xfrm>
              <a:off x="1322325" y="3215800"/>
              <a:ext cx="988200" cy="45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2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Alice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623" name="Google Shape;623;p31"/>
          <p:cNvSpPr txBox="1"/>
          <p:nvPr/>
        </p:nvSpPr>
        <p:spPr>
          <a:xfrm>
            <a:off x="7141863" y="4220450"/>
            <a:ext cx="684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1 BTC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624" name="Google Shape;624;p31"/>
          <p:cNvCxnSpPr/>
          <p:nvPr/>
        </p:nvCxnSpPr>
        <p:spPr>
          <a:xfrm>
            <a:off x="7192325" y="4036500"/>
            <a:ext cx="0" cy="3117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5" name="Google Shape;625;p31"/>
          <p:cNvCxnSpPr/>
          <p:nvPr/>
        </p:nvCxnSpPr>
        <p:spPr>
          <a:xfrm>
            <a:off x="4256150" y="2764000"/>
            <a:ext cx="0" cy="186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26" name="Google Shape;626;p31"/>
          <p:cNvSpPr txBox="1"/>
          <p:nvPr/>
        </p:nvSpPr>
        <p:spPr>
          <a:xfrm>
            <a:off x="1296594" y="2684900"/>
            <a:ext cx="1743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Key revealed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27" name="Google Shape;627;p31"/>
          <p:cNvSpPr txBox="1"/>
          <p:nvPr/>
        </p:nvSpPr>
        <p:spPr>
          <a:xfrm>
            <a:off x="6057544" y="2628850"/>
            <a:ext cx="1743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Timeout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28" name="Google Shape;628;p31"/>
          <p:cNvSpPr txBox="1"/>
          <p:nvPr/>
        </p:nvSpPr>
        <p:spPr>
          <a:xfrm>
            <a:off x="4053863" y="2902000"/>
            <a:ext cx="17439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OR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HTLC for </a:t>
            </a:r>
            <a:r>
              <a:rPr lang="en" dirty="0" smtClean="0"/>
              <a:t>Atomic Swap</a:t>
            </a:r>
            <a:endParaRPr dirty="0"/>
          </a:p>
        </p:txBody>
      </p:sp>
      <p:pic>
        <p:nvPicPr>
          <p:cNvPr id="634" name="Google Shape;634;p32"/>
          <p:cNvPicPr preferRelativeResize="0"/>
          <p:nvPr/>
        </p:nvPicPr>
        <p:blipFill rotWithShape="1">
          <a:blip r:embed="rId3">
            <a:alphaModFix/>
          </a:blip>
          <a:srcRect t="8775"/>
          <a:stretch/>
        </p:blipFill>
        <p:spPr>
          <a:xfrm>
            <a:off x="464050" y="1200475"/>
            <a:ext cx="5115926" cy="384185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5522409" y="3198912"/>
            <a:ext cx="2552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For a nice illustrative example</a:t>
            </a:r>
          </a:p>
          <a:p>
            <a:r>
              <a:rPr lang="en-US" dirty="0" smtClean="0">
                <a:hlinkClick r:id="rId4"/>
              </a:rPr>
              <a:t>Visit this site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3"/>
          <p:cNvSpPr txBox="1">
            <a:spLocks noGrp="1"/>
          </p:cNvSpPr>
          <p:nvPr>
            <p:ph type="title"/>
          </p:nvPr>
        </p:nvSpPr>
        <p:spPr>
          <a:xfrm>
            <a:off x="311700" y="64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HTLC for atomic swap</a:t>
            </a:r>
            <a:endParaRPr dirty="0"/>
          </a:p>
        </p:txBody>
      </p:sp>
      <p:cxnSp>
        <p:nvCxnSpPr>
          <p:cNvPr id="640" name="Google Shape;640;p33"/>
          <p:cNvCxnSpPr/>
          <p:nvPr/>
        </p:nvCxnSpPr>
        <p:spPr>
          <a:xfrm rot="10800000">
            <a:off x="543575" y="1690625"/>
            <a:ext cx="80235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1" name="Google Shape;641;p33"/>
          <p:cNvCxnSpPr/>
          <p:nvPr/>
        </p:nvCxnSpPr>
        <p:spPr>
          <a:xfrm rot="10800000">
            <a:off x="543550" y="2571750"/>
            <a:ext cx="8048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2" name="Google Shape;642;p33"/>
          <p:cNvCxnSpPr/>
          <p:nvPr/>
        </p:nvCxnSpPr>
        <p:spPr>
          <a:xfrm rot="10800000">
            <a:off x="547650" y="3520600"/>
            <a:ext cx="8048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3" name="Google Shape;643;p33"/>
          <p:cNvCxnSpPr/>
          <p:nvPr/>
        </p:nvCxnSpPr>
        <p:spPr>
          <a:xfrm rot="10800000">
            <a:off x="530975" y="4613450"/>
            <a:ext cx="8048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4" name="Google Shape;644;p33"/>
          <p:cNvCxnSpPr/>
          <p:nvPr/>
        </p:nvCxnSpPr>
        <p:spPr>
          <a:xfrm rot="10800000">
            <a:off x="4119900" y="5073375"/>
            <a:ext cx="982500" cy="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stealth" w="med" len="med"/>
            <a:tailEnd type="none" w="med" len="med"/>
          </a:ln>
        </p:spPr>
      </p:cxnSp>
      <p:sp>
        <p:nvSpPr>
          <p:cNvPr id="645" name="Google Shape;645;p33"/>
          <p:cNvSpPr txBox="1"/>
          <p:nvPr/>
        </p:nvSpPr>
        <p:spPr>
          <a:xfrm>
            <a:off x="4322750" y="4766525"/>
            <a:ext cx="14433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Time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646" name="Google Shape;646;p33"/>
          <p:cNvGrpSpPr/>
          <p:nvPr/>
        </p:nvGrpSpPr>
        <p:grpSpPr>
          <a:xfrm>
            <a:off x="103650" y="1403166"/>
            <a:ext cx="988200" cy="737656"/>
            <a:chOff x="1322325" y="2937444"/>
            <a:chExt cx="988200" cy="737656"/>
          </a:xfrm>
        </p:grpSpPr>
        <p:pic>
          <p:nvPicPr>
            <p:cNvPr id="647" name="Google Shape;647;p3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03464" y="2937444"/>
              <a:ext cx="225905" cy="3455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8" name="Google Shape;648;p33"/>
            <p:cNvSpPr txBox="1"/>
            <p:nvPr/>
          </p:nvSpPr>
          <p:spPr>
            <a:xfrm>
              <a:off x="1322325" y="3215800"/>
              <a:ext cx="988200" cy="45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2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Alice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649" name="Google Shape;649;p33"/>
          <p:cNvGrpSpPr/>
          <p:nvPr/>
        </p:nvGrpSpPr>
        <p:grpSpPr>
          <a:xfrm>
            <a:off x="12687" y="2312333"/>
            <a:ext cx="1218300" cy="738956"/>
            <a:chOff x="5321501" y="2207588"/>
            <a:chExt cx="1218300" cy="738956"/>
          </a:xfrm>
        </p:grpSpPr>
        <p:pic>
          <p:nvPicPr>
            <p:cNvPr id="650" name="Google Shape;65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732200" y="2207588"/>
              <a:ext cx="375825" cy="483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1" name="Google Shape;651;p33"/>
            <p:cNvSpPr txBox="1"/>
            <p:nvPr/>
          </p:nvSpPr>
          <p:spPr>
            <a:xfrm>
              <a:off x="5321501" y="2555044"/>
              <a:ext cx="12183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Source Sans Pro"/>
                  <a:ea typeface="Source Sans Pro"/>
                  <a:cs typeface="Source Sans Pro"/>
                  <a:sym typeface="Source Sans Pro"/>
                </a:rPr>
                <a:t>Bob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652" name="Google Shape;652;p33"/>
          <p:cNvSpPr/>
          <p:nvPr/>
        </p:nvSpPr>
        <p:spPr>
          <a:xfrm>
            <a:off x="785328" y="917300"/>
            <a:ext cx="931500" cy="352500"/>
          </a:xfrm>
          <a:prstGeom prst="rect">
            <a:avLst/>
          </a:prstGeom>
          <a:solidFill>
            <a:srgbClr val="F3F3F3">
              <a:alpha val="490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Generate Secret - </a:t>
            </a:r>
            <a:r>
              <a:rPr lang="en" sz="1000" b="1" dirty="0"/>
              <a:t>key</a:t>
            </a:r>
            <a:endParaRPr sz="1000" b="1" dirty="0"/>
          </a:p>
        </p:txBody>
      </p:sp>
      <p:cxnSp>
        <p:nvCxnSpPr>
          <p:cNvPr id="653" name="Google Shape;653;p33"/>
          <p:cNvCxnSpPr/>
          <p:nvPr/>
        </p:nvCxnSpPr>
        <p:spPr>
          <a:xfrm rot="10800000">
            <a:off x="1251075" y="1603100"/>
            <a:ext cx="0" cy="1092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654" name="Google Shape;654;p33"/>
          <p:cNvSpPr/>
          <p:nvPr/>
        </p:nvSpPr>
        <p:spPr>
          <a:xfrm>
            <a:off x="785328" y="1270400"/>
            <a:ext cx="931500" cy="352500"/>
          </a:xfrm>
          <a:prstGeom prst="rect">
            <a:avLst/>
          </a:prstGeom>
          <a:solidFill>
            <a:srgbClr val="F3F3F3">
              <a:alpha val="490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Compute Hash </a:t>
            </a:r>
            <a:r>
              <a:rPr lang="en" sz="1000" b="1"/>
              <a:t>H</a:t>
            </a:r>
            <a:endParaRPr sz="1000" b="1"/>
          </a:p>
        </p:txBody>
      </p:sp>
      <p:pic>
        <p:nvPicPr>
          <p:cNvPr id="655" name="Google Shape;655;p33"/>
          <p:cNvPicPr preferRelativeResize="0"/>
          <p:nvPr/>
        </p:nvPicPr>
        <p:blipFill rotWithShape="1">
          <a:blip r:embed="rId5">
            <a:alphaModFix/>
          </a:blip>
          <a:srcRect t="16666" r="60589"/>
          <a:stretch/>
        </p:blipFill>
        <p:spPr>
          <a:xfrm>
            <a:off x="229075" y="3146600"/>
            <a:ext cx="496375" cy="50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33"/>
          <p:cNvSpPr txBox="1"/>
          <p:nvPr/>
        </p:nvSpPr>
        <p:spPr>
          <a:xfrm>
            <a:off x="-92510" y="3411803"/>
            <a:ext cx="10908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Bitcoin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57" name="Google Shape;657;p33"/>
          <p:cNvSpPr txBox="1"/>
          <p:nvPr/>
        </p:nvSpPr>
        <p:spPr>
          <a:xfrm>
            <a:off x="-59816" y="4335434"/>
            <a:ext cx="10908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Ethereum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658" name="Google Shape;658;p33"/>
          <p:cNvPicPr preferRelativeResize="0"/>
          <p:nvPr/>
        </p:nvPicPr>
        <p:blipFill rotWithShape="1">
          <a:blip r:embed="rId6">
            <a:alphaModFix/>
          </a:blip>
          <a:srcRect r="71196"/>
          <a:stretch/>
        </p:blipFill>
        <p:spPr>
          <a:xfrm>
            <a:off x="305271" y="3989900"/>
            <a:ext cx="377400" cy="407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9" name="Google Shape;659;p33"/>
          <p:cNvGrpSpPr/>
          <p:nvPr/>
        </p:nvGrpSpPr>
        <p:grpSpPr>
          <a:xfrm>
            <a:off x="932425" y="1670400"/>
            <a:ext cx="2214300" cy="2026500"/>
            <a:chOff x="932425" y="1670400"/>
            <a:chExt cx="2214300" cy="2026500"/>
          </a:xfrm>
        </p:grpSpPr>
        <p:cxnSp>
          <p:nvCxnSpPr>
            <p:cNvPr id="660" name="Google Shape;660;p33"/>
            <p:cNvCxnSpPr>
              <a:endCxn id="661" idx="0"/>
            </p:cNvCxnSpPr>
            <p:nvPr/>
          </p:nvCxnSpPr>
          <p:spPr>
            <a:xfrm flipH="1">
              <a:off x="2039575" y="1670400"/>
              <a:ext cx="8100" cy="1674000"/>
            </a:xfrm>
            <a:prstGeom prst="straightConnector1">
              <a:avLst/>
            </a:prstGeom>
            <a:noFill/>
            <a:ln w="28575" cap="flat" cmpd="sng">
              <a:solidFill>
                <a:srgbClr val="E06666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661" name="Google Shape;661;p33"/>
            <p:cNvSpPr/>
            <p:nvPr/>
          </p:nvSpPr>
          <p:spPr>
            <a:xfrm>
              <a:off x="932425" y="3344400"/>
              <a:ext cx="2214300" cy="3525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1100" b="1" dirty="0"/>
                <a:t>Alice: HTLC(1BTC, H, </a:t>
              </a:r>
              <a:r>
                <a:rPr lang="en" sz="1100" b="1" dirty="0" smtClean="0"/>
                <a:t>4</a:t>
              </a:r>
              <a:r>
                <a:rPr lang="en" sz="1100" b="1" dirty="0" smtClean="0">
                  <a:solidFill>
                    <a:schemeClr val="dk2"/>
                  </a:solidFill>
                </a:rPr>
                <a:t>Δ</a:t>
              </a:r>
              <a:r>
                <a:rPr lang="en" sz="1100" b="1" dirty="0">
                  <a:solidFill>
                    <a:schemeClr val="dk2"/>
                  </a:solidFill>
                </a:rPr>
                <a:t>)</a:t>
              </a:r>
              <a:endParaRPr sz="1100" b="1" dirty="0"/>
            </a:p>
          </p:txBody>
        </p:sp>
      </p:grpSp>
      <p:grpSp>
        <p:nvGrpSpPr>
          <p:cNvPr id="662" name="Google Shape;662;p33"/>
          <p:cNvGrpSpPr/>
          <p:nvPr/>
        </p:nvGrpSpPr>
        <p:grpSpPr>
          <a:xfrm>
            <a:off x="2672804" y="2571750"/>
            <a:ext cx="1523400" cy="944700"/>
            <a:chOff x="2672804" y="2571750"/>
            <a:chExt cx="1523400" cy="944700"/>
          </a:xfrm>
        </p:grpSpPr>
        <p:cxnSp>
          <p:nvCxnSpPr>
            <p:cNvPr id="663" name="Google Shape;663;p33"/>
            <p:cNvCxnSpPr/>
            <p:nvPr/>
          </p:nvCxnSpPr>
          <p:spPr>
            <a:xfrm>
              <a:off x="3458950" y="2571750"/>
              <a:ext cx="0" cy="944700"/>
            </a:xfrm>
            <a:prstGeom prst="straightConnector1">
              <a:avLst/>
            </a:prstGeom>
            <a:noFill/>
            <a:ln w="28575" cap="flat" cmpd="sng">
              <a:solidFill>
                <a:srgbClr val="E06666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664" name="Google Shape;664;p33"/>
            <p:cNvSpPr/>
            <p:nvPr/>
          </p:nvSpPr>
          <p:spPr>
            <a:xfrm>
              <a:off x="2672804" y="2703686"/>
              <a:ext cx="1523400" cy="352500"/>
            </a:xfrm>
            <a:prstGeom prst="rect">
              <a:avLst/>
            </a:prstGeom>
            <a:solidFill>
              <a:srgbClr val="F3F3F3">
                <a:alpha val="4902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Verify Alice created the Funding HTLC with </a:t>
              </a:r>
              <a:r>
                <a:rPr lang="en" sz="1000" b="1"/>
                <a:t>H</a:t>
              </a:r>
              <a:endParaRPr sz="1000" b="1"/>
            </a:p>
          </p:txBody>
        </p:sp>
      </p:grpSp>
      <p:grpSp>
        <p:nvGrpSpPr>
          <p:cNvPr id="665" name="Google Shape;665;p33"/>
          <p:cNvGrpSpPr/>
          <p:nvPr/>
        </p:nvGrpSpPr>
        <p:grpSpPr>
          <a:xfrm>
            <a:off x="2481523" y="1664854"/>
            <a:ext cx="292500" cy="928500"/>
            <a:chOff x="2481523" y="1664854"/>
            <a:chExt cx="292500" cy="928500"/>
          </a:xfrm>
        </p:grpSpPr>
        <p:cxnSp>
          <p:nvCxnSpPr>
            <p:cNvPr id="666" name="Google Shape;666;p33"/>
            <p:cNvCxnSpPr/>
            <p:nvPr/>
          </p:nvCxnSpPr>
          <p:spPr>
            <a:xfrm>
              <a:off x="2645050" y="1664854"/>
              <a:ext cx="0" cy="928500"/>
            </a:xfrm>
            <a:prstGeom prst="straightConnector1">
              <a:avLst/>
            </a:prstGeom>
            <a:noFill/>
            <a:ln w="28575" cap="flat" cmpd="sng">
              <a:solidFill>
                <a:srgbClr val="E06666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667" name="Google Shape;667;p33"/>
            <p:cNvSpPr/>
            <p:nvPr/>
          </p:nvSpPr>
          <p:spPr>
            <a:xfrm>
              <a:off x="2481523" y="1839675"/>
              <a:ext cx="292500" cy="352500"/>
            </a:xfrm>
            <a:prstGeom prst="rect">
              <a:avLst/>
            </a:prstGeom>
            <a:solidFill>
              <a:srgbClr val="F3F3F3">
                <a:alpha val="4902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/>
                <a:t>H</a:t>
              </a:r>
              <a:endParaRPr sz="1000" b="1"/>
            </a:p>
          </p:txBody>
        </p:sp>
      </p:grpSp>
      <p:grpSp>
        <p:nvGrpSpPr>
          <p:cNvPr id="668" name="Google Shape;668;p33"/>
          <p:cNvGrpSpPr/>
          <p:nvPr/>
        </p:nvGrpSpPr>
        <p:grpSpPr>
          <a:xfrm>
            <a:off x="3247365" y="2576675"/>
            <a:ext cx="1984800" cy="2137500"/>
            <a:chOff x="3247365" y="2576675"/>
            <a:chExt cx="1984800" cy="2137500"/>
          </a:xfrm>
        </p:grpSpPr>
        <p:sp>
          <p:nvSpPr>
            <p:cNvPr id="669" name="Google Shape;669;p33"/>
            <p:cNvSpPr/>
            <p:nvPr/>
          </p:nvSpPr>
          <p:spPr>
            <a:xfrm>
              <a:off x="3247365" y="4361675"/>
              <a:ext cx="1984800" cy="3525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1100" b="1"/>
                <a:t>Bob: HTLC(33ETH, H, 2</a:t>
              </a:r>
              <a:r>
                <a:rPr lang="en" sz="1100" b="1">
                  <a:solidFill>
                    <a:schemeClr val="dk2"/>
                  </a:solidFill>
                </a:rPr>
                <a:t>Δ)</a:t>
              </a:r>
              <a:endParaRPr sz="1100" b="1"/>
            </a:p>
          </p:txBody>
        </p:sp>
        <p:cxnSp>
          <p:nvCxnSpPr>
            <p:cNvPr id="670" name="Google Shape;670;p33"/>
            <p:cNvCxnSpPr>
              <a:endCxn id="669" idx="0"/>
            </p:cNvCxnSpPr>
            <p:nvPr/>
          </p:nvCxnSpPr>
          <p:spPr>
            <a:xfrm>
              <a:off x="4239765" y="2576675"/>
              <a:ext cx="0" cy="1785000"/>
            </a:xfrm>
            <a:prstGeom prst="straightConnector1">
              <a:avLst/>
            </a:prstGeom>
            <a:noFill/>
            <a:ln w="28575" cap="flat" cmpd="sng">
              <a:solidFill>
                <a:srgbClr val="E06666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</p:grpSp>
      <p:grpSp>
        <p:nvGrpSpPr>
          <p:cNvPr id="671" name="Google Shape;671;p33"/>
          <p:cNvGrpSpPr/>
          <p:nvPr/>
        </p:nvGrpSpPr>
        <p:grpSpPr>
          <a:xfrm>
            <a:off x="4885400" y="1670350"/>
            <a:ext cx="1090800" cy="2943000"/>
            <a:chOff x="4885400" y="1670350"/>
            <a:chExt cx="1090800" cy="2943000"/>
          </a:xfrm>
        </p:grpSpPr>
        <p:cxnSp>
          <p:nvCxnSpPr>
            <p:cNvPr id="672" name="Google Shape;672;p33"/>
            <p:cNvCxnSpPr/>
            <p:nvPr/>
          </p:nvCxnSpPr>
          <p:spPr>
            <a:xfrm>
              <a:off x="5327191" y="1670350"/>
              <a:ext cx="0" cy="2943000"/>
            </a:xfrm>
            <a:prstGeom prst="straightConnector1">
              <a:avLst/>
            </a:prstGeom>
            <a:noFill/>
            <a:ln w="28575" cap="flat" cmpd="sng">
              <a:solidFill>
                <a:srgbClr val="E06666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673" name="Google Shape;673;p33"/>
            <p:cNvSpPr/>
            <p:nvPr/>
          </p:nvSpPr>
          <p:spPr>
            <a:xfrm>
              <a:off x="4885400" y="2704875"/>
              <a:ext cx="1090800" cy="623400"/>
            </a:xfrm>
            <a:prstGeom prst="rect">
              <a:avLst/>
            </a:prstGeom>
            <a:solidFill>
              <a:srgbClr val="F3F3F3">
                <a:alpha val="4902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Verify Bob created the Funding HTLC with </a:t>
              </a:r>
              <a:r>
                <a:rPr lang="en" sz="1000" b="1"/>
                <a:t>H</a:t>
              </a:r>
              <a:endParaRPr sz="1000" b="1"/>
            </a:p>
          </p:txBody>
        </p:sp>
      </p:grpSp>
      <p:grpSp>
        <p:nvGrpSpPr>
          <p:cNvPr id="674" name="Google Shape;674;p33"/>
          <p:cNvGrpSpPr/>
          <p:nvPr/>
        </p:nvGrpSpPr>
        <p:grpSpPr>
          <a:xfrm>
            <a:off x="5575588" y="1690625"/>
            <a:ext cx="1218300" cy="2943000"/>
            <a:chOff x="5575588" y="1690625"/>
            <a:chExt cx="1218300" cy="2943000"/>
          </a:xfrm>
        </p:grpSpPr>
        <p:cxnSp>
          <p:nvCxnSpPr>
            <p:cNvPr id="675" name="Google Shape;675;p33"/>
            <p:cNvCxnSpPr/>
            <p:nvPr/>
          </p:nvCxnSpPr>
          <p:spPr>
            <a:xfrm>
              <a:off x="6257872" y="1690625"/>
              <a:ext cx="0" cy="2943000"/>
            </a:xfrm>
            <a:prstGeom prst="straightConnector1">
              <a:avLst/>
            </a:prstGeom>
            <a:noFill/>
            <a:ln w="28575" cap="flat" cmpd="sng">
              <a:solidFill>
                <a:srgbClr val="E06666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676" name="Google Shape;676;p33"/>
            <p:cNvSpPr/>
            <p:nvPr/>
          </p:nvSpPr>
          <p:spPr>
            <a:xfrm>
              <a:off x="5575588" y="3639425"/>
              <a:ext cx="1218300" cy="623400"/>
            </a:xfrm>
            <a:prstGeom prst="rect">
              <a:avLst/>
            </a:prstGeom>
            <a:solidFill>
              <a:srgbClr val="F3F3F3">
                <a:alpha val="4902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Redeem with </a:t>
              </a:r>
              <a:r>
                <a:rPr lang="en" sz="1000" b="1"/>
                <a:t>key</a:t>
              </a:r>
              <a:br>
                <a:rPr lang="en" sz="1000" b="1"/>
              </a:br>
              <a:r>
                <a:rPr lang="en" sz="1200" b="1">
                  <a:solidFill>
                    <a:srgbClr val="FF0000"/>
                  </a:solidFill>
                </a:rPr>
                <a:t>(thus key is revealed)</a:t>
              </a:r>
              <a:endParaRPr sz="12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677" name="Google Shape;677;p33"/>
          <p:cNvGrpSpPr/>
          <p:nvPr/>
        </p:nvGrpSpPr>
        <p:grpSpPr>
          <a:xfrm>
            <a:off x="6993331" y="2337787"/>
            <a:ext cx="1523400" cy="1178338"/>
            <a:chOff x="6993331" y="2337787"/>
            <a:chExt cx="1523400" cy="1178338"/>
          </a:xfrm>
        </p:grpSpPr>
        <p:cxnSp>
          <p:nvCxnSpPr>
            <p:cNvPr id="678" name="Google Shape;678;p33"/>
            <p:cNvCxnSpPr/>
            <p:nvPr/>
          </p:nvCxnSpPr>
          <p:spPr>
            <a:xfrm>
              <a:off x="7660875" y="2576225"/>
              <a:ext cx="0" cy="939900"/>
            </a:xfrm>
            <a:prstGeom prst="straightConnector1">
              <a:avLst/>
            </a:prstGeom>
            <a:noFill/>
            <a:ln w="28575" cap="flat" cmpd="sng">
              <a:solidFill>
                <a:srgbClr val="E06666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679" name="Google Shape;679;p33"/>
            <p:cNvSpPr/>
            <p:nvPr/>
          </p:nvSpPr>
          <p:spPr>
            <a:xfrm>
              <a:off x="7248650" y="2817950"/>
              <a:ext cx="931500" cy="352500"/>
            </a:xfrm>
            <a:prstGeom prst="rect">
              <a:avLst/>
            </a:prstGeom>
            <a:solidFill>
              <a:srgbClr val="F3F3F3">
                <a:alpha val="4902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Redeem with </a:t>
              </a:r>
              <a:r>
                <a:rPr lang="en" sz="1000" b="1"/>
                <a:t>key</a:t>
              </a:r>
              <a:endParaRPr sz="1000"/>
            </a:p>
          </p:txBody>
        </p:sp>
        <p:sp>
          <p:nvSpPr>
            <p:cNvPr id="680" name="Google Shape;680;p33"/>
            <p:cNvSpPr txBox="1"/>
            <p:nvPr/>
          </p:nvSpPr>
          <p:spPr>
            <a:xfrm>
              <a:off x="6993331" y="2337787"/>
              <a:ext cx="1523400" cy="27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2"/>
                  </a:solidFill>
                </a:rPr>
                <a:t>Bob knows  </a:t>
              </a:r>
              <a:r>
                <a:rPr lang="en" sz="1000" b="1">
                  <a:solidFill>
                    <a:schemeClr val="dk2"/>
                  </a:solidFill>
                </a:rPr>
                <a:t>key </a:t>
              </a:r>
              <a:r>
                <a:rPr lang="en" sz="1000">
                  <a:solidFill>
                    <a:schemeClr val="dk2"/>
                  </a:solidFill>
                </a:rPr>
                <a:t>now.</a:t>
              </a:r>
              <a:endParaRPr sz="1000">
                <a:solidFill>
                  <a:schemeClr val="dk2"/>
                </a:solidFill>
              </a:endParaRPr>
            </a:p>
          </p:txBody>
        </p:sp>
      </p:grpSp>
      <p:grpSp>
        <p:nvGrpSpPr>
          <p:cNvPr id="681" name="Google Shape;681;p33"/>
          <p:cNvGrpSpPr/>
          <p:nvPr/>
        </p:nvGrpSpPr>
        <p:grpSpPr>
          <a:xfrm>
            <a:off x="6300150" y="1712300"/>
            <a:ext cx="1032000" cy="2895600"/>
            <a:chOff x="6300150" y="1712300"/>
            <a:chExt cx="1032000" cy="2895600"/>
          </a:xfrm>
        </p:grpSpPr>
        <p:cxnSp>
          <p:nvCxnSpPr>
            <p:cNvPr id="682" name="Google Shape;682;p33"/>
            <p:cNvCxnSpPr/>
            <p:nvPr/>
          </p:nvCxnSpPr>
          <p:spPr>
            <a:xfrm rot="10800000">
              <a:off x="6813675" y="1712300"/>
              <a:ext cx="0" cy="2895600"/>
            </a:xfrm>
            <a:prstGeom prst="straightConnector1">
              <a:avLst/>
            </a:prstGeom>
            <a:noFill/>
            <a:ln w="28575" cap="flat" cmpd="sng">
              <a:solidFill>
                <a:srgbClr val="E06666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683" name="Google Shape;683;p33"/>
            <p:cNvSpPr/>
            <p:nvPr/>
          </p:nvSpPr>
          <p:spPr>
            <a:xfrm>
              <a:off x="6300150" y="1969050"/>
              <a:ext cx="1032000" cy="405000"/>
            </a:xfrm>
            <a:prstGeom prst="rect">
              <a:avLst/>
            </a:prstGeom>
            <a:solidFill>
              <a:srgbClr val="F3F3F3">
                <a:alpha val="4902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33 ETH paid to Alice</a:t>
              </a:r>
              <a:endParaRPr sz="1000"/>
            </a:p>
          </p:txBody>
        </p:sp>
      </p:grpSp>
      <p:grpSp>
        <p:nvGrpSpPr>
          <p:cNvPr id="684" name="Google Shape;684;p33"/>
          <p:cNvGrpSpPr/>
          <p:nvPr/>
        </p:nvGrpSpPr>
        <p:grpSpPr>
          <a:xfrm>
            <a:off x="8288700" y="2559650"/>
            <a:ext cx="707100" cy="973500"/>
            <a:chOff x="8288700" y="2559650"/>
            <a:chExt cx="707100" cy="973500"/>
          </a:xfrm>
        </p:grpSpPr>
        <p:cxnSp>
          <p:nvCxnSpPr>
            <p:cNvPr id="685" name="Google Shape;685;p33"/>
            <p:cNvCxnSpPr/>
            <p:nvPr/>
          </p:nvCxnSpPr>
          <p:spPr>
            <a:xfrm rot="10800000">
              <a:off x="8330825" y="2559650"/>
              <a:ext cx="0" cy="973500"/>
            </a:xfrm>
            <a:prstGeom prst="straightConnector1">
              <a:avLst/>
            </a:prstGeom>
            <a:noFill/>
            <a:ln w="28575" cap="flat" cmpd="sng">
              <a:solidFill>
                <a:srgbClr val="E06666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sp>
          <p:nvSpPr>
            <p:cNvPr id="686" name="Google Shape;686;p33"/>
            <p:cNvSpPr/>
            <p:nvPr/>
          </p:nvSpPr>
          <p:spPr>
            <a:xfrm>
              <a:off x="8288700" y="2739900"/>
              <a:ext cx="707100" cy="501600"/>
            </a:xfrm>
            <a:prstGeom prst="rect">
              <a:avLst/>
            </a:prstGeom>
            <a:solidFill>
              <a:srgbClr val="F3F3F3">
                <a:alpha val="4902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1 BTC paid to Bob</a:t>
              </a:r>
              <a:endParaRPr sz="1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34"/>
          <p:cNvSpPr txBox="1">
            <a:spLocks noGrp="1"/>
          </p:cNvSpPr>
          <p:nvPr>
            <p:ph type="title"/>
          </p:nvPr>
        </p:nvSpPr>
        <p:spPr>
          <a:xfrm>
            <a:off x="311700" y="64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if Alice does not reveal key ?</a:t>
            </a:r>
            <a:endParaRPr/>
          </a:p>
        </p:txBody>
      </p:sp>
      <p:cxnSp>
        <p:nvCxnSpPr>
          <p:cNvPr id="692" name="Google Shape;692;p34"/>
          <p:cNvCxnSpPr/>
          <p:nvPr/>
        </p:nvCxnSpPr>
        <p:spPr>
          <a:xfrm rot="10800000">
            <a:off x="543575" y="1690625"/>
            <a:ext cx="80235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3" name="Google Shape;693;p34"/>
          <p:cNvCxnSpPr/>
          <p:nvPr/>
        </p:nvCxnSpPr>
        <p:spPr>
          <a:xfrm rot="10800000">
            <a:off x="543550" y="2571750"/>
            <a:ext cx="8048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4" name="Google Shape;694;p34"/>
          <p:cNvCxnSpPr/>
          <p:nvPr/>
        </p:nvCxnSpPr>
        <p:spPr>
          <a:xfrm rot="10800000">
            <a:off x="547650" y="3520600"/>
            <a:ext cx="8048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5" name="Google Shape;695;p34"/>
          <p:cNvCxnSpPr/>
          <p:nvPr/>
        </p:nvCxnSpPr>
        <p:spPr>
          <a:xfrm rot="10800000">
            <a:off x="530975" y="4613450"/>
            <a:ext cx="8048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6" name="Google Shape;696;p34"/>
          <p:cNvCxnSpPr/>
          <p:nvPr/>
        </p:nvCxnSpPr>
        <p:spPr>
          <a:xfrm rot="10800000">
            <a:off x="4119900" y="5073375"/>
            <a:ext cx="982500" cy="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stealth" w="med" len="med"/>
            <a:tailEnd type="none" w="med" len="med"/>
          </a:ln>
        </p:spPr>
      </p:cxnSp>
      <p:sp>
        <p:nvSpPr>
          <p:cNvPr id="697" name="Google Shape;697;p34"/>
          <p:cNvSpPr txBox="1"/>
          <p:nvPr/>
        </p:nvSpPr>
        <p:spPr>
          <a:xfrm>
            <a:off x="4322750" y="4766525"/>
            <a:ext cx="14433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ource Sans Pro"/>
                <a:ea typeface="Source Sans Pro"/>
                <a:cs typeface="Source Sans Pro"/>
                <a:sym typeface="Source Sans Pro"/>
              </a:rPr>
              <a:t>Time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698" name="Google Shape;698;p34"/>
          <p:cNvGrpSpPr/>
          <p:nvPr/>
        </p:nvGrpSpPr>
        <p:grpSpPr>
          <a:xfrm>
            <a:off x="103650" y="1403166"/>
            <a:ext cx="988200" cy="737656"/>
            <a:chOff x="1322325" y="2937444"/>
            <a:chExt cx="988200" cy="737656"/>
          </a:xfrm>
        </p:grpSpPr>
        <p:pic>
          <p:nvPicPr>
            <p:cNvPr id="699" name="Google Shape;699;p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03464" y="2937444"/>
              <a:ext cx="225905" cy="3455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0" name="Google Shape;700;p34"/>
            <p:cNvSpPr txBox="1"/>
            <p:nvPr/>
          </p:nvSpPr>
          <p:spPr>
            <a:xfrm>
              <a:off x="1322325" y="3215800"/>
              <a:ext cx="988200" cy="45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2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Alice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701" name="Google Shape;701;p34"/>
          <p:cNvGrpSpPr/>
          <p:nvPr/>
        </p:nvGrpSpPr>
        <p:grpSpPr>
          <a:xfrm>
            <a:off x="12687" y="2312333"/>
            <a:ext cx="1218300" cy="738956"/>
            <a:chOff x="5321501" y="2207588"/>
            <a:chExt cx="1218300" cy="738956"/>
          </a:xfrm>
        </p:grpSpPr>
        <p:pic>
          <p:nvPicPr>
            <p:cNvPr id="702" name="Google Shape;70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732200" y="2207588"/>
              <a:ext cx="375825" cy="483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3" name="Google Shape;703;p34"/>
            <p:cNvSpPr txBox="1"/>
            <p:nvPr/>
          </p:nvSpPr>
          <p:spPr>
            <a:xfrm>
              <a:off x="5321501" y="2555044"/>
              <a:ext cx="1218300" cy="39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Source Sans Pro"/>
                  <a:ea typeface="Source Sans Pro"/>
                  <a:cs typeface="Source Sans Pro"/>
                  <a:sym typeface="Source Sans Pro"/>
                </a:rPr>
                <a:t>Bob</a:t>
              </a:r>
              <a:endParaRPr b="1"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cxnSp>
        <p:nvCxnSpPr>
          <p:cNvPr id="704" name="Google Shape;704;p34"/>
          <p:cNvCxnSpPr>
            <a:endCxn id="705" idx="0"/>
          </p:cNvCxnSpPr>
          <p:nvPr/>
        </p:nvCxnSpPr>
        <p:spPr>
          <a:xfrm flipH="1">
            <a:off x="2039575" y="1670400"/>
            <a:ext cx="8100" cy="16740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706" name="Google Shape;706;p34"/>
          <p:cNvSpPr/>
          <p:nvPr/>
        </p:nvSpPr>
        <p:spPr>
          <a:xfrm>
            <a:off x="785328" y="917300"/>
            <a:ext cx="931500" cy="352500"/>
          </a:xfrm>
          <a:prstGeom prst="rect">
            <a:avLst/>
          </a:prstGeom>
          <a:solidFill>
            <a:srgbClr val="F3F3F3">
              <a:alpha val="490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Generate Secret - </a:t>
            </a:r>
            <a:r>
              <a:rPr lang="en" sz="1000" b="1"/>
              <a:t>key</a:t>
            </a:r>
            <a:endParaRPr sz="1000" b="1"/>
          </a:p>
        </p:txBody>
      </p:sp>
      <p:cxnSp>
        <p:nvCxnSpPr>
          <p:cNvPr id="707" name="Google Shape;707;p34"/>
          <p:cNvCxnSpPr/>
          <p:nvPr/>
        </p:nvCxnSpPr>
        <p:spPr>
          <a:xfrm rot="10800000">
            <a:off x="1251075" y="1603100"/>
            <a:ext cx="0" cy="1092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708" name="Google Shape;708;p34"/>
          <p:cNvSpPr/>
          <p:nvPr/>
        </p:nvSpPr>
        <p:spPr>
          <a:xfrm>
            <a:off x="785328" y="1270400"/>
            <a:ext cx="931500" cy="352500"/>
          </a:xfrm>
          <a:prstGeom prst="rect">
            <a:avLst/>
          </a:prstGeom>
          <a:solidFill>
            <a:srgbClr val="F3F3F3">
              <a:alpha val="490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Compute Hash </a:t>
            </a:r>
            <a:r>
              <a:rPr lang="en" sz="1000" b="1"/>
              <a:t>H</a:t>
            </a:r>
            <a:endParaRPr sz="1000" b="1"/>
          </a:p>
        </p:txBody>
      </p:sp>
      <p:pic>
        <p:nvPicPr>
          <p:cNvPr id="709" name="Google Shape;709;p34"/>
          <p:cNvPicPr preferRelativeResize="0"/>
          <p:nvPr/>
        </p:nvPicPr>
        <p:blipFill rotWithShape="1">
          <a:blip r:embed="rId5">
            <a:alphaModFix/>
          </a:blip>
          <a:srcRect t="16666" r="60589"/>
          <a:stretch/>
        </p:blipFill>
        <p:spPr>
          <a:xfrm>
            <a:off x="229075" y="3146600"/>
            <a:ext cx="496375" cy="50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34"/>
          <p:cNvSpPr txBox="1"/>
          <p:nvPr/>
        </p:nvSpPr>
        <p:spPr>
          <a:xfrm>
            <a:off x="-92510" y="3411803"/>
            <a:ext cx="10908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Bitcoin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11" name="Google Shape;711;p34"/>
          <p:cNvSpPr txBox="1"/>
          <p:nvPr/>
        </p:nvSpPr>
        <p:spPr>
          <a:xfrm>
            <a:off x="-59816" y="4335434"/>
            <a:ext cx="10908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Ethereum Network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12" name="Google Shape;712;p34"/>
          <p:cNvPicPr preferRelativeResize="0"/>
          <p:nvPr/>
        </p:nvPicPr>
        <p:blipFill rotWithShape="1">
          <a:blip r:embed="rId6">
            <a:alphaModFix/>
          </a:blip>
          <a:srcRect r="71196"/>
          <a:stretch/>
        </p:blipFill>
        <p:spPr>
          <a:xfrm>
            <a:off x="305271" y="3989900"/>
            <a:ext cx="377400" cy="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34"/>
          <p:cNvSpPr/>
          <p:nvPr/>
        </p:nvSpPr>
        <p:spPr>
          <a:xfrm>
            <a:off x="932425" y="3344400"/>
            <a:ext cx="2214300" cy="352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100" b="1" dirty="0"/>
              <a:t>Alice: HTLC(1BTC, H</a:t>
            </a:r>
            <a:r>
              <a:rPr lang="en" sz="1100" b="1"/>
              <a:t>, </a:t>
            </a:r>
            <a:r>
              <a:rPr lang="en" sz="1100" b="1" smtClean="0"/>
              <a:t>4</a:t>
            </a:r>
            <a:r>
              <a:rPr lang="en" sz="1100" b="1" smtClean="0">
                <a:solidFill>
                  <a:schemeClr val="dk2"/>
                </a:solidFill>
              </a:rPr>
              <a:t>Δ</a:t>
            </a:r>
            <a:r>
              <a:rPr lang="en" sz="1100" b="1" dirty="0">
                <a:solidFill>
                  <a:schemeClr val="dk2"/>
                </a:solidFill>
              </a:rPr>
              <a:t>)</a:t>
            </a:r>
            <a:endParaRPr sz="1100" b="1" dirty="0"/>
          </a:p>
        </p:txBody>
      </p:sp>
      <p:cxnSp>
        <p:nvCxnSpPr>
          <p:cNvPr id="713" name="Google Shape;713;p34"/>
          <p:cNvCxnSpPr/>
          <p:nvPr/>
        </p:nvCxnSpPr>
        <p:spPr>
          <a:xfrm>
            <a:off x="3458950" y="2571750"/>
            <a:ext cx="0" cy="9447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714" name="Google Shape;714;p34"/>
          <p:cNvSpPr/>
          <p:nvPr/>
        </p:nvSpPr>
        <p:spPr>
          <a:xfrm>
            <a:off x="2672804" y="2703686"/>
            <a:ext cx="1523400" cy="352500"/>
          </a:xfrm>
          <a:prstGeom prst="rect">
            <a:avLst/>
          </a:prstGeom>
          <a:solidFill>
            <a:srgbClr val="F3F3F3">
              <a:alpha val="490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Verify Alice created the Funding HTLC with </a:t>
            </a:r>
            <a:r>
              <a:rPr lang="en" sz="1000" b="1"/>
              <a:t>H</a:t>
            </a:r>
            <a:endParaRPr sz="1000" b="1"/>
          </a:p>
        </p:txBody>
      </p:sp>
      <p:sp>
        <p:nvSpPr>
          <p:cNvPr id="715" name="Google Shape;715;p34"/>
          <p:cNvSpPr/>
          <p:nvPr/>
        </p:nvSpPr>
        <p:spPr>
          <a:xfrm>
            <a:off x="3247365" y="4361675"/>
            <a:ext cx="1984800" cy="352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100" b="1"/>
              <a:t>Bob: HTLC(33ETH, H, 2</a:t>
            </a:r>
            <a:r>
              <a:rPr lang="en" sz="1100" b="1">
                <a:solidFill>
                  <a:schemeClr val="dk2"/>
                </a:solidFill>
              </a:rPr>
              <a:t>Δ)</a:t>
            </a:r>
            <a:endParaRPr sz="1100" b="1"/>
          </a:p>
        </p:txBody>
      </p:sp>
      <p:cxnSp>
        <p:nvCxnSpPr>
          <p:cNvPr id="716" name="Google Shape;716;p34"/>
          <p:cNvCxnSpPr/>
          <p:nvPr/>
        </p:nvCxnSpPr>
        <p:spPr>
          <a:xfrm>
            <a:off x="2645050" y="1664854"/>
            <a:ext cx="0" cy="9285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717" name="Google Shape;717;p34"/>
          <p:cNvSpPr/>
          <p:nvPr/>
        </p:nvSpPr>
        <p:spPr>
          <a:xfrm>
            <a:off x="2481523" y="1839675"/>
            <a:ext cx="292500" cy="352500"/>
          </a:xfrm>
          <a:prstGeom prst="rect">
            <a:avLst/>
          </a:prstGeom>
          <a:solidFill>
            <a:srgbClr val="F3F3F3">
              <a:alpha val="490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H</a:t>
            </a:r>
            <a:endParaRPr sz="1000" b="1"/>
          </a:p>
        </p:txBody>
      </p:sp>
      <p:cxnSp>
        <p:nvCxnSpPr>
          <p:cNvPr id="718" name="Google Shape;718;p34"/>
          <p:cNvCxnSpPr>
            <a:endCxn id="715" idx="0"/>
          </p:cNvCxnSpPr>
          <p:nvPr/>
        </p:nvCxnSpPr>
        <p:spPr>
          <a:xfrm>
            <a:off x="4239765" y="2576675"/>
            <a:ext cx="0" cy="17850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719" name="Google Shape;719;p34"/>
          <p:cNvCxnSpPr/>
          <p:nvPr/>
        </p:nvCxnSpPr>
        <p:spPr>
          <a:xfrm>
            <a:off x="5318800" y="1670350"/>
            <a:ext cx="0" cy="29430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720" name="Google Shape;720;p34"/>
          <p:cNvSpPr/>
          <p:nvPr/>
        </p:nvSpPr>
        <p:spPr>
          <a:xfrm>
            <a:off x="4669104" y="2975786"/>
            <a:ext cx="1523400" cy="352500"/>
          </a:xfrm>
          <a:prstGeom prst="rect">
            <a:avLst/>
          </a:prstGeom>
          <a:solidFill>
            <a:srgbClr val="F3F3F3">
              <a:alpha val="490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Verify Bob created the Funding HTLC with </a:t>
            </a:r>
            <a:r>
              <a:rPr lang="en" sz="1000" b="1"/>
              <a:t>H</a:t>
            </a:r>
            <a:endParaRPr sz="1000" b="1"/>
          </a:p>
        </p:txBody>
      </p:sp>
      <p:sp>
        <p:nvSpPr>
          <p:cNvPr id="721" name="Google Shape;721;p34"/>
          <p:cNvSpPr/>
          <p:nvPr/>
        </p:nvSpPr>
        <p:spPr>
          <a:xfrm>
            <a:off x="5060750" y="1303363"/>
            <a:ext cx="1806900" cy="352500"/>
          </a:xfrm>
          <a:prstGeom prst="rect">
            <a:avLst/>
          </a:prstGeom>
          <a:solidFill>
            <a:srgbClr val="F3F3F3">
              <a:alpha val="490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Alice refuse to reveal </a:t>
            </a:r>
            <a:r>
              <a:rPr lang="en" sz="1000" b="1"/>
              <a:t>key</a:t>
            </a:r>
            <a:endParaRPr sz="1200" b="1">
              <a:solidFill>
                <a:srgbClr val="FF0000"/>
              </a:solidFill>
            </a:endParaRPr>
          </a:p>
        </p:txBody>
      </p:sp>
      <p:cxnSp>
        <p:nvCxnSpPr>
          <p:cNvPr id="722" name="Google Shape;722;p34"/>
          <p:cNvCxnSpPr/>
          <p:nvPr/>
        </p:nvCxnSpPr>
        <p:spPr>
          <a:xfrm rot="10800000" flipH="1">
            <a:off x="7844130" y="1722875"/>
            <a:ext cx="7200" cy="15462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723" name="Google Shape;723;p34"/>
          <p:cNvSpPr/>
          <p:nvPr/>
        </p:nvSpPr>
        <p:spPr>
          <a:xfrm>
            <a:off x="7456080" y="2075250"/>
            <a:ext cx="1218300" cy="352500"/>
          </a:xfrm>
          <a:prstGeom prst="rect">
            <a:avLst/>
          </a:prstGeom>
          <a:solidFill>
            <a:srgbClr val="F3F3F3">
              <a:alpha val="490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1 BTC refunded to Alice</a:t>
            </a:r>
            <a:endParaRPr sz="1000" b="1"/>
          </a:p>
        </p:txBody>
      </p:sp>
      <p:cxnSp>
        <p:nvCxnSpPr>
          <p:cNvPr id="724" name="Google Shape;724;p34"/>
          <p:cNvCxnSpPr/>
          <p:nvPr/>
        </p:nvCxnSpPr>
        <p:spPr>
          <a:xfrm rot="10800000">
            <a:off x="5967084" y="1662519"/>
            <a:ext cx="0" cy="1092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725" name="Google Shape;725;p34"/>
          <p:cNvSpPr/>
          <p:nvPr/>
        </p:nvSpPr>
        <p:spPr>
          <a:xfrm>
            <a:off x="7411280" y="3301316"/>
            <a:ext cx="931500" cy="352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100" b="1" dirty="0"/>
              <a:t>TIMEOUT</a:t>
            </a:r>
            <a:endParaRPr sz="1100" b="1" dirty="0"/>
          </a:p>
        </p:txBody>
      </p:sp>
      <p:sp>
        <p:nvSpPr>
          <p:cNvPr id="726" name="Google Shape;726;p34"/>
          <p:cNvSpPr/>
          <p:nvPr/>
        </p:nvSpPr>
        <p:spPr>
          <a:xfrm>
            <a:off x="6413775" y="4437191"/>
            <a:ext cx="931500" cy="352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100" b="1"/>
              <a:t>TIMEOUT</a:t>
            </a:r>
            <a:endParaRPr sz="1100" b="1"/>
          </a:p>
        </p:txBody>
      </p:sp>
      <p:cxnSp>
        <p:nvCxnSpPr>
          <p:cNvPr id="727" name="Google Shape;727;p34"/>
          <p:cNvCxnSpPr>
            <a:stCxn id="726" idx="0"/>
          </p:cNvCxnSpPr>
          <p:nvPr/>
        </p:nvCxnSpPr>
        <p:spPr>
          <a:xfrm rot="10800000">
            <a:off x="6879525" y="3549791"/>
            <a:ext cx="0" cy="887400"/>
          </a:xfrm>
          <a:prstGeom prst="straightConnector1">
            <a:avLst/>
          </a:prstGeom>
          <a:noFill/>
          <a:ln w="28575" cap="flat" cmpd="sng">
            <a:solidFill>
              <a:srgbClr val="E06666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728" name="Google Shape;728;p34"/>
          <p:cNvSpPr/>
          <p:nvPr/>
        </p:nvSpPr>
        <p:spPr>
          <a:xfrm>
            <a:off x="6270375" y="3890775"/>
            <a:ext cx="1218300" cy="352500"/>
          </a:xfrm>
          <a:prstGeom prst="rect">
            <a:avLst/>
          </a:prstGeom>
          <a:solidFill>
            <a:srgbClr val="F3F3F3">
              <a:alpha val="490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/>
              <a:t>33 ETH refunded to Bob</a:t>
            </a:r>
            <a:endParaRPr sz="1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Multi-Party Atomic Cross-chain Swap</a:t>
            </a:r>
            <a:endParaRPr dirty="0"/>
          </a:p>
        </p:txBody>
      </p:sp>
      <p:sp>
        <p:nvSpPr>
          <p:cNvPr id="734" name="Google Shape;734;p35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7843760" cy="22456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6075" indent="-346075">
              <a:lnSpc>
                <a:spcPct val="100000"/>
              </a:lnSpc>
            </a:pPr>
            <a:r>
              <a:rPr lang="en-US" dirty="0" smtClean="0">
                <a:solidFill>
                  <a:schemeClr val="bg2"/>
                </a:solidFill>
                <a:latin typeface="Calibri" pitchFamily="34" charset="0"/>
              </a:rPr>
              <a:t>Carol wants to sell her Cadillac for </a:t>
            </a:r>
            <a:r>
              <a:rPr lang="en-US" dirty="0" err="1" smtClean="0">
                <a:solidFill>
                  <a:schemeClr val="bg2"/>
                </a:solidFill>
                <a:latin typeface="Calibri" pitchFamily="34" charset="0"/>
              </a:rPr>
              <a:t>bitcoins</a:t>
            </a:r>
            <a:r>
              <a:rPr lang="en-US" dirty="0" smtClean="0">
                <a:solidFill>
                  <a:schemeClr val="bg2"/>
                </a:solidFill>
                <a:latin typeface="Calibri" pitchFamily="34" charset="0"/>
              </a:rPr>
              <a:t>. Alice is willing to buy Carol’s Cadillac, but she wants to pay in an “alt-coin” </a:t>
            </a:r>
            <a:r>
              <a:rPr lang="en-US" dirty="0" err="1" smtClean="0">
                <a:solidFill>
                  <a:schemeClr val="bg2"/>
                </a:solidFill>
                <a:latin typeface="Calibri" pitchFamily="34" charset="0"/>
              </a:rPr>
              <a:t>cryptocurrency</a:t>
            </a:r>
            <a:endParaRPr lang="en-US" dirty="0" smtClean="0">
              <a:solidFill>
                <a:schemeClr val="bg2"/>
              </a:solidFill>
              <a:latin typeface="Calibri" pitchFamily="34" charset="0"/>
            </a:endParaRPr>
          </a:p>
          <a:p>
            <a:pPr marL="346075" indent="-346075">
              <a:lnSpc>
                <a:spcPct val="100000"/>
              </a:lnSpc>
            </a:pPr>
            <a:r>
              <a:rPr lang="en-US" dirty="0" smtClean="0">
                <a:solidFill>
                  <a:schemeClr val="bg2"/>
                </a:solidFill>
                <a:latin typeface="Calibri" pitchFamily="34" charset="0"/>
              </a:rPr>
              <a:t>Bob is willing to trade alt-coins for </a:t>
            </a:r>
            <a:r>
              <a:rPr lang="en-US" dirty="0" err="1" smtClean="0">
                <a:solidFill>
                  <a:schemeClr val="bg2"/>
                </a:solidFill>
                <a:latin typeface="Calibri" pitchFamily="34" charset="0"/>
              </a:rPr>
              <a:t>bitcoins</a:t>
            </a:r>
            <a:endParaRPr lang="en-US" dirty="0" smtClean="0">
              <a:solidFill>
                <a:schemeClr val="bg2"/>
              </a:solidFill>
              <a:latin typeface="Calibri" pitchFamily="34" charset="0"/>
            </a:endParaRPr>
          </a:p>
          <a:p>
            <a:pPr marL="346075" indent="-346075">
              <a:lnSpc>
                <a:spcPct val="100000"/>
              </a:lnSpc>
            </a:pPr>
            <a:r>
              <a:rPr lang="en-US" dirty="0" smtClean="0">
                <a:solidFill>
                  <a:schemeClr val="bg2"/>
                </a:solidFill>
                <a:latin typeface="Calibri" pitchFamily="34" charset="0"/>
              </a:rPr>
              <a:t>Alice, Bob and Carol need to arrange a three-way swap: </a:t>
            </a:r>
          </a:p>
          <a:p>
            <a:pPr marL="803275" lvl="2" indent="-346075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Alice will transfer her alt-coins to Bob </a:t>
            </a:r>
          </a:p>
          <a:p>
            <a:pPr marL="803275" lvl="2" indent="-346075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Bob will transfer his </a:t>
            </a:r>
            <a:r>
              <a:rPr lang="en-US" sz="1800" dirty="0" err="1" smtClean="0">
                <a:solidFill>
                  <a:schemeClr val="bg2"/>
                </a:solidFill>
                <a:latin typeface="Calibri" pitchFamily="34" charset="0"/>
              </a:rPr>
              <a:t>bitcoins</a:t>
            </a: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 to Carol</a:t>
            </a:r>
          </a:p>
          <a:p>
            <a:pPr marL="803275" lvl="2" indent="-346075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Carol will transfer title of her Cadillac to Alice</a:t>
            </a:r>
            <a:endParaRPr sz="1800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736" name="Google Shape;736;p35"/>
          <p:cNvSpPr txBox="1"/>
          <p:nvPr/>
        </p:nvSpPr>
        <p:spPr>
          <a:xfrm>
            <a:off x="0" y="4829100"/>
            <a:ext cx="35577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M. Herlihy, “Atomic cross-chain swaps,” in PODC, 2018.</a:t>
            </a:r>
            <a:b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 smtClean="0"/>
              <a:t>Multi-Party Atomic Cross-chain Swap</a:t>
            </a:r>
            <a:endParaRPr dirty="0"/>
          </a:p>
        </p:txBody>
      </p:sp>
      <p:sp>
        <p:nvSpPr>
          <p:cNvPr id="734" name="Google Shape;734;p35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51102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Alice creates a secret s, h = H(s), and publishes a contract on the alt-coin blockchain with </a:t>
            </a:r>
            <a:r>
              <a:rPr lang="en-US" sz="1600" dirty="0" err="1" smtClean="0">
                <a:solidFill>
                  <a:schemeClr val="bg2"/>
                </a:solidFill>
                <a:latin typeface="Calibri" pitchFamily="34" charset="0"/>
              </a:rPr>
              <a:t>hashlock</a:t>
            </a:r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 h and </a:t>
            </a:r>
            <a:r>
              <a:rPr lang="en-US" sz="1600" dirty="0" err="1" smtClean="0">
                <a:solidFill>
                  <a:schemeClr val="bg2"/>
                </a:solidFill>
                <a:latin typeface="Calibri" pitchFamily="34" charset="0"/>
              </a:rPr>
              <a:t>timelock</a:t>
            </a:r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 6Δ in the future, to transfer her alt-coins to Bob.</a:t>
            </a:r>
          </a:p>
          <a:p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When Bob confirms that Alice’s contract has been published on the alt-coin blockchain, he publishes a contract on the </a:t>
            </a:r>
            <a:r>
              <a:rPr lang="en-US" sz="1600" dirty="0" err="1" smtClean="0">
                <a:solidFill>
                  <a:schemeClr val="bg2"/>
                </a:solidFill>
                <a:latin typeface="Calibri" pitchFamily="34" charset="0"/>
              </a:rPr>
              <a:t>Bitcoin</a:t>
            </a:r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 blockchain with the same </a:t>
            </a:r>
            <a:r>
              <a:rPr lang="en-US" sz="1600" dirty="0" err="1" smtClean="0">
                <a:solidFill>
                  <a:schemeClr val="bg2"/>
                </a:solidFill>
                <a:latin typeface="Calibri" pitchFamily="34" charset="0"/>
              </a:rPr>
              <a:t>hashlock</a:t>
            </a:r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 h but with </a:t>
            </a:r>
            <a:r>
              <a:rPr lang="en-US" sz="1600" dirty="0" err="1" smtClean="0">
                <a:solidFill>
                  <a:schemeClr val="bg2"/>
                </a:solidFill>
                <a:latin typeface="Calibri" pitchFamily="34" charset="0"/>
              </a:rPr>
              <a:t>timelock</a:t>
            </a:r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 5Δ in the future, to transfer his </a:t>
            </a:r>
            <a:r>
              <a:rPr lang="en-US" sz="1600" dirty="0" err="1" smtClean="0">
                <a:solidFill>
                  <a:schemeClr val="bg2"/>
                </a:solidFill>
                <a:latin typeface="Calibri" pitchFamily="34" charset="0"/>
              </a:rPr>
              <a:t>bitcoins</a:t>
            </a:r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 to Carol.</a:t>
            </a:r>
          </a:p>
          <a:p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When Carol confirms that Bob’s contract has been published on the </a:t>
            </a:r>
            <a:r>
              <a:rPr lang="en-US" sz="1600" dirty="0" err="1" smtClean="0">
                <a:solidFill>
                  <a:schemeClr val="bg2"/>
                </a:solidFill>
                <a:latin typeface="Calibri" pitchFamily="34" charset="0"/>
              </a:rPr>
              <a:t>Bitcoin</a:t>
            </a:r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 blockchain, she publishes a contract on the automobile title blockchain with the same </a:t>
            </a:r>
            <a:r>
              <a:rPr lang="en-US" sz="1600" dirty="0" err="1" smtClean="0">
                <a:solidFill>
                  <a:schemeClr val="bg2"/>
                </a:solidFill>
                <a:latin typeface="Calibri" pitchFamily="34" charset="0"/>
              </a:rPr>
              <a:t>hashlock</a:t>
            </a:r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 h, but with timeout 4Δ in the future, to transfer her Cadillac’s title to Alice.</a:t>
            </a:r>
          </a:p>
          <a:p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When Alice confirms that Carol’s contract has been published on the title blockchain, she sends s to Carol’s contract, acquiring the title and revealing s to Carol. </a:t>
            </a:r>
          </a:p>
          <a:p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Carol then sends s to Bob’s contract, acquiring the </a:t>
            </a:r>
            <a:r>
              <a:rPr lang="en-US" sz="1600" dirty="0" err="1" smtClean="0">
                <a:solidFill>
                  <a:schemeClr val="bg2"/>
                </a:solidFill>
                <a:latin typeface="Calibri" pitchFamily="34" charset="0"/>
              </a:rPr>
              <a:t>bitcoins</a:t>
            </a:r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 and revealing s to Bob.</a:t>
            </a:r>
          </a:p>
          <a:p>
            <a:r>
              <a:rPr lang="en-US" sz="1600" dirty="0" smtClean="0">
                <a:solidFill>
                  <a:schemeClr val="bg2"/>
                </a:solidFill>
                <a:latin typeface="Calibri" pitchFamily="34" charset="0"/>
              </a:rPr>
              <a:t>Bob sends s to Alice’s contract, acquiring the alt-coins and completing the swap.</a:t>
            </a:r>
            <a:endParaRPr sz="1600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736" name="Google Shape;736;p35"/>
          <p:cNvSpPr txBox="1"/>
          <p:nvPr/>
        </p:nvSpPr>
        <p:spPr>
          <a:xfrm>
            <a:off x="0" y="4829100"/>
            <a:ext cx="35577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M. Herlihy, “Atomic cross-chain swaps,” in PODC, 2018.</a:t>
            </a:r>
            <a:b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 smtClean="0"/>
              <a:t>Multi-Party Atomic Cross-chain Swap</a:t>
            </a:r>
            <a:endParaRPr dirty="0"/>
          </a:p>
        </p:txBody>
      </p:sp>
      <p:pic>
        <p:nvPicPr>
          <p:cNvPr id="735" name="Google Shape;735;p35"/>
          <p:cNvPicPr preferRelativeResize="0"/>
          <p:nvPr/>
        </p:nvPicPr>
        <p:blipFill rotWithShape="1">
          <a:blip r:embed="rId3">
            <a:alphaModFix/>
          </a:blip>
          <a:srcRect l="5882" t="1797" r="6452"/>
          <a:stretch/>
        </p:blipFill>
        <p:spPr>
          <a:xfrm>
            <a:off x="1692875" y="1034105"/>
            <a:ext cx="4695568" cy="3883884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35"/>
          <p:cNvSpPr txBox="1"/>
          <p:nvPr/>
        </p:nvSpPr>
        <p:spPr>
          <a:xfrm>
            <a:off x="0" y="4829100"/>
            <a:ext cx="35577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M. Herlihy, “Atomic cross-chain swaps,” in PODC, 2018.</a:t>
            </a:r>
            <a:b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 smtClean="0"/>
              <a:t>Validity of the Protocool</a:t>
            </a:r>
            <a:endParaRPr dirty="0"/>
          </a:p>
        </p:txBody>
      </p:sp>
      <p:sp>
        <p:nvSpPr>
          <p:cNvPr id="734" name="Google Shape;734;p35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659306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bg2"/>
                </a:solidFill>
                <a:latin typeface="Calibri" pitchFamily="34" charset="0"/>
              </a:rPr>
              <a:t>If any party halts while contracts are being deployed, then all contracts eventually time out and trigger refunds.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bg2"/>
                </a:solidFill>
                <a:latin typeface="Calibri" pitchFamily="34" charset="0"/>
              </a:rPr>
              <a:t>If any party halts during triggering of contracts, only that party ends up worse off.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If Carol halts without triggering her contract, then Alice gets the Cadillac and Bob gets a refund, so Carol’s misbehavior harms only herself.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bg2"/>
                </a:solidFill>
                <a:latin typeface="Calibri" pitchFamily="34" charset="0"/>
              </a:rPr>
              <a:t>The order in which contracts are deployed matters.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If Carol were to post her contract with Alice before Bob posts his contract with Carol, then Alice could take ownership of the Cadillac without paying Carol.</a:t>
            </a:r>
          </a:p>
          <a:p>
            <a:pPr>
              <a:lnSpc>
                <a:spcPct val="100000"/>
              </a:lnSpc>
            </a:pPr>
            <a:r>
              <a:rPr lang="en-US" dirty="0" err="1" smtClean="0">
                <a:solidFill>
                  <a:schemeClr val="bg2"/>
                </a:solidFill>
                <a:latin typeface="Calibri" pitchFamily="34" charset="0"/>
              </a:rPr>
              <a:t>Timelock</a:t>
            </a:r>
            <a:r>
              <a:rPr lang="en-US" dirty="0" smtClean="0">
                <a:solidFill>
                  <a:schemeClr val="bg2"/>
                </a:solidFill>
                <a:latin typeface="Calibri" pitchFamily="34" charset="0"/>
              </a:rPr>
              <a:t> values matter.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If Carol’s contract with Bob were to expire at the same time as Bob’s contract with Alice, then Carol could reveal s to collect Bob’s </a:t>
            </a:r>
            <a:r>
              <a:rPr lang="en-US" sz="1800" dirty="0" err="1" smtClean="0">
                <a:solidFill>
                  <a:schemeClr val="bg2"/>
                </a:solidFill>
                <a:latin typeface="Calibri" pitchFamily="34" charset="0"/>
              </a:rPr>
              <a:t>bitcoins</a:t>
            </a: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 at the very last moment, leaving Bob no time to collect his alt-coins from Alice.</a:t>
            </a:r>
            <a:endParaRPr sz="1800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736" name="Google Shape;736;p35"/>
          <p:cNvSpPr txBox="1"/>
          <p:nvPr/>
        </p:nvSpPr>
        <p:spPr>
          <a:xfrm>
            <a:off x="0" y="4829100"/>
            <a:ext cx="35577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M. Herlihy, “Atomic cross-chain swaps,” in PODC, 2018.</a:t>
            </a:r>
            <a:b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 smtClean="0"/>
              <a:t>Multi-Party Atomic Cross-chain Swap</a:t>
            </a:r>
            <a:endParaRPr dirty="0"/>
          </a:p>
        </p:txBody>
      </p:sp>
      <p:sp>
        <p:nvSpPr>
          <p:cNvPr id="734" name="Google Shape;734;p35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51102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bg2"/>
                </a:solidFill>
                <a:latin typeface="Calibri" pitchFamily="34" charset="0"/>
              </a:rPr>
              <a:t>What if parties behave irrationally?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If Alice (irrationally) reveals s before the first phase completes, then Bob can take Alice’s </a:t>
            </a:r>
            <a:r>
              <a:rPr lang="en-US" sz="1800" dirty="0" err="1" smtClean="0">
                <a:solidFill>
                  <a:schemeClr val="bg2"/>
                </a:solidFill>
                <a:latin typeface="Calibri" pitchFamily="34" charset="0"/>
              </a:rPr>
              <a:t>altcoins</a:t>
            </a: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 and perhaps Carol can take Bob’s </a:t>
            </a:r>
            <a:r>
              <a:rPr lang="en-US" sz="1800" dirty="0" err="1" smtClean="0">
                <a:solidFill>
                  <a:schemeClr val="bg2"/>
                </a:solidFill>
                <a:latin typeface="Calibri" pitchFamily="34" charset="0"/>
              </a:rPr>
              <a:t>bitcoins</a:t>
            </a: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, but Alice will not get her Cadillac, so only she is worse off.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bg2"/>
                </a:solidFill>
                <a:latin typeface="Calibri" pitchFamily="34" charset="0"/>
              </a:rPr>
              <a:t>Atomic swap protocol guarantees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If all parties conform to the protocol, then all swaps take place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If some parties deviate from the protocol, then no conforming party ends up worse off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No coalition has an incentive to deviate from the protocol</a:t>
            </a:r>
            <a:endParaRPr sz="1800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736" name="Google Shape;736;p35"/>
          <p:cNvSpPr txBox="1"/>
          <p:nvPr/>
        </p:nvSpPr>
        <p:spPr>
          <a:xfrm>
            <a:off x="0" y="4829100"/>
            <a:ext cx="35577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M. Herlihy, “Atomic cross-chain swaps,” in PODC, 2018.</a:t>
            </a:r>
            <a:b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 of this approach</a:t>
            </a:r>
            <a:endParaRPr/>
          </a:p>
        </p:txBody>
      </p:sp>
      <p:sp>
        <p:nvSpPr>
          <p:cNvPr id="742" name="Google Shape;742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Slow, often takes </a:t>
            </a:r>
            <a:r>
              <a:rPr lang="en" b="1">
                <a:solidFill>
                  <a:srgbClr val="980000"/>
                </a:solidFill>
              </a:rPr>
              <a:t>hours to execute</a:t>
            </a:r>
            <a:r>
              <a:rPr lang="en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Parties cannot respond to real time price fluctuations due to slow transactions.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Vulnerable to a weak denial-of-service attack where an adversarial party repeatedly proposes an attractive swap, and then fails to complete the protocol, triggering refunds, but temporarily rendering assets inaccessible. 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Permissioned Blockchain Interoperability</a:t>
            </a:r>
            <a:endParaRPr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Interoperation in Permissioned Blockchains</a:t>
            </a:r>
            <a:endParaRPr dirty="0"/>
          </a:p>
        </p:txBody>
      </p:sp>
      <p:sp>
        <p:nvSpPr>
          <p:cNvPr id="815" name="Google Shape;815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Permissioned blockchain networks are designed to be </a:t>
            </a:r>
            <a:r>
              <a:rPr lang="en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private</a:t>
            </a: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for a closed consortium.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Different business sectors</a:t>
            </a: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tend to have different </a:t>
            </a:r>
            <a:r>
              <a:rPr lang="en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groups </a:t>
            </a: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organizations, thus have </a:t>
            </a:r>
            <a:r>
              <a:rPr lang="en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separate blockchain networks</a:t>
            </a: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Eg: </a:t>
            </a:r>
            <a:r>
              <a:rPr lang="en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TradeLens - </a:t>
            </a: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Logistics, </a:t>
            </a:r>
            <a:r>
              <a:rPr lang="en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We.Trade </a:t>
            </a: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Trade finance, </a:t>
            </a:r>
            <a:r>
              <a:rPr lang="en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IBM Food Trust </a:t>
            </a: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Food Supply Chain, etc..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Continue to operate in complete isolation from one another.</a:t>
            </a:r>
            <a:endParaRPr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Often there is </a:t>
            </a:r>
            <a:r>
              <a:rPr lang="en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need for interoperation</a:t>
            </a: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between different isolated networks to achieve business goals.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16" name="Google Shape;816;p47"/>
          <p:cNvSpPr txBox="1"/>
          <p:nvPr/>
        </p:nvSpPr>
        <p:spPr>
          <a:xfrm>
            <a:off x="173625" y="4452875"/>
            <a:ext cx="9144000" cy="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/>
            </a:r>
            <a:b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9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Abebe, E., Behl, D., Govindarajan, C., Hu, Y., Karunamoorthy, D., Novotny, P., Pandit, V., Ramakrishna, V. and Vecchiola, C., 2019, December. Enabling enterprise blockchain interoperability with trusted data transfer (industry track). In Proceedings of the 20th International Middleware Conference Industrial Track</a:t>
            </a:r>
            <a:endParaRPr sz="9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Interoperation in Permissioned Blockchains</a:t>
            </a:r>
            <a:endParaRPr/>
          </a:p>
        </p:txBody>
      </p:sp>
      <p:sp>
        <p:nvSpPr>
          <p:cNvPr id="822" name="Google Shape;822;p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00000"/>
                </a:solidFill>
              </a:rPr>
              <a:t>Challenges</a:t>
            </a:r>
            <a:endParaRPr b="1" dirty="0"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dirty="0">
                <a:solidFill>
                  <a:srgbClr val="000000"/>
                </a:solidFill>
              </a:rPr>
              <a:t>Here interoperation is specifically </a:t>
            </a:r>
            <a:r>
              <a:rPr lang="en" b="1" dirty="0">
                <a:solidFill>
                  <a:srgbClr val="000000"/>
                </a:solidFill>
              </a:rPr>
              <a:t>Verifiable Data Transfer</a:t>
            </a:r>
            <a:r>
              <a:rPr lang="en" dirty="0">
                <a:solidFill>
                  <a:srgbClr val="000000"/>
                </a:solidFill>
              </a:rPr>
              <a:t> between two separate permissioned blockchain networks.</a:t>
            </a:r>
            <a:endParaRPr dirty="0"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dirty="0">
                <a:solidFill>
                  <a:srgbClr val="000000"/>
                </a:solidFill>
              </a:rPr>
              <a:t>Data in a blockchain network is generated by transactions going through </a:t>
            </a:r>
            <a:r>
              <a:rPr lang="en" b="1" dirty="0">
                <a:solidFill>
                  <a:srgbClr val="000000"/>
                </a:solidFill>
              </a:rPr>
              <a:t>consensus process</a:t>
            </a:r>
            <a:r>
              <a:rPr lang="en" dirty="0">
                <a:solidFill>
                  <a:srgbClr val="000000"/>
                </a:solidFill>
              </a:rPr>
              <a:t>.</a:t>
            </a:r>
            <a:endParaRPr dirty="0"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dirty="0">
                <a:solidFill>
                  <a:srgbClr val="000000"/>
                </a:solidFill>
              </a:rPr>
              <a:t>Data has to be </a:t>
            </a:r>
            <a:r>
              <a:rPr lang="en" b="1" dirty="0">
                <a:solidFill>
                  <a:srgbClr val="000000"/>
                </a:solidFill>
              </a:rPr>
              <a:t>consistent with the source network’s state</a:t>
            </a:r>
            <a:r>
              <a:rPr lang="en" dirty="0">
                <a:solidFill>
                  <a:srgbClr val="000000"/>
                </a:solidFill>
              </a:rPr>
              <a:t>. </a:t>
            </a:r>
            <a:endParaRPr dirty="0"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b="1" dirty="0">
                <a:solidFill>
                  <a:srgbClr val="980000"/>
                </a:solidFill>
              </a:rPr>
              <a:t>Multiparty Trust </a:t>
            </a:r>
            <a:r>
              <a:rPr lang="en" b="1" dirty="0">
                <a:solidFill>
                  <a:srgbClr val="000000"/>
                </a:solidFill>
              </a:rPr>
              <a:t>- </a:t>
            </a:r>
            <a:r>
              <a:rPr lang="en" dirty="0">
                <a:solidFill>
                  <a:srgbClr val="000000"/>
                </a:solidFill>
              </a:rPr>
              <a:t>When one network consumes state from another, it would need to establish the validity of the state according to the shared consensus view of parties in the network.</a:t>
            </a:r>
            <a:endParaRPr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49"/>
          <p:cNvSpPr txBox="1">
            <a:spLocks noGrp="1"/>
          </p:cNvSpPr>
          <p:nvPr>
            <p:ph type="title"/>
          </p:nvPr>
        </p:nvSpPr>
        <p:spPr>
          <a:xfrm>
            <a:off x="462625" y="1486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Case</a:t>
            </a:r>
            <a:endParaRPr/>
          </a:p>
        </p:txBody>
      </p:sp>
      <p:grpSp>
        <p:nvGrpSpPr>
          <p:cNvPr id="828" name="Google Shape;828;p49"/>
          <p:cNvGrpSpPr/>
          <p:nvPr/>
        </p:nvGrpSpPr>
        <p:grpSpPr>
          <a:xfrm>
            <a:off x="1115780" y="626656"/>
            <a:ext cx="7867447" cy="3423078"/>
            <a:chOff x="823285" y="1807714"/>
            <a:chExt cx="8664589" cy="3769910"/>
          </a:xfrm>
        </p:grpSpPr>
        <p:sp>
          <p:nvSpPr>
            <p:cNvPr id="829" name="Google Shape;829;p49"/>
            <p:cNvSpPr/>
            <p:nvPr/>
          </p:nvSpPr>
          <p:spPr>
            <a:xfrm>
              <a:off x="4517202" y="2420009"/>
              <a:ext cx="943200" cy="831300"/>
            </a:xfrm>
            <a:prstGeom prst="roundRect">
              <a:avLst>
                <a:gd name="adj" fmla="val 5668"/>
              </a:avLst>
            </a:prstGeom>
            <a:solidFill>
              <a:srgbClr val="FFF2CC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830" name="Google Shape;830;p49"/>
            <p:cNvSpPr/>
            <p:nvPr/>
          </p:nvSpPr>
          <p:spPr>
            <a:xfrm>
              <a:off x="7101078" y="3916615"/>
              <a:ext cx="1100400" cy="583200"/>
            </a:xfrm>
            <a:prstGeom prst="roundRect">
              <a:avLst>
                <a:gd name="adj" fmla="val 5668"/>
              </a:avLst>
            </a:prstGeom>
            <a:solidFill>
              <a:srgbClr val="FFF2CC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831" name="Google Shape;831;p49"/>
            <p:cNvSpPr/>
            <p:nvPr/>
          </p:nvSpPr>
          <p:spPr>
            <a:xfrm>
              <a:off x="1635448" y="4678019"/>
              <a:ext cx="3732600" cy="787800"/>
            </a:xfrm>
            <a:prstGeom prst="roundRect">
              <a:avLst>
                <a:gd name="adj" fmla="val 5668"/>
              </a:avLst>
            </a:prstGeom>
            <a:solidFill>
              <a:srgbClr val="E5DFEC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Arial"/>
                <a:buNone/>
              </a:pPr>
              <a:r>
                <a:rPr lang="en" sz="11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  <p:sp>
          <p:nvSpPr>
            <p:cNvPr id="832" name="Google Shape;832;p49"/>
            <p:cNvSpPr/>
            <p:nvPr/>
          </p:nvSpPr>
          <p:spPr>
            <a:xfrm>
              <a:off x="1635448" y="2471963"/>
              <a:ext cx="3606300" cy="783000"/>
            </a:xfrm>
            <a:prstGeom prst="roundRect">
              <a:avLst>
                <a:gd name="adj" fmla="val 5668"/>
              </a:avLst>
            </a:prstGeom>
            <a:solidFill>
              <a:srgbClr val="E5DFEC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Arial"/>
                <a:buNone/>
              </a:pPr>
              <a:r>
                <a:rPr lang="en" sz="11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  <p:sp>
          <p:nvSpPr>
            <p:cNvPr id="833" name="Google Shape;833;p49"/>
            <p:cNvSpPr/>
            <p:nvPr/>
          </p:nvSpPr>
          <p:spPr>
            <a:xfrm>
              <a:off x="4105274" y="1807714"/>
              <a:ext cx="5382600" cy="2764800"/>
            </a:xfrm>
            <a:prstGeom prst="roundRect">
              <a:avLst>
                <a:gd name="adj" fmla="val 2320"/>
              </a:avLst>
            </a:prstGeom>
            <a:noFill/>
            <a:ln w="1587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9"/>
            <p:cNvSpPr/>
            <p:nvPr/>
          </p:nvSpPr>
          <p:spPr>
            <a:xfrm>
              <a:off x="823285" y="1929350"/>
              <a:ext cx="4647000" cy="3612600"/>
            </a:xfrm>
            <a:prstGeom prst="roundRect">
              <a:avLst>
                <a:gd name="adj" fmla="val 1683"/>
              </a:avLst>
            </a:prstGeom>
            <a:noFill/>
            <a:ln w="1587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35" name="Google Shape;835;p49"/>
            <p:cNvGrpSpPr/>
            <p:nvPr/>
          </p:nvGrpSpPr>
          <p:grpSpPr>
            <a:xfrm>
              <a:off x="4437176" y="2465575"/>
              <a:ext cx="761400" cy="716638"/>
              <a:chOff x="4553206" y="1155362"/>
              <a:chExt cx="761400" cy="716638"/>
            </a:xfrm>
          </p:grpSpPr>
          <p:sp>
            <p:nvSpPr>
              <p:cNvPr id="836" name="Google Shape;836;p49"/>
              <p:cNvSpPr/>
              <p:nvPr/>
            </p:nvSpPr>
            <p:spPr>
              <a:xfrm>
                <a:off x="4553206" y="1155362"/>
                <a:ext cx="761400" cy="284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en" sz="10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SELLER</a:t>
                </a:r>
                <a:endParaRPr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37" name="Google Shape;837;p49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701600" y="1369440"/>
                <a:ext cx="502560" cy="5025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38" name="Google Shape;838;p49"/>
            <p:cNvGrpSpPr/>
            <p:nvPr/>
          </p:nvGrpSpPr>
          <p:grpSpPr>
            <a:xfrm>
              <a:off x="4437176" y="4720952"/>
              <a:ext cx="835200" cy="692390"/>
              <a:chOff x="4579200" y="2770450"/>
              <a:chExt cx="835200" cy="692390"/>
            </a:xfrm>
          </p:grpSpPr>
          <p:sp>
            <p:nvSpPr>
              <p:cNvPr id="839" name="Google Shape;839;p49"/>
              <p:cNvSpPr/>
              <p:nvPr/>
            </p:nvSpPr>
            <p:spPr>
              <a:xfrm>
                <a:off x="4617000" y="2770450"/>
                <a:ext cx="736500" cy="284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6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en" sz="10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BUYER</a:t>
                </a:r>
                <a:endParaRPr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40" name="Google Shape;840;p4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579200" y="3045960"/>
                <a:ext cx="835200" cy="4168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41" name="Google Shape;841;p49"/>
            <p:cNvGrpSpPr/>
            <p:nvPr/>
          </p:nvGrpSpPr>
          <p:grpSpPr>
            <a:xfrm>
              <a:off x="1591199" y="4761640"/>
              <a:ext cx="1336200" cy="815984"/>
              <a:chOff x="2212200" y="3593880"/>
              <a:chExt cx="1336200" cy="815984"/>
            </a:xfrm>
          </p:grpSpPr>
          <p:pic>
            <p:nvPicPr>
              <p:cNvPr id="842" name="Google Shape;842;p49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619720" y="3593880"/>
                <a:ext cx="521280" cy="465840"/>
              </a:xfrm>
              <a:prstGeom prst="rect">
                <a:avLst/>
              </a:prstGeom>
              <a:noFill/>
              <a:ln w="9525" cap="flat" cmpd="sng">
                <a:solidFill>
                  <a:srgbClr val="70AD47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843" name="Google Shape;843;p49"/>
              <p:cNvSpPr/>
              <p:nvPr/>
            </p:nvSpPr>
            <p:spPr>
              <a:xfrm>
                <a:off x="2212200" y="4063064"/>
                <a:ext cx="1336200" cy="34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en" sz="10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BUYER’S BANK</a:t>
                </a:r>
                <a:endParaRPr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844" name="Google Shape;844;p4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998538" y="2564747"/>
              <a:ext cx="501120" cy="448920"/>
            </a:xfrm>
            <a:prstGeom prst="rect">
              <a:avLst/>
            </a:prstGeom>
            <a:noFill/>
            <a:ln w="9525" cap="flat" cmpd="sng">
              <a:solidFill>
                <a:srgbClr val="ED7D31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845" name="Google Shape;845;p49"/>
            <p:cNvSpPr/>
            <p:nvPr/>
          </p:nvSpPr>
          <p:spPr>
            <a:xfrm>
              <a:off x="1578422" y="2989663"/>
              <a:ext cx="13362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" sz="1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SELLER’S BANK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46" name="Google Shape;846;p49"/>
            <p:cNvGrpSpPr/>
            <p:nvPr/>
          </p:nvGrpSpPr>
          <p:grpSpPr>
            <a:xfrm>
              <a:off x="7136688" y="3900650"/>
              <a:ext cx="1032840" cy="689516"/>
              <a:chOff x="6617520" y="3677400"/>
              <a:chExt cx="1032840" cy="689516"/>
            </a:xfrm>
          </p:grpSpPr>
          <p:pic>
            <p:nvPicPr>
              <p:cNvPr id="847" name="Google Shape;847;p49"/>
              <p:cNvPicPr preferRelativeResize="0"/>
              <p:nvPr/>
            </p:nvPicPr>
            <p:blipFill rotWithShape="1">
              <a:blip r:embed="rId7">
                <a:alphaModFix/>
              </a:blip>
              <a:srcRect t="25901" b="25013"/>
              <a:stretch/>
            </p:blipFill>
            <p:spPr>
              <a:xfrm>
                <a:off x="6617520" y="3677400"/>
                <a:ext cx="1032840" cy="50652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48" name="Google Shape;848;p49"/>
              <p:cNvSpPr/>
              <p:nvPr/>
            </p:nvSpPr>
            <p:spPr>
              <a:xfrm>
                <a:off x="6759360" y="4060916"/>
                <a:ext cx="822300" cy="30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en" sz="9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CARRIER</a:t>
                </a:r>
                <a:endParaRPr sz="9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49" name="Google Shape;849;p49"/>
            <p:cNvSpPr txBox="1"/>
            <p:nvPr/>
          </p:nvSpPr>
          <p:spPr>
            <a:xfrm>
              <a:off x="1637107" y="3734837"/>
              <a:ext cx="1191900" cy="5067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Simplified We.Trade</a:t>
              </a: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49"/>
            <p:cNvSpPr txBox="1"/>
            <p:nvPr/>
          </p:nvSpPr>
          <p:spPr>
            <a:xfrm>
              <a:off x="7346903" y="2644362"/>
              <a:ext cx="1212000" cy="5067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Simplified TradeLens</a:t>
              </a: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49"/>
            <p:cNvSpPr/>
            <p:nvPr/>
          </p:nvSpPr>
          <p:spPr>
            <a:xfrm>
              <a:off x="4017935" y="3712754"/>
              <a:ext cx="1532700" cy="52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88900" marR="0" lvl="0" indent="-7620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AutoNum type="arabicPeriod"/>
              </a:pPr>
              <a:r>
                <a:rPr lang="en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Purchase Order</a:t>
              </a:r>
              <a:endParaRPr/>
            </a:p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</a:t>
              </a:r>
              <a:r>
                <a:rPr lang="en" sz="1000" b="0" i="1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Off-Blockchain</a:t>
              </a:r>
              <a:r>
                <a:rPr lang="en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52" name="Google Shape;852;p49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651251" y="4102684"/>
              <a:ext cx="358560" cy="35856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53" name="Google Shape;853;p49"/>
            <p:cNvCxnSpPr/>
            <p:nvPr/>
          </p:nvCxnSpPr>
          <p:spPr>
            <a:xfrm rot="10800000">
              <a:off x="3189600" y="5156580"/>
              <a:ext cx="1188000" cy="0"/>
            </a:xfrm>
            <a:prstGeom prst="straightConnector1">
              <a:avLst/>
            </a:prstGeom>
            <a:noFill/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54" name="Google Shape;854;p49"/>
            <p:cNvCxnSpPr/>
            <p:nvPr/>
          </p:nvCxnSpPr>
          <p:spPr>
            <a:xfrm rot="10800000">
              <a:off x="3187939" y="4054678"/>
              <a:ext cx="0" cy="1101600"/>
            </a:xfrm>
            <a:prstGeom prst="straightConnector1">
              <a:avLst/>
            </a:prstGeom>
            <a:noFill/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55" name="Google Shape;855;p49"/>
            <p:cNvCxnSpPr/>
            <p:nvPr/>
          </p:nvCxnSpPr>
          <p:spPr>
            <a:xfrm rot="10800000">
              <a:off x="2852742" y="4054678"/>
              <a:ext cx="335700" cy="0"/>
            </a:xfrm>
            <a:prstGeom prst="straightConnector1">
              <a:avLst/>
            </a:prstGeom>
            <a:noFill/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856" name="Google Shape;856;p49"/>
            <p:cNvSpPr txBox="1"/>
            <p:nvPr/>
          </p:nvSpPr>
          <p:spPr>
            <a:xfrm>
              <a:off x="3161791" y="4913835"/>
              <a:ext cx="1305000" cy="2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3465A4"/>
                  </a:solidFill>
                  <a:latin typeface="Arial"/>
                  <a:ea typeface="Arial"/>
                  <a:cs typeface="Arial"/>
                  <a:sym typeface="Arial"/>
                </a:rPr>
                <a:t>2. Request L/C </a:t>
              </a:r>
              <a:endPara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57" name="Google Shape;857;p49"/>
            <p:cNvCxnSpPr/>
            <p:nvPr/>
          </p:nvCxnSpPr>
          <p:spPr>
            <a:xfrm rot="10800000">
              <a:off x="2237174" y="4318218"/>
              <a:ext cx="0" cy="398100"/>
            </a:xfrm>
            <a:prstGeom prst="straightConnector1">
              <a:avLst/>
            </a:prstGeom>
            <a:noFill/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858" name="Google Shape;858;p49"/>
            <p:cNvSpPr txBox="1"/>
            <p:nvPr/>
          </p:nvSpPr>
          <p:spPr>
            <a:xfrm>
              <a:off x="1029573" y="4379984"/>
              <a:ext cx="1336200" cy="2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3465A4"/>
                  </a:solidFill>
                  <a:latin typeface="Arial"/>
                  <a:ea typeface="Arial"/>
                  <a:cs typeface="Arial"/>
                  <a:sym typeface="Arial"/>
                </a:rPr>
                <a:t>3. Propose L/C </a:t>
              </a:r>
              <a:endPara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59" name="Google Shape;859;p49"/>
            <p:cNvCxnSpPr/>
            <p:nvPr/>
          </p:nvCxnSpPr>
          <p:spPr>
            <a:xfrm>
              <a:off x="2204226" y="3205472"/>
              <a:ext cx="0" cy="540000"/>
            </a:xfrm>
            <a:prstGeom prst="straightConnector1">
              <a:avLst/>
            </a:prstGeom>
            <a:noFill/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860" name="Google Shape;860;p49"/>
            <p:cNvSpPr txBox="1"/>
            <p:nvPr/>
          </p:nvSpPr>
          <p:spPr>
            <a:xfrm>
              <a:off x="1088372" y="3284088"/>
              <a:ext cx="1191900" cy="27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rgbClr val="3465A4"/>
                  </a:solidFill>
                  <a:latin typeface="Arial"/>
                  <a:ea typeface="Arial"/>
                  <a:cs typeface="Arial"/>
                  <a:sym typeface="Arial"/>
                </a:rPr>
                <a:t>4. Approve L/C </a:t>
              </a:r>
              <a:endParaRPr sz="10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61" name="Google Shape;861;p49"/>
            <p:cNvCxnSpPr/>
            <p:nvPr/>
          </p:nvCxnSpPr>
          <p:spPr>
            <a:xfrm>
              <a:off x="5137200" y="2996313"/>
              <a:ext cx="2214000" cy="0"/>
            </a:xfrm>
            <a:prstGeom prst="straightConnector1">
              <a:avLst/>
            </a:prstGeom>
            <a:noFill/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862" name="Google Shape;862;p49"/>
            <p:cNvSpPr txBox="1"/>
            <p:nvPr/>
          </p:nvSpPr>
          <p:spPr>
            <a:xfrm>
              <a:off x="5571079" y="2957781"/>
              <a:ext cx="1663800" cy="2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3465A4"/>
                  </a:solidFill>
                  <a:latin typeface="Arial"/>
                  <a:ea typeface="Arial"/>
                  <a:cs typeface="Arial"/>
                  <a:sym typeface="Arial"/>
                </a:rPr>
                <a:t>5. Request Booking </a:t>
              </a:r>
              <a:endPara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63" name="Google Shape;863;p49"/>
            <p:cNvCxnSpPr/>
            <p:nvPr/>
          </p:nvCxnSpPr>
          <p:spPr>
            <a:xfrm rot="10800000" flipH="1">
              <a:off x="5137592" y="2802625"/>
              <a:ext cx="2214000" cy="600"/>
            </a:xfrm>
            <a:prstGeom prst="straightConnector1">
              <a:avLst/>
            </a:prstGeom>
            <a:noFill/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64" name="Google Shape;864;p49"/>
            <p:cNvCxnSpPr/>
            <p:nvPr/>
          </p:nvCxnSpPr>
          <p:spPr>
            <a:xfrm rot="10800000">
              <a:off x="7465028" y="3223714"/>
              <a:ext cx="0" cy="864000"/>
            </a:xfrm>
            <a:prstGeom prst="straightConnector1">
              <a:avLst/>
            </a:prstGeom>
            <a:noFill/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865" name="Google Shape;865;p49"/>
            <p:cNvSpPr txBox="1"/>
            <p:nvPr/>
          </p:nvSpPr>
          <p:spPr>
            <a:xfrm>
              <a:off x="6586014" y="3346015"/>
              <a:ext cx="950100" cy="4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rgbClr val="3465A4"/>
                  </a:solidFill>
                  <a:latin typeface="Arial"/>
                  <a:ea typeface="Arial"/>
                  <a:cs typeface="Arial"/>
                  <a:sym typeface="Arial"/>
                </a:rPr>
                <a:t>6. Accept Booking </a:t>
              </a:r>
              <a:endParaRPr sz="10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66" name="Google Shape;866;p49"/>
            <p:cNvCxnSpPr/>
            <p:nvPr/>
          </p:nvCxnSpPr>
          <p:spPr>
            <a:xfrm rot="10800000">
              <a:off x="7611343" y="3224511"/>
              <a:ext cx="0" cy="864000"/>
            </a:xfrm>
            <a:prstGeom prst="straightConnector1">
              <a:avLst/>
            </a:prstGeom>
            <a:noFill/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867" name="Google Shape;867;p49"/>
            <p:cNvSpPr txBox="1"/>
            <p:nvPr/>
          </p:nvSpPr>
          <p:spPr>
            <a:xfrm>
              <a:off x="7534316" y="3353154"/>
              <a:ext cx="1937700" cy="4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rgbClr val="3465A4"/>
                  </a:solidFill>
                  <a:latin typeface="Arial"/>
                  <a:ea typeface="Arial"/>
                  <a:cs typeface="Arial"/>
                  <a:sym typeface="Arial"/>
                </a:rPr>
                <a:t>8. Upload Bill of Lading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rgbClr val="3465A4"/>
                  </a:solidFill>
                  <a:latin typeface="Arial"/>
                  <a:ea typeface="Arial"/>
                  <a:cs typeface="Arial"/>
                  <a:sym typeface="Arial"/>
                </a:rPr>
                <a:t>Dispatch consignment </a:t>
              </a:r>
              <a:endParaRPr sz="10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49"/>
            <p:cNvSpPr txBox="1"/>
            <p:nvPr/>
          </p:nvSpPr>
          <p:spPr>
            <a:xfrm>
              <a:off x="5443411" y="2550405"/>
              <a:ext cx="1906800" cy="2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3465A4"/>
                  </a:solidFill>
                  <a:latin typeface="Arial"/>
                  <a:ea typeface="Arial"/>
                  <a:cs typeface="Arial"/>
                  <a:sym typeface="Arial"/>
                </a:rPr>
                <a:t>7. Create Consignment </a:t>
              </a:r>
              <a:endPara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69" name="Google Shape;869;p49"/>
            <p:cNvCxnSpPr/>
            <p:nvPr/>
          </p:nvCxnSpPr>
          <p:spPr>
            <a:xfrm rot="10800000">
              <a:off x="7963773" y="2046627"/>
              <a:ext cx="0" cy="612000"/>
            </a:xfrm>
            <a:prstGeom prst="straightConnector1">
              <a:avLst/>
            </a:prstGeom>
            <a:noFill/>
            <a:ln w="36700" cap="flat" cmpd="sng">
              <a:solidFill>
                <a:srgbClr val="4E9A06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870" name="Google Shape;870;p49"/>
            <p:cNvCxnSpPr/>
            <p:nvPr/>
          </p:nvCxnSpPr>
          <p:spPr>
            <a:xfrm rot="10800000">
              <a:off x="1074872" y="2055904"/>
              <a:ext cx="6888900" cy="0"/>
            </a:xfrm>
            <a:prstGeom prst="straightConnector1">
              <a:avLst/>
            </a:prstGeom>
            <a:noFill/>
            <a:ln w="36700" cap="flat" cmpd="sng">
              <a:solidFill>
                <a:srgbClr val="4E9A06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871" name="Google Shape;871;p49"/>
            <p:cNvCxnSpPr/>
            <p:nvPr/>
          </p:nvCxnSpPr>
          <p:spPr>
            <a:xfrm>
              <a:off x="1075454" y="2062519"/>
              <a:ext cx="0" cy="1992300"/>
            </a:xfrm>
            <a:prstGeom prst="straightConnector1">
              <a:avLst/>
            </a:prstGeom>
            <a:noFill/>
            <a:ln w="36700" cap="flat" cmpd="sng">
              <a:solidFill>
                <a:srgbClr val="4E9A06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872" name="Google Shape;872;p49"/>
            <p:cNvCxnSpPr/>
            <p:nvPr/>
          </p:nvCxnSpPr>
          <p:spPr>
            <a:xfrm rot="10800000" flipH="1">
              <a:off x="1076078" y="4040578"/>
              <a:ext cx="559500" cy="14100"/>
            </a:xfrm>
            <a:prstGeom prst="straightConnector1">
              <a:avLst/>
            </a:prstGeom>
            <a:noFill/>
            <a:ln w="36700" cap="flat" cmpd="sng">
              <a:solidFill>
                <a:srgbClr val="4E9A06"/>
              </a:solidFill>
              <a:prstDash val="dash"/>
              <a:round/>
              <a:headEnd type="none" w="sm" len="sm"/>
              <a:tailEnd type="triangle" w="med" len="med"/>
            </a:ln>
          </p:spPr>
        </p:cxnSp>
        <p:sp>
          <p:nvSpPr>
            <p:cNvPr id="873" name="Google Shape;873;p49"/>
            <p:cNvSpPr txBox="1"/>
            <p:nvPr/>
          </p:nvSpPr>
          <p:spPr>
            <a:xfrm>
              <a:off x="2872112" y="2094609"/>
              <a:ext cx="3524700" cy="177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0" rIns="9000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F6128"/>
                </a:buClr>
                <a:buSzPts val="1050"/>
                <a:buFont typeface="Arial"/>
                <a:buNone/>
              </a:pPr>
              <a:r>
                <a:rPr lang="en" sz="1050" b="0" i="0" u="none" strike="noStrike" cap="none">
                  <a:solidFill>
                    <a:srgbClr val="4F6128"/>
                  </a:solidFill>
                  <a:latin typeface="Arial"/>
                  <a:ea typeface="Arial"/>
                  <a:cs typeface="Arial"/>
                  <a:sym typeface="Arial"/>
                </a:rPr>
                <a:t>9. </a:t>
              </a:r>
              <a:r>
                <a:rPr lang="en" sz="1050" b="1" i="0" u="none" strike="noStrike" cap="none">
                  <a:solidFill>
                    <a:srgbClr val="4F6128"/>
                  </a:solidFill>
                  <a:latin typeface="Arial"/>
                  <a:ea typeface="Arial"/>
                  <a:cs typeface="Arial"/>
                  <a:sym typeface="Arial"/>
                </a:rPr>
                <a:t>Obtain Bill of Lading </a:t>
              </a:r>
              <a:r>
                <a:rPr lang="en" sz="1050" b="0" i="0" u="none" strike="noStrike" cap="none">
                  <a:solidFill>
                    <a:srgbClr val="4F6128"/>
                  </a:solidFill>
                  <a:latin typeface="Arial"/>
                  <a:ea typeface="Arial"/>
                  <a:cs typeface="Arial"/>
                  <a:sym typeface="Arial"/>
                </a:rPr>
                <a:t>(</a:t>
              </a:r>
              <a:r>
                <a:rPr lang="en" sz="1050" b="0" i="1" u="none" strike="noStrike" cap="none">
                  <a:solidFill>
                    <a:srgbClr val="4F6128"/>
                  </a:solidFill>
                  <a:latin typeface="Arial"/>
                  <a:ea typeface="Arial"/>
                  <a:cs typeface="Arial"/>
                  <a:sym typeface="Arial"/>
                </a:rPr>
                <a:t>Inter-Blockchain</a:t>
              </a:r>
              <a:r>
                <a:rPr lang="en" sz="1050" b="0" i="0" u="none" strike="noStrike" cap="none">
                  <a:solidFill>
                    <a:srgbClr val="4F6128"/>
                  </a:solidFill>
                  <a:latin typeface="Arial"/>
                  <a:ea typeface="Arial"/>
                  <a:cs typeface="Arial"/>
                  <a:sym typeface="Arial"/>
                </a:rPr>
                <a:t>) </a:t>
              </a:r>
              <a:endParaRPr/>
            </a:p>
          </p:txBody>
        </p:sp>
        <p:cxnSp>
          <p:nvCxnSpPr>
            <p:cNvPr id="874" name="Google Shape;874;p49"/>
            <p:cNvCxnSpPr/>
            <p:nvPr/>
          </p:nvCxnSpPr>
          <p:spPr>
            <a:xfrm>
              <a:off x="2362750" y="3205472"/>
              <a:ext cx="0" cy="540000"/>
            </a:xfrm>
            <a:prstGeom prst="straightConnector1">
              <a:avLst/>
            </a:prstGeom>
            <a:noFill/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875" name="Google Shape;875;p49"/>
            <p:cNvSpPr txBox="1"/>
            <p:nvPr/>
          </p:nvSpPr>
          <p:spPr>
            <a:xfrm>
              <a:off x="2279525" y="3276117"/>
              <a:ext cx="1098000" cy="4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rgbClr val="3465A4"/>
                  </a:solidFill>
                  <a:latin typeface="Arial"/>
                  <a:ea typeface="Arial"/>
                  <a:cs typeface="Arial"/>
                  <a:sym typeface="Arial"/>
                </a:rPr>
                <a:t>10. Request Payment</a:t>
              </a:r>
              <a:endParaRPr sz="10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49"/>
            <p:cNvSpPr/>
            <p:nvPr/>
          </p:nvSpPr>
          <p:spPr>
            <a:xfrm rot="5400000">
              <a:off x="3911980" y="3453300"/>
              <a:ext cx="2092800" cy="1161300"/>
            </a:xfrm>
            <a:prstGeom prst="arc">
              <a:avLst>
                <a:gd name="adj1" fmla="val 11270672"/>
                <a:gd name="adj2" fmla="val 20903128"/>
              </a:avLst>
            </a:prstGeom>
            <a:noFill/>
            <a:ln w="12700" cap="flat" cmpd="sng">
              <a:solidFill>
                <a:srgbClr val="000000"/>
              </a:solidFill>
              <a:prstDash val="dot"/>
              <a:miter lim="8000"/>
              <a:headEnd type="none" w="sm" len="sm"/>
              <a:tailEnd type="triangle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9"/>
            <p:cNvSpPr/>
            <p:nvPr/>
          </p:nvSpPr>
          <p:spPr>
            <a:xfrm rot="-5400000">
              <a:off x="3656758" y="3417367"/>
              <a:ext cx="2092800" cy="1161300"/>
            </a:xfrm>
            <a:prstGeom prst="arc">
              <a:avLst>
                <a:gd name="adj1" fmla="val 11270672"/>
                <a:gd name="adj2" fmla="val 20903128"/>
              </a:avLst>
            </a:prstGeom>
            <a:noFill/>
            <a:ln w="12700" cap="flat" cmpd="sng">
              <a:solidFill>
                <a:srgbClr val="000000"/>
              </a:solidFill>
              <a:prstDash val="dot"/>
              <a:miter lim="8000"/>
              <a:headEnd type="none" w="sm" len="sm"/>
              <a:tailEnd type="triangle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8" name="Google Shape;878;p49"/>
          <p:cNvSpPr txBox="1"/>
          <p:nvPr/>
        </p:nvSpPr>
        <p:spPr>
          <a:xfrm>
            <a:off x="462625" y="4045422"/>
            <a:ext cx="6926716" cy="104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39700" algn="l" rtl="0">
              <a:spcAft>
                <a:spcPts val="0"/>
              </a:spcAft>
              <a:buClr>
                <a:srgbClr val="3F3F3F"/>
              </a:buClr>
              <a:buSzPts val="1100"/>
              <a:buFont typeface="Arial"/>
              <a:buChar char="•"/>
            </a:pPr>
            <a:r>
              <a:rPr lang="en" sz="1200" b="1" dirty="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We.Trade </a:t>
            </a:r>
            <a:r>
              <a:rPr lang="en" sz="1200" dirty="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is a trade financing network</a:t>
            </a:r>
            <a:endParaRPr sz="1000" dirty="0"/>
          </a:p>
          <a:p>
            <a:pPr marL="171450" marR="0" lvl="0" indent="-139700" algn="l" rtl="0">
              <a:spcAft>
                <a:spcPts val="0"/>
              </a:spcAft>
              <a:buClr>
                <a:srgbClr val="3F3F3F"/>
              </a:buClr>
              <a:buSzPts val="1100"/>
              <a:buFont typeface="Arial"/>
              <a:buChar char="•"/>
            </a:pPr>
            <a:r>
              <a:rPr lang="en" sz="1200" b="1" dirty="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TradeLens </a:t>
            </a:r>
            <a:r>
              <a:rPr lang="en" sz="1200" dirty="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is trade logistics </a:t>
            </a:r>
            <a:r>
              <a:rPr lang="en" sz="1200" dirty="0" smtClean="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network</a:t>
            </a:r>
          </a:p>
          <a:p>
            <a:pPr marL="171450" marR="0" lvl="0" indent="-139700" algn="l" rtl="0">
              <a:spcAft>
                <a:spcPts val="0"/>
              </a:spcAft>
              <a:buClr>
                <a:srgbClr val="3F3F3F"/>
              </a:buClr>
              <a:buSzPts val="1100"/>
              <a:buFont typeface="Arial"/>
              <a:buChar char="•"/>
            </a:pPr>
            <a:r>
              <a:rPr lang="en" sz="1200" b="1" dirty="0" smtClean="0">
                <a:solidFill>
                  <a:srgbClr val="3F3F3F"/>
                </a:solidFill>
                <a:latin typeface="IBM Plex Sans"/>
                <a:sym typeface="IBM Plex Sans"/>
              </a:rPr>
              <a:t>Letter of Credit (L/C)</a:t>
            </a:r>
            <a:r>
              <a:rPr lang="en" sz="1200" dirty="0" smtClean="0">
                <a:solidFill>
                  <a:srgbClr val="3F3F3F"/>
                </a:solidFill>
                <a:latin typeface="IBM Plex Sans"/>
                <a:sym typeface="IBM Plex Sans"/>
              </a:rPr>
              <a:t> – a bank confirmation that ensures payment will be made by the buyer</a:t>
            </a:r>
            <a:endParaRPr sz="1200" dirty="0" smtClean="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171450" marR="0" lvl="0" indent="-139700" algn="l" rtl="0">
              <a:spcAft>
                <a:spcPts val="0"/>
              </a:spcAft>
              <a:buClr>
                <a:srgbClr val="3F3F3F"/>
              </a:buClr>
              <a:buSzPts val="1100"/>
              <a:buFont typeface="Arial"/>
              <a:buChar char="•"/>
            </a:pPr>
            <a:r>
              <a:rPr lang="en" sz="1200" b="1" dirty="0" smtClean="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Bill of lading </a:t>
            </a:r>
            <a:r>
              <a:rPr lang="en" sz="1200" dirty="0" smtClean="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proves that the seller has dispatched the goods via the carrier,</a:t>
            </a:r>
            <a:endParaRPr sz="1000" dirty="0" smtClean="0"/>
          </a:p>
          <a:p>
            <a:pPr marL="171450" marR="0" lvl="0" indent="-139700" algn="l" rtl="0">
              <a:spcAft>
                <a:spcPts val="0"/>
              </a:spcAft>
              <a:buClr>
                <a:srgbClr val="3F3F3F"/>
              </a:buClr>
              <a:buSzPts val="1100"/>
              <a:buFont typeface="Arial"/>
              <a:buChar char="•"/>
            </a:pPr>
            <a:r>
              <a:rPr lang="en" sz="1200" dirty="0" smtClean="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It </a:t>
            </a:r>
            <a:r>
              <a:rPr lang="en" sz="1200" dirty="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enforces an obligation on the buyer (as per letter of credit terms) to make a payment.</a:t>
            </a:r>
            <a:endParaRPr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Verifiable Data Transfer in Permissioned Blockchain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Enabling Enterprise Blockchain Interoperability with Trusted Data Transfer (Middleware ‘2019)</a:t>
            </a:r>
            <a:endParaRPr sz="1300"/>
          </a:p>
        </p:txBody>
      </p:sp>
      <p:sp>
        <p:nvSpPr>
          <p:cNvPr id="884" name="Google Shape;884;p50"/>
          <p:cNvSpPr txBox="1">
            <a:spLocks noGrp="1"/>
          </p:cNvSpPr>
          <p:nvPr>
            <p:ph type="body" idx="1"/>
          </p:nvPr>
        </p:nvSpPr>
        <p:spPr>
          <a:xfrm>
            <a:off x="311700" y="1578450"/>
            <a:ext cx="3912900" cy="29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 dirty="0">
                <a:solidFill>
                  <a:srgbClr val="000000"/>
                </a:solidFill>
              </a:rPr>
              <a:t>Each data (block) in a network has a set of </a:t>
            </a:r>
            <a:r>
              <a:rPr lang="en" sz="1400" b="1" dirty="0">
                <a:solidFill>
                  <a:srgbClr val="000000"/>
                </a:solidFill>
              </a:rPr>
              <a:t>endorsements</a:t>
            </a:r>
            <a:r>
              <a:rPr lang="en" sz="1400" dirty="0">
                <a:solidFill>
                  <a:srgbClr val="000000"/>
                </a:solidFill>
              </a:rPr>
              <a:t> (signatures)</a:t>
            </a:r>
            <a:r>
              <a:rPr lang="en" sz="1400" b="1" dirty="0">
                <a:solidFill>
                  <a:srgbClr val="000000"/>
                </a:solidFill>
              </a:rPr>
              <a:t> for consensus</a:t>
            </a:r>
            <a:r>
              <a:rPr lang="en" sz="1400" dirty="0">
                <a:solidFill>
                  <a:srgbClr val="000000"/>
                </a:solidFill>
              </a:rPr>
              <a:t>.</a:t>
            </a:r>
            <a:endParaRPr sz="14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 dirty="0">
                <a:solidFill>
                  <a:srgbClr val="000000"/>
                </a:solidFill>
              </a:rPr>
              <a:t>This set of endorsements confirm the validity of a block in the network.</a:t>
            </a:r>
            <a:endParaRPr sz="14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 dirty="0">
                <a:solidFill>
                  <a:srgbClr val="000000"/>
                </a:solidFill>
              </a:rPr>
              <a:t>Thus,  from the source, </a:t>
            </a:r>
            <a:r>
              <a:rPr lang="en" sz="1400" b="1" dirty="0">
                <a:solidFill>
                  <a:srgbClr val="000000"/>
                </a:solidFill>
              </a:rPr>
              <a:t>data is accompanied with the set of signatures</a:t>
            </a:r>
            <a:r>
              <a:rPr lang="en" sz="1400" dirty="0">
                <a:solidFill>
                  <a:srgbClr val="000000"/>
                </a:solidFill>
              </a:rPr>
              <a:t> - </a:t>
            </a:r>
            <a:r>
              <a:rPr lang="en" sz="1400" b="1" dirty="0">
                <a:solidFill>
                  <a:srgbClr val="000000"/>
                </a:solidFill>
              </a:rPr>
              <a:t>Attestations</a:t>
            </a:r>
            <a:r>
              <a:rPr lang="en" sz="1400" dirty="0">
                <a:solidFill>
                  <a:srgbClr val="000000"/>
                </a:solidFill>
              </a:rPr>
              <a:t>.</a:t>
            </a:r>
            <a:endParaRPr sz="14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400"/>
              <a:buChar char="●"/>
            </a:pPr>
            <a:r>
              <a:rPr lang="en" sz="1400" dirty="0">
                <a:solidFill>
                  <a:srgbClr val="000000"/>
                </a:solidFill>
              </a:rPr>
              <a:t>The attestations are </a:t>
            </a:r>
            <a:r>
              <a:rPr lang="en" sz="1400" b="1" dirty="0">
                <a:solidFill>
                  <a:srgbClr val="000000"/>
                </a:solidFill>
              </a:rPr>
              <a:t>validated</a:t>
            </a:r>
            <a:r>
              <a:rPr lang="en" sz="1400" dirty="0">
                <a:solidFill>
                  <a:srgbClr val="000000"/>
                </a:solidFill>
              </a:rPr>
              <a:t> in the destination network according to an </a:t>
            </a:r>
            <a:r>
              <a:rPr lang="en" sz="1400" b="1" dirty="0">
                <a:solidFill>
                  <a:srgbClr val="000000"/>
                </a:solidFill>
              </a:rPr>
              <a:t>data acceptance policy</a:t>
            </a:r>
            <a:r>
              <a:rPr lang="en" sz="1400" dirty="0">
                <a:solidFill>
                  <a:srgbClr val="000000"/>
                </a:solidFill>
              </a:rPr>
              <a:t>.</a:t>
            </a:r>
            <a:endParaRPr sz="1400" dirty="0">
              <a:solidFill>
                <a:srgbClr val="000000"/>
              </a:solidFill>
            </a:endParaRPr>
          </a:p>
        </p:txBody>
      </p:sp>
      <p:sp>
        <p:nvSpPr>
          <p:cNvPr id="885" name="Google Shape;885;p50"/>
          <p:cNvSpPr/>
          <p:nvPr/>
        </p:nvSpPr>
        <p:spPr>
          <a:xfrm>
            <a:off x="4332588" y="1578459"/>
            <a:ext cx="2145000" cy="21450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5B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50"/>
          <p:cNvSpPr/>
          <p:nvPr/>
        </p:nvSpPr>
        <p:spPr>
          <a:xfrm>
            <a:off x="6770666" y="1578459"/>
            <a:ext cx="2145000" cy="21450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FF6C6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87" name="Google Shape;887;p50"/>
          <p:cNvGrpSpPr/>
          <p:nvPr/>
        </p:nvGrpSpPr>
        <p:grpSpPr>
          <a:xfrm>
            <a:off x="7502798" y="3140616"/>
            <a:ext cx="676272" cy="611669"/>
            <a:chOff x="1015792" y="4986177"/>
            <a:chExt cx="698700" cy="649123"/>
          </a:xfrm>
        </p:grpSpPr>
        <p:sp>
          <p:nvSpPr>
            <p:cNvPr id="888" name="Google Shape;888;p50"/>
            <p:cNvSpPr/>
            <p:nvPr/>
          </p:nvSpPr>
          <p:spPr>
            <a:xfrm>
              <a:off x="1015792" y="5290900"/>
              <a:ext cx="698700" cy="34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1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SELLER</a:t>
              </a:r>
              <a:endParaRPr sz="140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pic>
          <p:nvPicPr>
            <p:cNvPr id="889" name="Google Shape;889;p5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06296" y="4986177"/>
              <a:ext cx="317700" cy="317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90" name="Google Shape;890;p50"/>
          <p:cNvGrpSpPr/>
          <p:nvPr/>
        </p:nvGrpSpPr>
        <p:grpSpPr>
          <a:xfrm>
            <a:off x="4847481" y="3192875"/>
            <a:ext cx="708929" cy="490526"/>
            <a:chOff x="557137" y="4415387"/>
            <a:chExt cx="909000" cy="536270"/>
          </a:xfrm>
        </p:grpSpPr>
        <p:sp>
          <p:nvSpPr>
            <p:cNvPr id="891" name="Google Shape;891;p50"/>
            <p:cNvSpPr/>
            <p:nvPr/>
          </p:nvSpPr>
          <p:spPr>
            <a:xfrm>
              <a:off x="557137" y="4687357"/>
              <a:ext cx="909000" cy="26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1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BUYER</a:t>
              </a:r>
              <a:endParaRPr sz="105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pic>
          <p:nvPicPr>
            <p:cNvPr id="892" name="Google Shape;892;p5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6977" y="4415387"/>
              <a:ext cx="529448" cy="26426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93" name="Google Shape;893;p50"/>
          <p:cNvGrpSpPr/>
          <p:nvPr/>
        </p:nvGrpSpPr>
        <p:grpSpPr>
          <a:xfrm>
            <a:off x="4835310" y="1702815"/>
            <a:ext cx="803700" cy="597771"/>
            <a:chOff x="2039891" y="5374221"/>
            <a:chExt cx="803700" cy="597771"/>
          </a:xfrm>
        </p:grpSpPr>
        <p:pic>
          <p:nvPicPr>
            <p:cNvPr id="894" name="Google Shape;894;p5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45120" y="5374221"/>
              <a:ext cx="393300" cy="351471"/>
            </a:xfrm>
            <a:prstGeom prst="rect">
              <a:avLst/>
            </a:prstGeom>
            <a:noFill/>
            <a:ln w="9525" cap="flat" cmpd="sng">
              <a:solidFill>
                <a:srgbClr val="70AD47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895" name="Google Shape;895;p50"/>
            <p:cNvSpPr/>
            <p:nvPr/>
          </p:nvSpPr>
          <p:spPr>
            <a:xfrm>
              <a:off x="2039891" y="5725692"/>
              <a:ext cx="803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1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BUYER’s BANK</a:t>
              </a:r>
              <a:endParaRPr sz="105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</p:grpSp>
      <p:grpSp>
        <p:nvGrpSpPr>
          <p:cNvPr id="896" name="Google Shape;896;p50"/>
          <p:cNvGrpSpPr/>
          <p:nvPr/>
        </p:nvGrpSpPr>
        <p:grpSpPr>
          <a:xfrm>
            <a:off x="7463547" y="1782976"/>
            <a:ext cx="759372" cy="509881"/>
            <a:chOff x="2509045" y="1850156"/>
            <a:chExt cx="759372" cy="509881"/>
          </a:xfrm>
        </p:grpSpPr>
        <p:pic>
          <p:nvPicPr>
            <p:cNvPr id="897" name="Google Shape;897;p50"/>
            <p:cNvPicPr preferRelativeResize="0"/>
            <p:nvPr/>
          </p:nvPicPr>
          <p:blipFill rotWithShape="1">
            <a:blip r:embed="rId6">
              <a:alphaModFix/>
            </a:blip>
            <a:srcRect t="25901" b="25013"/>
            <a:stretch/>
          </p:blipFill>
          <p:spPr>
            <a:xfrm>
              <a:off x="2509045" y="1850156"/>
              <a:ext cx="754760" cy="3701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8" name="Google Shape;898;p50"/>
            <p:cNvSpPr/>
            <p:nvPr/>
          </p:nvSpPr>
          <p:spPr>
            <a:xfrm>
              <a:off x="2513617" y="2160537"/>
              <a:ext cx="754800" cy="19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1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CARRIER</a:t>
              </a:r>
              <a:endParaRPr sz="105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</p:grpSp>
      <p:pic>
        <p:nvPicPr>
          <p:cNvPr id="899" name="Google Shape;899;p50" descr="Lis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76509" y="2522455"/>
            <a:ext cx="415882" cy="415882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50"/>
          <p:cNvSpPr/>
          <p:nvPr/>
        </p:nvSpPr>
        <p:spPr>
          <a:xfrm rot="5193608">
            <a:off x="6418931" y="1839577"/>
            <a:ext cx="384994" cy="1606072"/>
          </a:xfrm>
          <a:prstGeom prst="curvedRightArrow">
            <a:avLst>
              <a:gd name="adj1" fmla="val 29587"/>
              <a:gd name="adj2" fmla="val 67412"/>
              <a:gd name="adj3" fmla="val 32660"/>
            </a:avLst>
          </a:prstGeom>
          <a:solidFill>
            <a:srgbClr val="70AD47"/>
          </a:solidFill>
          <a:ln w="12700" cap="flat" cmpd="sng">
            <a:solidFill>
              <a:srgbClr val="517E3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01" name="Google Shape;901;p50"/>
          <p:cNvGrpSpPr/>
          <p:nvPr/>
        </p:nvGrpSpPr>
        <p:grpSpPr>
          <a:xfrm>
            <a:off x="4296132" y="2466963"/>
            <a:ext cx="803700" cy="597771"/>
            <a:chOff x="2039891" y="5374221"/>
            <a:chExt cx="803700" cy="597771"/>
          </a:xfrm>
        </p:grpSpPr>
        <p:pic>
          <p:nvPicPr>
            <p:cNvPr id="902" name="Google Shape;902;p5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45120" y="5374221"/>
              <a:ext cx="393300" cy="351471"/>
            </a:xfrm>
            <a:prstGeom prst="rect">
              <a:avLst/>
            </a:prstGeom>
            <a:noFill/>
            <a:ln w="9525" cap="flat" cmpd="sng">
              <a:solidFill>
                <a:srgbClr val="70AD47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903" name="Google Shape;903;p50"/>
            <p:cNvSpPr/>
            <p:nvPr/>
          </p:nvSpPr>
          <p:spPr>
            <a:xfrm>
              <a:off x="2039891" y="5725692"/>
              <a:ext cx="803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1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SELLER’s BANK</a:t>
              </a:r>
              <a:endParaRPr sz="105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</p:grpSp>
      <p:grpSp>
        <p:nvGrpSpPr>
          <p:cNvPr id="904" name="Google Shape;904;p50"/>
          <p:cNvGrpSpPr/>
          <p:nvPr/>
        </p:nvGrpSpPr>
        <p:grpSpPr>
          <a:xfrm>
            <a:off x="5555914" y="1799845"/>
            <a:ext cx="676272" cy="611669"/>
            <a:chOff x="1015792" y="4986177"/>
            <a:chExt cx="698700" cy="649123"/>
          </a:xfrm>
        </p:grpSpPr>
        <p:sp>
          <p:nvSpPr>
            <p:cNvPr id="905" name="Google Shape;905;p50"/>
            <p:cNvSpPr/>
            <p:nvPr/>
          </p:nvSpPr>
          <p:spPr>
            <a:xfrm>
              <a:off x="1015792" y="5290900"/>
              <a:ext cx="698700" cy="34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1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SELLER</a:t>
              </a:r>
              <a:endParaRPr sz="140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pic>
          <p:nvPicPr>
            <p:cNvPr id="906" name="Google Shape;906;p5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06296" y="4986177"/>
              <a:ext cx="317700" cy="317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07" name="Google Shape;907;p50"/>
          <p:cNvSpPr txBox="1"/>
          <p:nvPr/>
        </p:nvSpPr>
        <p:spPr>
          <a:xfrm>
            <a:off x="4984586" y="3725996"/>
            <a:ext cx="965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F5496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Network A</a:t>
            </a:r>
            <a:endParaRPr sz="1200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50"/>
          <p:cNvSpPr txBox="1"/>
          <p:nvPr/>
        </p:nvSpPr>
        <p:spPr>
          <a:xfrm>
            <a:off x="7424514" y="3700664"/>
            <a:ext cx="965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C55A11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Network B</a:t>
            </a:r>
            <a:endParaRPr sz="1200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09" name="Google Shape;909;p50"/>
          <p:cNvGrpSpPr/>
          <p:nvPr/>
        </p:nvGrpSpPr>
        <p:grpSpPr>
          <a:xfrm>
            <a:off x="5411204" y="2341620"/>
            <a:ext cx="574182" cy="571494"/>
            <a:chOff x="2434404" y="7122307"/>
            <a:chExt cx="574182" cy="571494"/>
          </a:xfrm>
        </p:grpSpPr>
        <p:pic>
          <p:nvPicPr>
            <p:cNvPr id="910" name="Google Shape;910;p50" descr="Diploma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434404" y="7122307"/>
              <a:ext cx="571494" cy="5714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1" name="Google Shape;911;p50" descr="Checkmark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514933" y="7149327"/>
              <a:ext cx="493653" cy="4936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12" name="Google Shape;912;p50"/>
          <p:cNvGrpSpPr/>
          <p:nvPr/>
        </p:nvGrpSpPr>
        <p:grpSpPr>
          <a:xfrm>
            <a:off x="7034160" y="2071097"/>
            <a:ext cx="571497" cy="571497"/>
            <a:chOff x="6102569" y="4992090"/>
            <a:chExt cx="812246" cy="812248"/>
          </a:xfrm>
        </p:grpSpPr>
        <p:pic>
          <p:nvPicPr>
            <p:cNvPr id="913" name="Google Shape;913;p50" descr="Diploma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102569" y="4992091"/>
              <a:ext cx="812246" cy="8122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4" name="Google Shape;914;p50" descr="Signature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210863" y="4992090"/>
              <a:ext cx="652140" cy="65214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15" name="Google Shape;915;p50"/>
          <p:cNvGrpSpPr/>
          <p:nvPr/>
        </p:nvGrpSpPr>
        <p:grpSpPr>
          <a:xfrm>
            <a:off x="7071281" y="2849270"/>
            <a:ext cx="571497" cy="571497"/>
            <a:chOff x="6102569" y="4992091"/>
            <a:chExt cx="812246" cy="812246"/>
          </a:xfrm>
        </p:grpSpPr>
        <p:pic>
          <p:nvPicPr>
            <p:cNvPr id="916" name="Google Shape;916;p50" descr="Diploma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102569" y="4992091"/>
              <a:ext cx="812246" cy="8122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7" name="Google Shape;917;p50" descr="Signature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210861" y="4992091"/>
              <a:ext cx="652140" cy="65214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18" name="Google Shape;918;p50"/>
          <p:cNvGrpSpPr/>
          <p:nvPr/>
        </p:nvGrpSpPr>
        <p:grpSpPr>
          <a:xfrm>
            <a:off x="5400488" y="2804411"/>
            <a:ext cx="574182" cy="571494"/>
            <a:chOff x="2434404" y="7122307"/>
            <a:chExt cx="574182" cy="571494"/>
          </a:xfrm>
        </p:grpSpPr>
        <p:pic>
          <p:nvPicPr>
            <p:cNvPr id="919" name="Google Shape;919;p50" descr="Diploma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434404" y="7122307"/>
              <a:ext cx="571494" cy="5714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0" name="Google Shape;920;p50" descr="Checkmark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514933" y="7149327"/>
              <a:ext cx="493653" cy="4936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21" name="Google Shape;921;p50" descr="Lis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00842" y="2791362"/>
            <a:ext cx="415882" cy="415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51"/>
          <p:cNvSpPr txBox="1">
            <a:spLocks noGrp="1"/>
          </p:cNvSpPr>
          <p:nvPr>
            <p:ph type="title"/>
          </p:nvPr>
        </p:nvSpPr>
        <p:spPr>
          <a:xfrm>
            <a:off x="311700" y="119650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Architecture</a:t>
            </a:r>
            <a:endParaRPr dirty="0"/>
          </a:p>
        </p:txBody>
      </p:sp>
      <p:pic>
        <p:nvPicPr>
          <p:cNvPr id="927" name="Google Shape;92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550" y="710963"/>
            <a:ext cx="8839200" cy="2872263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51"/>
          <p:cNvSpPr txBox="1">
            <a:spLocks noGrp="1"/>
          </p:cNvSpPr>
          <p:nvPr>
            <p:ph type="body" idx="1"/>
          </p:nvPr>
        </p:nvSpPr>
        <p:spPr>
          <a:xfrm>
            <a:off x="63325" y="3437150"/>
            <a:ext cx="88392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 b="1" dirty="0">
                <a:solidFill>
                  <a:srgbClr val="000000"/>
                </a:solidFill>
              </a:rPr>
              <a:t>Relay Service: </a:t>
            </a:r>
            <a:r>
              <a:rPr lang="en" sz="1400" dirty="0">
                <a:solidFill>
                  <a:srgbClr val="000000"/>
                </a:solidFill>
              </a:rPr>
              <a:t>Provides the means of communication between the two separate networks</a:t>
            </a:r>
            <a:endParaRPr sz="14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 b="1" dirty="0">
                <a:solidFill>
                  <a:srgbClr val="000000"/>
                </a:solidFill>
              </a:rPr>
              <a:t>Configuration Management Contract: </a:t>
            </a:r>
            <a:r>
              <a:rPr lang="en" sz="1400" dirty="0">
                <a:solidFill>
                  <a:srgbClr val="000000"/>
                </a:solidFill>
              </a:rPr>
              <a:t>Maintain identity (public keys) of the interoperating networks.</a:t>
            </a:r>
            <a:endParaRPr sz="14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 b="1" dirty="0">
                <a:solidFill>
                  <a:srgbClr val="000000"/>
                </a:solidFill>
              </a:rPr>
              <a:t>Exposure Control Contract: </a:t>
            </a:r>
            <a:r>
              <a:rPr lang="en" sz="1400" dirty="0">
                <a:solidFill>
                  <a:srgbClr val="000000"/>
                </a:solidFill>
              </a:rPr>
              <a:t>Define and enforce policies on what data to expose to which network.</a:t>
            </a:r>
            <a:endParaRPr sz="14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400"/>
              <a:buChar char="●"/>
            </a:pPr>
            <a:r>
              <a:rPr lang="en" sz="1400" b="1" dirty="0">
                <a:solidFill>
                  <a:srgbClr val="000000"/>
                </a:solidFill>
              </a:rPr>
              <a:t>Data Acceptance: </a:t>
            </a:r>
            <a:r>
              <a:rPr lang="en" sz="1400" dirty="0">
                <a:solidFill>
                  <a:srgbClr val="000000"/>
                </a:solidFill>
              </a:rPr>
              <a:t>Validate the data received from a foreign network against the policy that defines how many signatures are required (and other conditions) to verify a data.</a:t>
            </a:r>
            <a:endParaRPr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Protocol Overview</a:t>
            </a:r>
            <a:endParaRPr/>
          </a:p>
        </p:txBody>
      </p:sp>
      <p:sp>
        <p:nvSpPr>
          <p:cNvPr id="934" name="Google Shape;934;p52"/>
          <p:cNvSpPr txBox="1"/>
          <p:nvPr/>
        </p:nvSpPr>
        <p:spPr>
          <a:xfrm>
            <a:off x="210325" y="1354675"/>
            <a:ext cx="42927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latin typeface="IBM Plex Sans"/>
                <a:ea typeface="IBM Plex Sans"/>
                <a:cs typeface="IBM Plex Sans"/>
                <a:sym typeface="IBM Plex Sans"/>
              </a:rPr>
              <a:t>Steps: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AutoNum type="arabicPeriod"/>
            </a:pPr>
            <a:r>
              <a:rPr lang="en" sz="1600">
                <a:latin typeface="IBM Plex Sans"/>
                <a:ea typeface="IBM Plex Sans"/>
                <a:cs typeface="IBM Plex Sans"/>
                <a:sym typeface="IBM Plex Sans"/>
              </a:rPr>
              <a:t>Proof request is generated consisting of a verification policy which has to be met by the source network.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AutoNum type="arabicPeriod"/>
            </a:pPr>
            <a:r>
              <a:rPr lang="en" sz="1600">
                <a:latin typeface="IBM Plex Sans"/>
                <a:ea typeface="IBM Plex Sans"/>
                <a:cs typeface="IBM Plex Sans"/>
                <a:sym typeface="IBM Plex Sans"/>
              </a:rPr>
              <a:t>Access control policies are checked.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AutoNum type="arabicPeriod"/>
            </a:pPr>
            <a:r>
              <a:rPr lang="en" sz="1600">
                <a:latin typeface="IBM Plex Sans"/>
                <a:ea typeface="IBM Plex Sans"/>
                <a:cs typeface="IBM Plex Sans"/>
                <a:sym typeface="IBM Plex Sans"/>
              </a:rPr>
              <a:t>Response data along with proofs (endorsements) is sent back through the relay.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AutoNum type="arabicPeriod"/>
            </a:pPr>
            <a:r>
              <a:rPr lang="en" sz="1600">
                <a:latin typeface="IBM Plex Sans"/>
                <a:ea typeface="IBM Plex Sans"/>
                <a:cs typeface="IBM Plex Sans"/>
                <a:sym typeface="IBM Plex Sans"/>
              </a:rPr>
              <a:t>The proofs are validated against the verification policy.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0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228600" lvl="0" indent="-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00" b="1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35" name="Google Shape;935;p52"/>
          <p:cNvSpPr/>
          <p:nvPr/>
        </p:nvSpPr>
        <p:spPr>
          <a:xfrm>
            <a:off x="4332588" y="1578459"/>
            <a:ext cx="2145000" cy="21450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5B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52"/>
          <p:cNvSpPr/>
          <p:nvPr/>
        </p:nvSpPr>
        <p:spPr>
          <a:xfrm>
            <a:off x="6770666" y="1578459"/>
            <a:ext cx="2145000" cy="21450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FF6C6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7" name="Google Shape;937;p52"/>
          <p:cNvGrpSpPr/>
          <p:nvPr/>
        </p:nvGrpSpPr>
        <p:grpSpPr>
          <a:xfrm>
            <a:off x="7502798" y="3140616"/>
            <a:ext cx="676272" cy="611669"/>
            <a:chOff x="1015792" y="4986177"/>
            <a:chExt cx="698700" cy="649123"/>
          </a:xfrm>
        </p:grpSpPr>
        <p:sp>
          <p:nvSpPr>
            <p:cNvPr id="938" name="Google Shape;938;p52"/>
            <p:cNvSpPr/>
            <p:nvPr/>
          </p:nvSpPr>
          <p:spPr>
            <a:xfrm>
              <a:off x="1015792" y="5290900"/>
              <a:ext cx="698700" cy="34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1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SELLER</a:t>
              </a:r>
              <a:endParaRPr sz="140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pic>
          <p:nvPicPr>
            <p:cNvPr id="939" name="Google Shape;939;p5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06296" y="4986177"/>
              <a:ext cx="317700" cy="317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0" name="Google Shape;940;p52"/>
          <p:cNvGrpSpPr/>
          <p:nvPr/>
        </p:nvGrpSpPr>
        <p:grpSpPr>
          <a:xfrm>
            <a:off x="4847481" y="3192875"/>
            <a:ext cx="708929" cy="490526"/>
            <a:chOff x="557137" y="4415387"/>
            <a:chExt cx="909000" cy="536270"/>
          </a:xfrm>
        </p:grpSpPr>
        <p:sp>
          <p:nvSpPr>
            <p:cNvPr id="941" name="Google Shape;941;p52"/>
            <p:cNvSpPr/>
            <p:nvPr/>
          </p:nvSpPr>
          <p:spPr>
            <a:xfrm>
              <a:off x="557137" y="4687357"/>
              <a:ext cx="909000" cy="26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1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BUYER</a:t>
              </a:r>
              <a:endParaRPr sz="105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pic>
          <p:nvPicPr>
            <p:cNvPr id="942" name="Google Shape;942;p5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6977" y="4415387"/>
              <a:ext cx="529448" cy="26426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3" name="Google Shape;943;p52"/>
          <p:cNvGrpSpPr/>
          <p:nvPr/>
        </p:nvGrpSpPr>
        <p:grpSpPr>
          <a:xfrm>
            <a:off x="4835310" y="1702815"/>
            <a:ext cx="803700" cy="597771"/>
            <a:chOff x="2039891" y="5374221"/>
            <a:chExt cx="803700" cy="597771"/>
          </a:xfrm>
        </p:grpSpPr>
        <p:pic>
          <p:nvPicPr>
            <p:cNvPr id="944" name="Google Shape;944;p5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45120" y="5374221"/>
              <a:ext cx="393300" cy="351471"/>
            </a:xfrm>
            <a:prstGeom prst="rect">
              <a:avLst/>
            </a:prstGeom>
            <a:noFill/>
            <a:ln w="9525" cap="flat" cmpd="sng">
              <a:solidFill>
                <a:srgbClr val="70AD47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945" name="Google Shape;945;p52"/>
            <p:cNvSpPr/>
            <p:nvPr/>
          </p:nvSpPr>
          <p:spPr>
            <a:xfrm>
              <a:off x="2039891" y="5725692"/>
              <a:ext cx="803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1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BUYER’s BANK</a:t>
              </a:r>
              <a:endParaRPr sz="105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</p:grpSp>
      <p:grpSp>
        <p:nvGrpSpPr>
          <p:cNvPr id="946" name="Google Shape;946;p52"/>
          <p:cNvGrpSpPr/>
          <p:nvPr/>
        </p:nvGrpSpPr>
        <p:grpSpPr>
          <a:xfrm>
            <a:off x="7463547" y="1782976"/>
            <a:ext cx="759372" cy="509881"/>
            <a:chOff x="2509045" y="1850156"/>
            <a:chExt cx="759372" cy="509881"/>
          </a:xfrm>
        </p:grpSpPr>
        <p:pic>
          <p:nvPicPr>
            <p:cNvPr id="947" name="Google Shape;947;p52"/>
            <p:cNvPicPr preferRelativeResize="0"/>
            <p:nvPr/>
          </p:nvPicPr>
          <p:blipFill rotWithShape="1">
            <a:blip r:embed="rId6">
              <a:alphaModFix/>
            </a:blip>
            <a:srcRect t="25901" b="25013"/>
            <a:stretch/>
          </p:blipFill>
          <p:spPr>
            <a:xfrm>
              <a:off x="2509045" y="1850156"/>
              <a:ext cx="754760" cy="3701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8" name="Google Shape;948;p52"/>
            <p:cNvSpPr/>
            <p:nvPr/>
          </p:nvSpPr>
          <p:spPr>
            <a:xfrm>
              <a:off x="2513617" y="2160537"/>
              <a:ext cx="754800" cy="19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1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CARRIER</a:t>
              </a:r>
              <a:endParaRPr sz="105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</p:grpSp>
      <p:pic>
        <p:nvPicPr>
          <p:cNvPr id="949" name="Google Shape;949;p52" descr="Lis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76509" y="2522455"/>
            <a:ext cx="415882" cy="415882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52"/>
          <p:cNvSpPr/>
          <p:nvPr/>
        </p:nvSpPr>
        <p:spPr>
          <a:xfrm rot="5193608">
            <a:off x="6418931" y="1839577"/>
            <a:ext cx="384994" cy="1606072"/>
          </a:xfrm>
          <a:prstGeom prst="curvedRightArrow">
            <a:avLst>
              <a:gd name="adj1" fmla="val 29587"/>
              <a:gd name="adj2" fmla="val 67412"/>
              <a:gd name="adj3" fmla="val 32660"/>
            </a:avLst>
          </a:prstGeom>
          <a:solidFill>
            <a:srgbClr val="70AD47"/>
          </a:solidFill>
          <a:ln w="12700" cap="flat" cmpd="sng">
            <a:solidFill>
              <a:srgbClr val="517E3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51" name="Google Shape;951;p52"/>
          <p:cNvGrpSpPr/>
          <p:nvPr/>
        </p:nvGrpSpPr>
        <p:grpSpPr>
          <a:xfrm>
            <a:off x="4296132" y="2466963"/>
            <a:ext cx="803700" cy="597771"/>
            <a:chOff x="2039891" y="5374221"/>
            <a:chExt cx="803700" cy="597771"/>
          </a:xfrm>
        </p:grpSpPr>
        <p:pic>
          <p:nvPicPr>
            <p:cNvPr id="952" name="Google Shape;952;p5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45120" y="5374221"/>
              <a:ext cx="393300" cy="351471"/>
            </a:xfrm>
            <a:prstGeom prst="rect">
              <a:avLst/>
            </a:prstGeom>
            <a:noFill/>
            <a:ln w="9525" cap="flat" cmpd="sng">
              <a:solidFill>
                <a:srgbClr val="70AD47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953" name="Google Shape;953;p52"/>
            <p:cNvSpPr/>
            <p:nvPr/>
          </p:nvSpPr>
          <p:spPr>
            <a:xfrm>
              <a:off x="2039891" y="5725692"/>
              <a:ext cx="803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1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SELLER’s BANK</a:t>
              </a:r>
              <a:endParaRPr sz="105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</p:grpSp>
      <p:grpSp>
        <p:nvGrpSpPr>
          <p:cNvPr id="954" name="Google Shape;954;p52"/>
          <p:cNvGrpSpPr/>
          <p:nvPr/>
        </p:nvGrpSpPr>
        <p:grpSpPr>
          <a:xfrm>
            <a:off x="5555914" y="1799845"/>
            <a:ext cx="676272" cy="611669"/>
            <a:chOff x="1015792" y="4986177"/>
            <a:chExt cx="698700" cy="649123"/>
          </a:xfrm>
        </p:grpSpPr>
        <p:sp>
          <p:nvSpPr>
            <p:cNvPr id="955" name="Google Shape;955;p52"/>
            <p:cNvSpPr/>
            <p:nvPr/>
          </p:nvSpPr>
          <p:spPr>
            <a:xfrm>
              <a:off x="1015792" y="5290900"/>
              <a:ext cx="698700" cy="34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1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SELLER</a:t>
              </a:r>
              <a:endParaRPr sz="140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pic>
          <p:nvPicPr>
            <p:cNvPr id="956" name="Google Shape;956;p5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06296" y="4986177"/>
              <a:ext cx="317700" cy="317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7" name="Google Shape;957;p52"/>
          <p:cNvSpPr txBox="1"/>
          <p:nvPr/>
        </p:nvSpPr>
        <p:spPr>
          <a:xfrm>
            <a:off x="4984586" y="3725996"/>
            <a:ext cx="965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F5496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Network A</a:t>
            </a:r>
            <a:endParaRPr sz="1200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52"/>
          <p:cNvSpPr txBox="1"/>
          <p:nvPr/>
        </p:nvSpPr>
        <p:spPr>
          <a:xfrm>
            <a:off x="7424514" y="3700664"/>
            <a:ext cx="965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C55A11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Network B</a:t>
            </a:r>
            <a:endParaRPr sz="1200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59" name="Google Shape;959;p52"/>
          <p:cNvGrpSpPr/>
          <p:nvPr/>
        </p:nvGrpSpPr>
        <p:grpSpPr>
          <a:xfrm>
            <a:off x="5411204" y="2341620"/>
            <a:ext cx="574182" cy="571494"/>
            <a:chOff x="2434404" y="7122307"/>
            <a:chExt cx="574182" cy="571494"/>
          </a:xfrm>
        </p:grpSpPr>
        <p:pic>
          <p:nvPicPr>
            <p:cNvPr id="960" name="Google Shape;960;p52" descr="Diploma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434404" y="7122307"/>
              <a:ext cx="571494" cy="5714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1" name="Google Shape;961;p52" descr="Checkmark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514933" y="7149327"/>
              <a:ext cx="493653" cy="4936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62" name="Google Shape;962;p52"/>
          <p:cNvGrpSpPr/>
          <p:nvPr/>
        </p:nvGrpSpPr>
        <p:grpSpPr>
          <a:xfrm>
            <a:off x="7034160" y="2071097"/>
            <a:ext cx="571497" cy="571497"/>
            <a:chOff x="6102569" y="4992090"/>
            <a:chExt cx="812246" cy="812248"/>
          </a:xfrm>
        </p:grpSpPr>
        <p:pic>
          <p:nvPicPr>
            <p:cNvPr id="963" name="Google Shape;963;p52" descr="Diploma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102569" y="4992091"/>
              <a:ext cx="812246" cy="8122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4" name="Google Shape;964;p52" descr="Signature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210863" y="4992090"/>
              <a:ext cx="652140" cy="65214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65" name="Google Shape;965;p52"/>
          <p:cNvGrpSpPr/>
          <p:nvPr/>
        </p:nvGrpSpPr>
        <p:grpSpPr>
          <a:xfrm>
            <a:off x="7071281" y="2849270"/>
            <a:ext cx="571497" cy="571497"/>
            <a:chOff x="6102569" y="4992091"/>
            <a:chExt cx="812246" cy="812246"/>
          </a:xfrm>
        </p:grpSpPr>
        <p:pic>
          <p:nvPicPr>
            <p:cNvPr id="966" name="Google Shape;966;p52" descr="Diploma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102569" y="4992091"/>
              <a:ext cx="812246" cy="8122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7" name="Google Shape;967;p52" descr="Signature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210861" y="4992091"/>
              <a:ext cx="652140" cy="65214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68" name="Google Shape;968;p52"/>
          <p:cNvGrpSpPr/>
          <p:nvPr/>
        </p:nvGrpSpPr>
        <p:grpSpPr>
          <a:xfrm>
            <a:off x="5400488" y="2804411"/>
            <a:ext cx="574182" cy="571494"/>
            <a:chOff x="2434404" y="7122307"/>
            <a:chExt cx="574182" cy="571494"/>
          </a:xfrm>
        </p:grpSpPr>
        <p:pic>
          <p:nvPicPr>
            <p:cNvPr id="969" name="Google Shape;969;p52" descr="Diploma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434404" y="7122307"/>
              <a:ext cx="571494" cy="5714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0" name="Google Shape;970;p52" descr="Checkmark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514933" y="7149327"/>
              <a:ext cx="493653" cy="4936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71" name="Google Shape;971;p52" descr="Lis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00842" y="2791362"/>
            <a:ext cx="415882" cy="415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Protocol Overview</a:t>
            </a:r>
            <a:endParaRPr/>
          </a:p>
        </p:txBody>
      </p:sp>
      <p:pic>
        <p:nvPicPr>
          <p:cNvPr id="977" name="Google Shape;97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20825"/>
            <a:ext cx="8839199" cy="3315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Tesseract (CCS ‘19)</a:t>
            </a:r>
            <a:endParaRPr/>
          </a:p>
        </p:txBody>
      </p:sp>
      <p:sp>
        <p:nvSpPr>
          <p:cNvPr id="748" name="Google Shape;74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48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b="1" dirty="0">
                <a:solidFill>
                  <a:schemeClr val="dk2"/>
                </a:solidFill>
              </a:rPr>
              <a:t>Real time</a:t>
            </a:r>
            <a:r>
              <a:rPr lang="en" dirty="0">
                <a:solidFill>
                  <a:schemeClr val="dk2"/>
                </a:solidFill>
              </a:rPr>
              <a:t> - as fast as centralized exchanges.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Can observe </a:t>
            </a:r>
            <a:r>
              <a:rPr lang="en">
                <a:solidFill>
                  <a:schemeClr val="dk2"/>
                </a:solidFill>
              </a:rPr>
              <a:t>the </a:t>
            </a:r>
            <a:r>
              <a:rPr lang="en" smtClean="0">
                <a:solidFill>
                  <a:schemeClr val="dk2"/>
                </a:solidFill>
              </a:rPr>
              <a:t>buy </a:t>
            </a:r>
            <a:r>
              <a:rPr lang="en" dirty="0">
                <a:solidFill>
                  <a:schemeClr val="dk2"/>
                </a:solidFill>
              </a:rPr>
              <a:t>(a.k.a. “bid”) and sell (a.k.a. “ask”) prices in real time and </a:t>
            </a:r>
            <a:r>
              <a:rPr lang="en" b="1" dirty="0">
                <a:solidFill>
                  <a:schemeClr val="dk2"/>
                </a:solidFill>
              </a:rPr>
              <a:t>allow parties to modify their trading positions in milliseconds</a:t>
            </a:r>
            <a:r>
              <a:rPr lang="en" dirty="0">
                <a:solidFill>
                  <a:schemeClr val="dk2"/>
                </a:solidFill>
              </a:rPr>
              <a:t>.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Supports </a:t>
            </a:r>
            <a:r>
              <a:rPr lang="en" b="1" dirty="0">
                <a:solidFill>
                  <a:schemeClr val="dk2"/>
                </a:solidFill>
              </a:rPr>
              <a:t>cross chain asset exchanges</a:t>
            </a:r>
            <a:r>
              <a:rPr lang="en" dirty="0">
                <a:solidFill>
                  <a:schemeClr val="dk2"/>
                </a:solidFill>
              </a:rPr>
              <a:t>.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Secure against theft by exchange operators.</a:t>
            </a:r>
            <a:endParaRPr dirty="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Tesseract - Overview</a:t>
            </a:r>
            <a:endParaRPr/>
          </a:p>
        </p:txBody>
      </p:sp>
      <p:sp>
        <p:nvSpPr>
          <p:cNvPr id="754" name="Google Shape;754;p38"/>
          <p:cNvSpPr txBox="1"/>
          <p:nvPr/>
        </p:nvSpPr>
        <p:spPr>
          <a:xfrm>
            <a:off x="176200" y="4749750"/>
            <a:ext cx="79041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Rafael Pass, Elaine Shi, and Florian Tramer. Formal Abstractions for Attested Execution Secure Processors. In Eurocrypt </a:t>
            </a:r>
            <a:r>
              <a:rPr lang="en" sz="1000">
                <a:solidFill>
                  <a:schemeClr val="dk2"/>
                </a:solidFill>
              </a:rPr>
              <a:t>2017</a:t>
            </a:r>
            <a:r>
              <a:rPr lang="en" sz="1000"/>
              <a:t>.</a:t>
            </a:r>
            <a:endParaRPr sz="1000"/>
          </a:p>
        </p:txBody>
      </p:sp>
      <p:sp>
        <p:nvSpPr>
          <p:cNvPr id="755" name="Google Shape;755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48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Tesseract relies on a trusted execution environment (</a:t>
            </a:r>
            <a:r>
              <a:rPr lang="en" b="1">
                <a:solidFill>
                  <a:schemeClr val="dk2"/>
                </a:solidFill>
              </a:rPr>
              <a:t>TEE</a:t>
            </a:r>
            <a:r>
              <a:rPr lang="en">
                <a:solidFill>
                  <a:schemeClr val="dk2"/>
                </a:solidFill>
              </a:rPr>
              <a:t>)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b="1">
                <a:solidFill>
                  <a:schemeClr val="dk2"/>
                </a:solidFill>
              </a:rPr>
              <a:t>TEE enables Tesseract to behave like a trusted third party</a:t>
            </a:r>
            <a:r>
              <a:rPr lang="en">
                <a:solidFill>
                  <a:schemeClr val="dk2"/>
                </a:solidFill>
              </a:rPr>
              <a:t>, controlling funds without exposing them to theft while preventing frontrunning by the exchange operator.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Ensures</a:t>
            </a:r>
            <a:r>
              <a:rPr lang="en" i="1">
                <a:solidFill>
                  <a:schemeClr val="dk2"/>
                </a:solidFill>
              </a:rPr>
              <a:t>  </a:t>
            </a:r>
            <a:r>
              <a:rPr lang="en" b="1" i="1">
                <a:solidFill>
                  <a:schemeClr val="dk2"/>
                </a:solidFill>
              </a:rPr>
              <a:t>all-or-nothing settlement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Trusted Execution Environment - TEE</a:t>
            </a:r>
            <a:endParaRPr/>
          </a:p>
        </p:txBody>
      </p:sp>
      <p:sp>
        <p:nvSpPr>
          <p:cNvPr id="761" name="Google Shape;761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24900" cy="248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TEE</a:t>
            </a:r>
            <a:r>
              <a:rPr lang="en" sz="1600">
                <a:solidFill>
                  <a:schemeClr val="dk2"/>
                </a:solidFill>
              </a:rPr>
              <a:t> is a </a:t>
            </a:r>
            <a:r>
              <a:rPr lang="en" sz="1600" b="1">
                <a:solidFill>
                  <a:schemeClr val="dk2"/>
                </a:solidFill>
              </a:rPr>
              <a:t>secure area of a main processor</a:t>
            </a:r>
            <a:r>
              <a:rPr lang="en" sz="1600">
                <a:solidFill>
                  <a:schemeClr val="dk2"/>
                </a:solidFill>
              </a:rPr>
              <a:t>.</a:t>
            </a:r>
            <a:endParaRPr sz="1600">
              <a:solidFill>
                <a:schemeClr val="dk2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1600">
                <a:solidFill>
                  <a:schemeClr val="dk2"/>
                </a:solidFill>
              </a:rPr>
              <a:t>Guarantees code and data loaded inside to be protected with respect to:</a:t>
            </a:r>
            <a:endParaRPr sz="1600">
              <a:solidFill>
                <a:schemeClr val="dk2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</a:pPr>
            <a:r>
              <a:rPr lang="en" sz="1600" b="1">
                <a:solidFill>
                  <a:schemeClr val="dk2"/>
                </a:solidFill>
              </a:rPr>
              <a:t>Isolated execution</a:t>
            </a:r>
            <a:endParaRPr sz="1600" b="1">
              <a:solidFill>
                <a:schemeClr val="dk2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</a:pPr>
            <a:r>
              <a:rPr lang="en" sz="1600" b="1">
                <a:solidFill>
                  <a:schemeClr val="dk2"/>
                </a:solidFill>
              </a:rPr>
              <a:t>Integrity of applications</a:t>
            </a:r>
            <a:endParaRPr sz="1600" b="1">
              <a:solidFill>
                <a:schemeClr val="dk2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</a:pPr>
            <a:r>
              <a:rPr lang="en" sz="1600" b="1">
                <a:solidFill>
                  <a:schemeClr val="dk2"/>
                </a:solidFill>
              </a:rPr>
              <a:t>Confidentiality of their assets</a:t>
            </a:r>
            <a:br>
              <a:rPr lang="en" sz="1600" b="1">
                <a:solidFill>
                  <a:schemeClr val="dk2"/>
                </a:solidFill>
              </a:rPr>
            </a:br>
            <a:endParaRPr sz="1600">
              <a:solidFill>
                <a:schemeClr val="dk2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1600" b="1">
                <a:solidFill>
                  <a:schemeClr val="dk2"/>
                </a:solidFill>
              </a:rPr>
              <a:t>Provides attestation that an output represents the result of such an execution in the TEE.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>
              <a:solidFill>
                <a:schemeClr val="dk2"/>
              </a:solidFill>
            </a:endParaRPr>
          </a:p>
        </p:txBody>
      </p:sp>
      <p:pic>
        <p:nvPicPr>
          <p:cNvPr id="762" name="Google Shape;76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6550" y="1205200"/>
            <a:ext cx="4607451" cy="266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39"/>
          <p:cNvSpPr txBox="1"/>
          <p:nvPr/>
        </p:nvSpPr>
        <p:spPr>
          <a:xfrm>
            <a:off x="234000" y="4832950"/>
            <a:ext cx="8676000" cy="1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https://embeddedbits.org/introduction-to-trusted-execution-environment-tee-arm-trustzone/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Tesseract - Threat Model</a:t>
            </a:r>
            <a:endParaRPr/>
          </a:p>
        </p:txBody>
      </p:sp>
      <p:sp>
        <p:nvSpPr>
          <p:cNvPr id="769" name="Google Shape;769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48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Assumes the security of TEE, and </a:t>
            </a:r>
            <a:r>
              <a:rPr lang="en" i="1">
                <a:solidFill>
                  <a:schemeClr val="dk2"/>
                </a:solidFill>
              </a:rPr>
              <a:t>remote attestation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914400" lvl="1" indent="-3175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">
                <a:solidFill>
                  <a:schemeClr val="dk2"/>
                </a:solidFill>
              </a:rPr>
              <a:t>Code that runs inside the TEE enclave can neither be observed nor tampered with.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Strong network adversary that can gain complete OS and network control of the host in which the funds are stored.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Adversary’s goal is to maximize her profit.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" name="Google Shape;774;p41"/>
          <p:cNvPicPr preferRelativeResize="0"/>
          <p:nvPr/>
        </p:nvPicPr>
        <p:blipFill rotWithShape="1">
          <a:blip r:embed="rId3">
            <a:alphaModFix/>
          </a:blip>
          <a:srcRect l="6087" t="4864" r="5946" b="13235"/>
          <a:stretch/>
        </p:blipFill>
        <p:spPr>
          <a:xfrm>
            <a:off x="1743500" y="777250"/>
            <a:ext cx="5990874" cy="3589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Tesseract - Design</a:t>
            </a:r>
            <a:endParaRPr/>
          </a:p>
        </p:txBody>
      </p:sp>
      <p:sp>
        <p:nvSpPr>
          <p:cNvPr id="776" name="Google Shape;776;p41"/>
          <p:cNvSpPr txBox="1">
            <a:spLocks noGrp="1"/>
          </p:cNvSpPr>
          <p:nvPr>
            <p:ph type="body" idx="1"/>
          </p:nvPr>
        </p:nvSpPr>
        <p:spPr>
          <a:xfrm>
            <a:off x="159600" y="4362629"/>
            <a:ext cx="8315100" cy="74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dirty="0">
                <a:solidFill>
                  <a:srgbClr val="000000"/>
                </a:solidFill>
              </a:rPr>
              <a:t>Tesseract configured with Bitcoin and Litecoin networks.</a:t>
            </a:r>
            <a:br>
              <a:rPr lang="en" sz="1400" dirty="0">
                <a:solidFill>
                  <a:srgbClr val="000000"/>
                </a:solidFill>
              </a:rPr>
            </a:br>
            <a:r>
              <a:rPr lang="en" sz="1400" dirty="0">
                <a:solidFill>
                  <a:srgbClr val="000000"/>
                </a:solidFill>
              </a:rPr>
              <a:t>The TEE forms the secure real-time exchange with which the parties interact to carry out asset swaps.</a:t>
            </a:r>
            <a:endParaRPr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Tesseract - Steps</a:t>
            </a:r>
            <a:endParaRPr/>
          </a:p>
        </p:txBody>
      </p:sp>
      <p:sp>
        <p:nvSpPr>
          <p:cNvPr id="782" name="Google Shape;782;p42"/>
          <p:cNvSpPr txBox="1">
            <a:spLocks noGrp="1"/>
          </p:cNvSpPr>
          <p:nvPr>
            <p:ph type="body" idx="1"/>
          </p:nvPr>
        </p:nvSpPr>
        <p:spPr>
          <a:xfrm>
            <a:off x="566000" y="1208850"/>
            <a:ext cx="8179800" cy="3202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rgbClr val="000000"/>
                </a:solidFill>
              </a:rPr>
              <a:t>Initialization of exchange</a:t>
            </a:r>
            <a:endParaRPr sz="1400" b="1" dirty="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 b="1" dirty="0">
                <a:solidFill>
                  <a:srgbClr val="000000"/>
                </a:solidFill>
              </a:rPr>
              <a:t>Tesseract enclave</a:t>
            </a:r>
            <a:r>
              <a:rPr lang="en" sz="1400" dirty="0">
                <a:solidFill>
                  <a:srgbClr val="000000"/>
                </a:solidFill>
              </a:rPr>
              <a:t> is running light blockchain clients (</a:t>
            </a:r>
            <a:r>
              <a:rPr lang="en" sz="1400" b="1" dirty="0">
                <a:solidFill>
                  <a:srgbClr val="000000"/>
                </a:solidFill>
              </a:rPr>
              <a:t>SPV</a:t>
            </a:r>
            <a:r>
              <a:rPr lang="en" sz="1400" dirty="0">
                <a:solidFill>
                  <a:srgbClr val="000000"/>
                </a:solidFill>
              </a:rPr>
              <a:t> clients).</a:t>
            </a:r>
            <a:endParaRPr sz="1400" dirty="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 dirty="0">
                <a:solidFill>
                  <a:srgbClr val="000000"/>
                </a:solidFill>
              </a:rPr>
              <a:t>During initialization, the </a:t>
            </a:r>
            <a:r>
              <a:rPr lang="en" sz="1400" b="1" dirty="0">
                <a:solidFill>
                  <a:srgbClr val="000000"/>
                </a:solidFill>
              </a:rPr>
              <a:t>enclave fetches the latest blockchain state</a:t>
            </a:r>
            <a:r>
              <a:rPr lang="en" sz="1400" dirty="0">
                <a:solidFill>
                  <a:srgbClr val="000000"/>
                </a:solidFill>
              </a:rPr>
              <a:t>.</a:t>
            </a:r>
            <a:endParaRPr sz="1400" dirty="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 dirty="0">
                <a:solidFill>
                  <a:srgbClr val="000000"/>
                </a:solidFill>
              </a:rPr>
              <a:t>The enclave then invokes a </a:t>
            </a:r>
            <a:r>
              <a:rPr lang="en" sz="1400" b="1" dirty="0">
                <a:solidFill>
                  <a:srgbClr val="000000"/>
                </a:solidFill>
              </a:rPr>
              <a:t>key generation</a:t>
            </a:r>
            <a:r>
              <a:rPr lang="en" sz="1400" dirty="0">
                <a:solidFill>
                  <a:srgbClr val="000000"/>
                </a:solidFill>
              </a:rPr>
              <a:t> procedure to create a keypair </a:t>
            </a:r>
            <a:r>
              <a:rPr lang="en" sz="1400" b="1" dirty="0">
                <a:solidFill>
                  <a:srgbClr val="000000"/>
                </a:solidFill>
              </a:rPr>
              <a:t>(sk, pk) for each supported cryptocurrency</a:t>
            </a:r>
            <a:r>
              <a:rPr lang="en" sz="1400" dirty="0">
                <a:solidFill>
                  <a:srgbClr val="000000"/>
                </a:solidFill>
              </a:rPr>
              <a:t>.</a:t>
            </a:r>
            <a:endParaRPr sz="1400" dirty="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 dirty="0">
                <a:solidFill>
                  <a:srgbClr val="000000"/>
                </a:solidFill>
              </a:rPr>
              <a:t>The enclave will then </a:t>
            </a:r>
            <a:r>
              <a:rPr lang="en" sz="1400" b="1" dirty="0">
                <a:solidFill>
                  <a:srgbClr val="000000"/>
                </a:solidFill>
              </a:rPr>
              <a:t>attest</a:t>
            </a:r>
            <a:r>
              <a:rPr lang="en" sz="1400" dirty="0">
                <a:solidFill>
                  <a:srgbClr val="000000"/>
                </a:solidFill>
              </a:rPr>
              <a:t> </a:t>
            </a:r>
            <a:r>
              <a:rPr lang="en" sz="1400" b="1" dirty="0">
                <a:solidFill>
                  <a:srgbClr val="000000"/>
                </a:solidFill>
              </a:rPr>
              <a:t>pk</a:t>
            </a:r>
            <a:r>
              <a:rPr lang="en" sz="1400" dirty="0">
                <a:solidFill>
                  <a:srgbClr val="000000"/>
                </a:solidFill>
              </a:rPr>
              <a:t> as its deposit address, for each cryptocurrency.</a:t>
            </a:r>
            <a:endParaRPr sz="1400" dirty="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 dirty="0">
                <a:solidFill>
                  <a:srgbClr val="000000"/>
                </a:solidFill>
              </a:rPr>
              <a:t>The </a:t>
            </a:r>
            <a:r>
              <a:rPr lang="en" sz="1400" b="1" dirty="0">
                <a:solidFill>
                  <a:srgbClr val="000000"/>
                </a:solidFill>
              </a:rPr>
              <a:t>attested pk</a:t>
            </a:r>
            <a:r>
              <a:rPr lang="en" sz="1400" dirty="0">
                <a:solidFill>
                  <a:srgbClr val="000000"/>
                </a:solidFill>
              </a:rPr>
              <a:t> keys are published through multiple services - (such as websites, IPFS, and even Bitcoin and other blockchains).</a:t>
            </a:r>
            <a:endParaRPr sz="1400" dirty="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 dirty="0">
                <a:solidFill>
                  <a:srgbClr val="000000"/>
                </a:solidFill>
              </a:rPr>
              <a:t>The </a:t>
            </a:r>
            <a:r>
              <a:rPr lang="en" sz="1400" b="1" dirty="0">
                <a:solidFill>
                  <a:srgbClr val="000000"/>
                </a:solidFill>
              </a:rPr>
              <a:t>pk </a:t>
            </a:r>
            <a:r>
              <a:rPr lang="en" sz="1400" dirty="0">
                <a:solidFill>
                  <a:srgbClr val="000000"/>
                </a:solidFill>
              </a:rPr>
              <a:t>also forms the depositor address for Tesseract exchange in the corresponding cryptocurrency.</a:t>
            </a:r>
            <a:endParaRPr sz="1400" dirty="0">
              <a:solidFill>
                <a:srgbClr val="000000"/>
              </a:solidFill>
            </a:endParaRPr>
          </a:p>
        </p:txBody>
      </p:sp>
      <p:sp>
        <p:nvSpPr>
          <p:cNvPr id="783" name="Google Shape;783;p42"/>
          <p:cNvSpPr txBox="1"/>
          <p:nvPr/>
        </p:nvSpPr>
        <p:spPr>
          <a:xfrm>
            <a:off x="566000" y="4599731"/>
            <a:ext cx="7467600" cy="367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https://en.bitcoinwiki.org/wiki/Simplified_Payment_Verification</a:t>
            </a:r>
            <a:endParaRPr sz="1000" dirty="0"/>
          </a:p>
        </p:txBody>
      </p:sp>
      <p:sp>
        <p:nvSpPr>
          <p:cNvPr id="784" name="Google Shape;784;p42"/>
          <p:cNvSpPr/>
          <p:nvPr/>
        </p:nvSpPr>
        <p:spPr>
          <a:xfrm>
            <a:off x="188600" y="1208853"/>
            <a:ext cx="377400" cy="3774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1</a:t>
            </a: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Tesseract - Steps</a:t>
            </a:r>
            <a:endParaRPr dirty="0"/>
          </a:p>
        </p:txBody>
      </p:sp>
      <p:sp>
        <p:nvSpPr>
          <p:cNvPr id="790" name="Google Shape;790;p43"/>
          <p:cNvSpPr txBox="1">
            <a:spLocks noGrp="1"/>
          </p:cNvSpPr>
          <p:nvPr>
            <p:ph type="body" idx="1"/>
          </p:nvPr>
        </p:nvSpPr>
        <p:spPr>
          <a:xfrm>
            <a:off x="566000" y="1208850"/>
            <a:ext cx="8179800" cy="35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rgbClr val="000000"/>
                </a:solidFill>
              </a:rPr>
              <a:t>User Initialization</a:t>
            </a:r>
            <a:endParaRPr sz="1400" b="1" dirty="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 dirty="0">
                <a:solidFill>
                  <a:srgbClr val="000000"/>
                </a:solidFill>
              </a:rPr>
              <a:t>A </a:t>
            </a:r>
            <a:r>
              <a:rPr lang="en" sz="1400" b="1" dirty="0">
                <a:solidFill>
                  <a:srgbClr val="000000"/>
                </a:solidFill>
              </a:rPr>
              <a:t>new user opens a Tesseract account</a:t>
            </a:r>
            <a:r>
              <a:rPr lang="en" sz="1400" dirty="0">
                <a:solidFill>
                  <a:srgbClr val="000000"/>
                </a:solidFill>
              </a:rPr>
              <a:t> </a:t>
            </a:r>
            <a:r>
              <a:rPr lang="en" sz="1400" b="1" dirty="0">
                <a:solidFill>
                  <a:srgbClr val="000000"/>
                </a:solidFill>
              </a:rPr>
              <a:t>by</a:t>
            </a:r>
            <a:r>
              <a:rPr lang="en" sz="1400" dirty="0">
                <a:solidFill>
                  <a:srgbClr val="000000"/>
                </a:solidFill>
              </a:rPr>
              <a:t> </a:t>
            </a:r>
            <a:r>
              <a:rPr lang="en" sz="1400" b="1" dirty="0">
                <a:solidFill>
                  <a:srgbClr val="000000"/>
                </a:solidFill>
              </a:rPr>
              <a:t>depositing a significant amount </a:t>
            </a:r>
            <a:r>
              <a:rPr lang="en" sz="1400" dirty="0">
                <a:solidFill>
                  <a:srgbClr val="000000"/>
                </a:solidFill>
              </a:rPr>
              <a:t>into a deposit address of the exchange.</a:t>
            </a:r>
            <a:endParaRPr sz="1400" dirty="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 dirty="0">
                <a:solidFill>
                  <a:srgbClr val="000000"/>
                </a:solidFill>
              </a:rPr>
              <a:t>The</a:t>
            </a:r>
            <a:r>
              <a:rPr lang="en" sz="1400" b="1" dirty="0">
                <a:solidFill>
                  <a:srgbClr val="000000"/>
                </a:solidFill>
              </a:rPr>
              <a:t> proof of deposit is sent to the enclave</a:t>
            </a:r>
            <a:r>
              <a:rPr lang="en" sz="1400" dirty="0">
                <a:solidFill>
                  <a:srgbClr val="000000"/>
                </a:solidFill>
              </a:rPr>
              <a:t> in the form of the </a:t>
            </a:r>
            <a:r>
              <a:rPr lang="en" sz="1400" i="1" dirty="0">
                <a:solidFill>
                  <a:srgbClr val="000000"/>
                </a:solidFill>
              </a:rPr>
              <a:t>transaction</a:t>
            </a:r>
            <a:r>
              <a:rPr lang="en" sz="1400" dirty="0">
                <a:solidFill>
                  <a:srgbClr val="000000"/>
                </a:solidFill>
              </a:rPr>
              <a:t>, </a:t>
            </a:r>
            <a:r>
              <a:rPr lang="en" sz="1400" i="1" dirty="0">
                <a:solidFill>
                  <a:srgbClr val="000000"/>
                </a:solidFill>
              </a:rPr>
              <a:t>index of block</a:t>
            </a:r>
            <a:r>
              <a:rPr lang="en" sz="1400" dirty="0">
                <a:solidFill>
                  <a:srgbClr val="000000"/>
                </a:solidFill>
              </a:rPr>
              <a:t>, and  </a:t>
            </a:r>
            <a:r>
              <a:rPr lang="en" sz="1400" b="1" i="1" dirty="0">
                <a:solidFill>
                  <a:srgbClr val="000000"/>
                </a:solidFill>
              </a:rPr>
              <a:t>Merkle tree</a:t>
            </a:r>
            <a:r>
              <a:rPr lang="en" sz="1400" dirty="0">
                <a:solidFill>
                  <a:srgbClr val="000000"/>
                </a:solidFill>
              </a:rPr>
              <a:t>.</a:t>
            </a:r>
            <a:endParaRPr sz="1400" dirty="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 dirty="0">
                <a:solidFill>
                  <a:srgbClr val="000000"/>
                </a:solidFill>
              </a:rPr>
              <a:t>Tesseract credits the user’s account (in the enclave) after verifying the deposit.</a:t>
            </a:r>
            <a:endParaRPr sz="1400" dirty="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 dirty="0">
                <a:solidFill>
                  <a:srgbClr val="000000"/>
                </a:solidFill>
              </a:rPr>
              <a:t>Tesseract also </a:t>
            </a:r>
            <a:r>
              <a:rPr lang="en" sz="1400" b="1" dirty="0">
                <a:solidFill>
                  <a:srgbClr val="000000"/>
                </a:solidFill>
              </a:rPr>
              <a:t>protects against replay attacks</a:t>
            </a:r>
            <a:r>
              <a:rPr lang="en" sz="1400" dirty="0">
                <a:solidFill>
                  <a:srgbClr val="000000"/>
                </a:solidFill>
              </a:rPr>
              <a:t>, by requiring strictly increasing block indices for the user’s deposits.</a:t>
            </a:r>
            <a:endParaRPr sz="1400" dirty="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 dirty="0">
                <a:solidFill>
                  <a:srgbClr val="000000"/>
                </a:solidFill>
              </a:rPr>
              <a:t>Each user account is identified by the user’s public key and hence the user can use its secret key to generate signed messages to interact with Tesseract.</a:t>
            </a:r>
            <a:endParaRPr sz="1400" dirty="0">
              <a:solidFill>
                <a:srgbClr val="000000"/>
              </a:solidFill>
            </a:endParaRPr>
          </a:p>
        </p:txBody>
      </p:sp>
      <p:sp>
        <p:nvSpPr>
          <p:cNvPr id="791" name="Google Shape;791;p43"/>
          <p:cNvSpPr/>
          <p:nvPr/>
        </p:nvSpPr>
        <p:spPr>
          <a:xfrm>
            <a:off x="188600" y="1208853"/>
            <a:ext cx="377400" cy="3774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2</a:t>
            </a: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44"/>
          <p:cNvSpPr txBox="1">
            <a:spLocks noGrp="1"/>
          </p:cNvSpPr>
          <p:nvPr>
            <p:ph type="body" idx="1"/>
          </p:nvPr>
        </p:nvSpPr>
        <p:spPr>
          <a:xfrm>
            <a:off x="566000" y="1208850"/>
            <a:ext cx="8361900" cy="38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000000"/>
                </a:solidFill>
              </a:rPr>
              <a:t>Asset Exchange</a:t>
            </a:r>
            <a:endParaRPr sz="1400" b="1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>
                <a:solidFill>
                  <a:srgbClr val="000000"/>
                </a:solidFill>
              </a:rPr>
              <a:t>Users post buy or sell orders along with their exchange rate. Orders are recorded in the enclave.</a:t>
            </a:r>
            <a:br>
              <a:rPr lang="en" sz="1400">
                <a:solidFill>
                  <a:srgbClr val="000000"/>
                </a:solidFill>
              </a:rPr>
            </a:br>
            <a:r>
              <a:rPr lang="en" sz="1400">
                <a:solidFill>
                  <a:srgbClr val="000000"/>
                </a:solidFill>
              </a:rPr>
              <a:t>Eg: Bob bids to </a:t>
            </a:r>
            <a:r>
              <a:rPr lang="en" sz="1400" b="1">
                <a:solidFill>
                  <a:srgbClr val="000000"/>
                </a:solidFill>
              </a:rPr>
              <a:t>sell</a:t>
            </a:r>
            <a:r>
              <a:rPr lang="en" sz="1400">
                <a:solidFill>
                  <a:srgbClr val="000000"/>
                </a:solidFill>
              </a:rPr>
              <a:t> LTC  for the price of </a:t>
            </a:r>
            <a:r>
              <a:rPr lang="en" sz="1400" b="1">
                <a:solidFill>
                  <a:srgbClr val="000000"/>
                </a:solidFill>
              </a:rPr>
              <a:t>299 LTC per BTC</a:t>
            </a:r>
            <a:br>
              <a:rPr lang="en" sz="1400" b="1">
                <a:solidFill>
                  <a:srgbClr val="000000"/>
                </a:solidFill>
              </a:rPr>
            </a:br>
            <a:r>
              <a:rPr lang="en" sz="1400" b="1">
                <a:solidFill>
                  <a:srgbClr val="000000"/>
                </a:solidFill>
              </a:rPr>
              <a:t>        </a:t>
            </a:r>
            <a:r>
              <a:rPr lang="en" sz="1400">
                <a:solidFill>
                  <a:srgbClr val="000000"/>
                </a:solidFill>
              </a:rPr>
              <a:t>Alice bids to </a:t>
            </a:r>
            <a:r>
              <a:rPr lang="en" sz="1400" b="1">
                <a:solidFill>
                  <a:srgbClr val="000000"/>
                </a:solidFill>
              </a:rPr>
              <a:t>buy</a:t>
            </a:r>
            <a:r>
              <a:rPr lang="en" sz="1400">
                <a:solidFill>
                  <a:srgbClr val="000000"/>
                </a:solidFill>
              </a:rPr>
              <a:t> LTC  price of </a:t>
            </a:r>
            <a:r>
              <a:rPr lang="en" sz="1400" b="1">
                <a:solidFill>
                  <a:srgbClr val="000000"/>
                </a:solidFill>
              </a:rPr>
              <a:t>305 LTC per BTC</a:t>
            </a:r>
            <a:r>
              <a:rPr lang="en" sz="1400">
                <a:solidFill>
                  <a:srgbClr val="000000"/>
                </a:solidFill>
              </a:rPr>
              <a:t>.</a:t>
            </a:r>
            <a:endParaRPr sz="140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>
                <a:solidFill>
                  <a:srgbClr val="000000"/>
                </a:solidFill>
              </a:rPr>
              <a:t>Tesseract server publishes an anonymized version of the order book with remote attestation.</a:t>
            </a:r>
            <a:endParaRPr sz="140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>
                <a:solidFill>
                  <a:srgbClr val="000000"/>
                </a:solidFill>
              </a:rPr>
              <a:t>Realtime trading is executed by matching the buy and sell orders.</a:t>
            </a:r>
            <a:endParaRPr sz="140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>
                <a:solidFill>
                  <a:srgbClr val="000000"/>
                </a:solidFill>
              </a:rPr>
              <a:t>The trade results do not reflect in the blockchain networks immediately, and are only reflected in the tesseract exchange sandbox.</a:t>
            </a:r>
            <a:endParaRPr sz="140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>
                <a:solidFill>
                  <a:srgbClr val="000000"/>
                </a:solidFill>
              </a:rPr>
              <a:t>Periodically, </a:t>
            </a:r>
            <a:r>
              <a:rPr lang="en" sz="1400" i="1">
                <a:solidFill>
                  <a:srgbClr val="000000"/>
                </a:solidFill>
              </a:rPr>
              <a:t>settlement</a:t>
            </a:r>
            <a:r>
              <a:rPr lang="en" sz="1400">
                <a:solidFill>
                  <a:srgbClr val="000000"/>
                </a:solidFill>
              </a:rPr>
              <a:t> transactions are issued by tesseract in the blockchain networks to update users’ balance.</a:t>
            </a:r>
            <a:endParaRPr sz="1400">
              <a:solidFill>
                <a:srgbClr val="000000"/>
              </a:solidFill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400"/>
              <a:buAutoNum type="arabicPeriod"/>
            </a:pPr>
            <a:r>
              <a:rPr lang="en" sz="1400">
                <a:solidFill>
                  <a:srgbClr val="000000"/>
                </a:solidFill>
              </a:rPr>
              <a:t>Tesseract exchange can be configured to collects a proportional fee for each successful trade (e.g 0.1% of amount). This will help in exchange owners to maintain their infrastructure.  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797" name="Google Shape;797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Tesseract - Steps</a:t>
            </a:r>
            <a:endParaRPr/>
          </a:p>
        </p:txBody>
      </p:sp>
      <p:sp>
        <p:nvSpPr>
          <p:cNvPr id="798" name="Google Shape;798;p44"/>
          <p:cNvSpPr/>
          <p:nvPr/>
        </p:nvSpPr>
        <p:spPr>
          <a:xfrm>
            <a:off x="188600" y="1208853"/>
            <a:ext cx="377400" cy="3774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</a:t>
            </a: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45"/>
          <p:cNvSpPr txBox="1">
            <a:spLocks noGrp="1"/>
          </p:cNvSpPr>
          <p:nvPr>
            <p:ph type="body" idx="1"/>
          </p:nvPr>
        </p:nvSpPr>
        <p:spPr>
          <a:xfrm>
            <a:off x="311700" y="801525"/>
            <a:ext cx="8520600" cy="42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000000"/>
                </a:solidFill>
              </a:rPr>
              <a:t>Resistance against Eclipse Attacks is the most interesting aspect of Tesseract.</a:t>
            </a:r>
            <a:endParaRPr sz="1200" b="1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200" dirty="0">
                <a:solidFill>
                  <a:srgbClr val="000000"/>
                </a:solidFill>
              </a:rPr>
              <a:t>Tesseract enclave is</a:t>
            </a:r>
            <a:r>
              <a:rPr lang="en" sz="1200" b="1" dirty="0">
                <a:solidFill>
                  <a:srgbClr val="000000"/>
                </a:solidFill>
              </a:rPr>
              <a:t> preloaded with the current difficulty parameter</a:t>
            </a:r>
            <a:r>
              <a:rPr lang="en" sz="1200" dirty="0">
                <a:solidFill>
                  <a:srgbClr val="000000"/>
                </a:solidFill>
              </a:rPr>
              <a:t> of each PoW-based blockchain. This can be further verified by users before using the Tesseract exchange.</a:t>
            </a:r>
            <a:endParaRPr sz="12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200" dirty="0">
                <a:solidFill>
                  <a:srgbClr val="000000"/>
                </a:solidFill>
              </a:rPr>
              <a:t>Assume adversary </a:t>
            </a:r>
            <a:r>
              <a:rPr lang="en" sz="1200" b="1" dirty="0">
                <a:solidFill>
                  <a:srgbClr val="000000"/>
                </a:solidFill>
              </a:rPr>
              <a:t>A controls &lt; ½ of computational power.</a:t>
            </a:r>
            <a:endParaRPr sz="1200" b="1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980000"/>
              </a:buClr>
              <a:buSzPts val="1400"/>
              <a:buChar char="●"/>
            </a:pPr>
            <a:r>
              <a:rPr lang="en" sz="1200" b="1" dirty="0">
                <a:solidFill>
                  <a:srgbClr val="980000"/>
                </a:solidFill>
              </a:rPr>
              <a:t>A has total control over the network </a:t>
            </a:r>
            <a:endParaRPr sz="1200" b="1" dirty="0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dk2"/>
                </a:solidFill>
              </a:rPr>
              <a:t>Eclipse Attack:</a:t>
            </a:r>
            <a:endParaRPr sz="1200" b="1" dirty="0"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200" b="1" dirty="0">
                <a:solidFill>
                  <a:schemeClr val="dk2"/>
                </a:solidFill>
              </a:rPr>
              <a:t>A</a:t>
            </a:r>
            <a:r>
              <a:rPr lang="en" sz="1200" dirty="0">
                <a:solidFill>
                  <a:schemeClr val="dk2"/>
                </a:solidFill>
              </a:rPr>
              <a:t> cuts the enclave off from the Bitcoin network and presents it with a fake blockchain containing a deposit transaction TX</a:t>
            </a:r>
            <a:r>
              <a:rPr lang="en" sz="1200" baseline="-25000" dirty="0">
                <a:solidFill>
                  <a:schemeClr val="dk2"/>
                </a:solidFill>
              </a:rPr>
              <a:t>fake</a:t>
            </a:r>
            <a:endParaRPr sz="1200" baseline="-25000" dirty="0"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 sz="1200" dirty="0">
                <a:solidFill>
                  <a:schemeClr val="dk2"/>
                </a:solidFill>
              </a:rPr>
              <a:t>Tesseract monitors the rate at which blocks are being mined in the network. (e.g. ~10 minutes for bitcoin)</a:t>
            </a:r>
            <a:endParaRPr sz="1200" dirty="0"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 sz="1200" dirty="0">
                <a:solidFill>
                  <a:schemeClr val="dk2"/>
                </a:solidFill>
              </a:rPr>
              <a:t>Fixed </a:t>
            </a:r>
            <a:r>
              <a:rPr lang="en" sz="1200" b="1" dirty="0">
                <a:solidFill>
                  <a:schemeClr val="dk2"/>
                </a:solidFill>
              </a:rPr>
              <a:t>difficulty parameter </a:t>
            </a:r>
            <a:r>
              <a:rPr lang="en" sz="1200" dirty="0">
                <a:solidFill>
                  <a:schemeClr val="dk2"/>
                </a:solidFill>
              </a:rPr>
              <a:t>-&gt; </a:t>
            </a:r>
            <a:r>
              <a:rPr lang="en" sz="1200" b="1" dirty="0">
                <a:solidFill>
                  <a:schemeClr val="dk2"/>
                </a:solidFill>
              </a:rPr>
              <a:t>A </a:t>
            </a:r>
            <a:r>
              <a:rPr lang="en" sz="1200" dirty="0">
                <a:solidFill>
                  <a:schemeClr val="dk2"/>
                </a:solidFill>
              </a:rPr>
              <a:t>cannot change the difficulty, and forced to mine at the current difficulty.</a:t>
            </a:r>
            <a:endParaRPr sz="1200" dirty="0"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 sz="1200" b="1" dirty="0">
                <a:solidFill>
                  <a:schemeClr val="dk2"/>
                </a:solidFill>
              </a:rPr>
              <a:t>A </a:t>
            </a:r>
            <a:r>
              <a:rPr lang="en" sz="1200" dirty="0">
                <a:solidFill>
                  <a:schemeClr val="dk2"/>
                </a:solidFill>
              </a:rPr>
              <a:t>cannot mine at the required rate ( since </a:t>
            </a:r>
            <a:r>
              <a:rPr lang="en" sz="1200" b="1" dirty="0">
                <a:solidFill>
                  <a:schemeClr val="dk2"/>
                </a:solidFill>
              </a:rPr>
              <a:t>A</a:t>
            </a:r>
            <a:r>
              <a:rPr lang="en" sz="1200" dirty="0">
                <a:solidFill>
                  <a:schemeClr val="dk2"/>
                </a:solidFill>
              </a:rPr>
              <a:t> controls &lt; ½ of computational power of main network).</a:t>
            </a:r>
            <a:endParaRPr sz="1200" dirty="0"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400"/>
              <a:buChar char="●"/>
            </a:pPr>
            <a:r>
              <a:rPr lang="en" sz="1200" dirty="0">
                <a:solidFill>
                  <a:schemeClr val="dk2"/>
                </a:solidFill>
              </a:rPr>
              <a:t>TEE has a trusted clock. </a:t>
            </a:r>
            <a:r>
              <a:rPr lang="en" sz="1200" b="1" dirty="0">
                <a:solidFill>
                  <a:schemeClr val="dk2"/>
                </a:solidFill>
              </a:rPr>
              <a:t>Attack is detected by Tesseract</a:t>
            </a:r>
            <a:r>
              <a:rPr lang="en" sz="1200" dirty="0">
                <a:solidFill>
                  <a:schemeClr val="dk2"/>
                </a:solidFill>
              </a:rPr>
              <a:t>.</a:t>
            </a:r>
            <a:endParaRPr sz="1200" dirty="0">
              <a:solidFill>
                <a:schemeClr val="dk2"/>
              </a:solidFill>
            </a:endParaRPr>
          </a:p>
        </p:txBody>
      </p:sp>
      <p:sp>
        <p:nvSpPr>
          <p:cNvPr id="804" name="Google Shape;804;p45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Tesseract - Eclipse Attacks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2800</Words>
  <Application>Microsoft Office PowerPoint</Application>
  <PresentationFormat>On-screen Show (16:9)</PresentationFormat>
  <Paragraphs>388</Paragraphs>
  <Slides>47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9" baseType="lpstr">
      <vt:lpstr>Arial</vt:lpstr>
      <vt:lpstr>Arial Rounded MT Bold</vt:lpstr>
      <vt:lpstr>Raleway</vt:lpstr>
      <vt:lpstr>Calibri</vt:lpstr>
      <vt:lpstr>Cambria</vt:lpstr>
      <vt:lpstr>Biome</vt:lpstr>
      <vt:lpstr>Source Sans Pro</vt:lpstr>
      <vt:lpstr>IBM Plex Sans</vt:lpstr>
      <vt:lpstr>IBM Plex Sans Light</vt:lpstr>
      <vt:lpstr>Courier New</vt:lpstr>
      <vt:lpstr>Arial Narrow</vt:lpstr>
      <vt:lpstr>Plum</vt:lpstr>
      <vt:lpstr> CS61065: Theory and Applications of Blockchain </vt:lpstr>
      <vt:lpstr>Slide 2</vt:lpstr>
      <vt:lpstr>Slide 3</vt:lpstr>
      <vt:lpstr>Slide 4</vt:lpstr>
      <vt:lpstr>Interoperability in Permissionless and Permissioned Blockchains</vt:lpstr>
      <vt:lpstr>Permissionless Blockchain Interoperability</vt:lpstr>
      <vt:lpstr>Public Blockchains as Isolated Silos</vt:lpstr>
      <vt:lpstr>Cross Chain Asset Transfer</vt:lpstr>
      <vt:lpstr>Cross Chain Asset Transfer</vt:lpstr>
      <vt:lpstr>Cross Chain Asset Transfer</vt:lpstr>
      <vt:lpstr>Cross Chain Asset Transfer - TTP</vt:lpstr>
      <vt:lpstr>TTP based Asset Transfer</vt:lpstr>
      <vt:lpstr>Asset Exchange</vt:lpstr>
      <vt:lpstr>Asset Exchange - Problems</vt:lpstr>
      <vt:lpstr>Cross Chain Asset Transfer using Atomic Exchange</vt:lpstr>
      <vt:lpstr>Atomic cross-chain swaps (PODC ‘18)</vt:lpstr>
      <vt:lpstr>Basic Idea</vt:lpstr>
      <vt:lpstr>Hashlock and Timelock</vt:lpstr>
      <vt:lpstr>Hash Locks</vt:lpstr>
      <vt:lpstr>Time Locks</vt:lpstr>
      <vt:lpstr>HTLC - Hash Time Locked Contract</vt:lpstr>
      <vt:lpstr>HTLC for Atomic Swap</vt:lpstr>
      <vt:lpstr>HTLC for atomic swap</vt:lpstr>
      <vt:lpstr>What if Alice does not reveal key ?</vt:lpstr>
      <vt:lpstr>Multi-Party Atomic Cross-chain Swap</vt:lpstr>
      <vt:lpstr>Multi-Party Atomic Cross-chain Swap</vt:lpstr>
      <vt:lpstr>Multi-Party Atomic Cross-chain Swap</vt:lpstr>
      <vt:lpstr>Validity of the Protocool</vt:lpstr>
      <vt:lpstr>Multi-Party Atomic Cross-chain Swap</vt:lpstr>
      <vt:lpstr>Limitations of this approach</vt:lpstr>
      <vt:lpstr>Permissioned Blockchain Interoperability</vt:lpstr>
      <vt:lpstr>Interoperation in Permissioned Blockchains</vt:lpstr>
      <vt:lpstr>Interoperation in Permissioned Blockchains</vt:lpstr>
      <vt:lpstr>Use Case</vt:lpstr>
      <vt:lpstr>Verifiable Data Transfer in Permissioned Blockchain Enabling Enterprise Blockchain Interoperability with Trusted Data Transfer (Middleware ‘2019)</vt:lpstr>
      <vt:lpstr>Architecture</vt:lpstr>
      <vt:lpstr>Protocol Overview</vt:lpstr>
      <vt:lpstr>Protocol Overview</vt:lpstr>
      <vt:lpstr>Tesseract (CCS ‘19)</vt:lpstr>
      <vt:lpstr>Tesseract - Overview</vt:lpstr>
      <vt:lpstr>Trusted Execution Environment - TEE</vt:lpstr>
      <vt:lpstr>Tesseract - Threat Model</vt:lpstr>
      <vt:lpstr>Tesseract - Design</vt:lpstr>
      <vt:lpstr>Tesseract - Steps</vt:lpstr>
      <vt:lpstr>Tesseract - Steps</vt:lpstr>
      <vt:lpstr>Tesseract - Steps</vt:lpstr>
      <vt:lpstr>Tesseract - Eclipse Attacks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 Interoperability</dc:title>
  <cp:lastModifiedBy>hp</cp:lastModifiedBy>
  <cp:revision>66</cp:revision>
  <dcterms:modified xsi:type="dcterms:W3CDTF">2021-10-27T18:06:25Z</dcterms:modified>
</cp:coreProperties>
</file>