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2"/>
  </p:notesMasterIdLst>
  <p:sldIdLst>
    <p:sldId id="256" r:id="rId5"/>
    <p:sldId id="378" r:id="rId6"/>
    <p:sldId id="383" r:id="rId7"/>
    <p:sldId id="385" r:id="rId8"/>
    <p:sldId id="384" r:id="rId9"/>
    <p:sldId id="386" r:id="rId10"/>
    <p:sldId id="379" r:id="rId11"/>
    <p:sldId id="387" r:id="rId12"/>
    <p:sldId id="380" r:id="rId13"/>
    <p:sldId id="381" r:id="rId14"/>
    <p:sldId id="388" r:id="rId15"/>
    <p:sldId id="391" r:id="rId16"/>
    <p:sldId id="389" r:id="rId17"/>
    <p:sldId id="390" r:id="rId18"/>
    <p:sldId id="395" r:id="rId19"/>
    <p:sldId id="400" r:id="rId20"/>
    <p:sldId id="401" r:id="rId21"/>
    <p:sldId id="392" r:id="rId22"/>
    <p:sldId id="399" r:id="rId23"/>
    <p:sldId id="396" r:id="rId24"/>
    <p:sldId id="397" r:id="rId25"/>
    <p:sldId id="393" r:id="rId26"/>
    <p:sldId id="402" r:id="rId27"/>
    <p:sldId id="406" r:id="rId28"/>
    <p:sldId id="403" r:id="rId29"/>
    <p:sldId id="404" r:id="rId30"/>
    <p:sldId id="407" r:id="rId31"/>
    <p:sldId id="411" r:id="rId32"/>
    <p:sldId id="412" r:id="rId33"/>
    <p:sldId id="413" r:id="rId34"/>
    <p:sldId id="408" r:id="rId35"/>
    <p:sldId id="409" r:id="rId36"/>
    <p:sldId id="414" r:id="rId37"/>
    <p:sldId id="418" r:id="rId38"/>
    <p:sldId id="420" r:id="rId39"/>
    <p:sldId id="421" r:id="rId40"/>
    <p:sldId id="423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83563E-1065-F854-171F-AF4553EF5D77}" v="1462" dt="2021-09-06T12:20:44.917"/>
    <p1510:client id="{216271E7-6D66-6BA6-E691-94D8869489E2}" v="1856" dt="2021-09-06T06:28:53.714"/>
    <p1510:client id="{2305D645-9B5F-FF43-0143-BE043F587200}" v="501" dt="2021-08-06T06:09:40.698"/>
    <p1510:client id="{285BA54C-C84D-2164-9EE5-9CB55E034546}" v="1077" dt="2021-09-05T06:55:34.684"/>
    <p1510:client id="{33AFDCB7-4934-D5A7-A6C7-D47A0E4BAE47}" v="761" dt="2021-08-09T20:34:05.619"/>
    <p1510:client id="{85A2198E-F02D-B4AF-39EC-2B83924041AC}" v="2896" dt="2021-08-10T20:42:20.005"/>
    <p1510:client id="{B7EE700E-A1F5-4BE4-3353-26378A668CE5}" v="2891" dt="2020-08-31T19:00:27.223"/>
    <p1510:client id="{D3078D97-7373-E2AF-B240-4B9FE6CF5D4D}" v="3897" dt="2021-08-07T18:44:20.906"/>
    <p1510:client id="{E257BE20-703A-3EC3-E75F-797107477C02}" v="51" dt="2021-09-05T12:36:41.250"/>
    <p1510:client id="{E289CB0E-DA1E-DADA-71A0-8BDF6FB814E7}" v="38" dt="2021-08-11T03:05:09.310"/>
    <p1510:client id="{F039B0D2-4ED3-5B5B-8B5B-7624B40585BA}" v="2523" dt="2021-09-06T08:44:41.5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-106" y="6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4155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50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76F745-46F0-254C-862A-65D38944EC5E}" type="datetimeFigureOut">
              <a:rPr lang="en-US" smtClean="0"/>
              <a:pPr/>
              <a:t>19/10/2021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773566-276D-324B-B748-BB5B81DD40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3616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mailto:sandipc@cse.iitkgp.ac.in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mailto:sandipc@cse.iitkgp.ac.in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9144"/>
            <a:ext cx="12192000" cy="122864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15900" y="4559653"/>
            <a:ext cx="974535" cy="1090627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80410" y="5836765"/>
            <a:ext cx="3931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 Narrow" panose="020B0606020202030204" pitchFamily="34" charset="0"/>
              </a:rPr>
              <a:t>INDIAN INSTITUTE OF TECHNOLOGY </a:t>
            </a:r>
          </a:p>
          <a:p>
            <a:r>
              <a:rPr lang="en-US" b="1" dirty="0">
                <a:latin typeface="Arial Narrow" panose="020B0606020202030204" pitchFamily="34" charset="0"/>
              </a:rPr>
              <a:t>KHARAGPUR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4137152" y="1282388"/>
            <a:ext cx="78009" cy="5435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3463" y="5282767"/>
            <a:ext cx="32720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800080"/>
                </a:solidFill>
                <a:latin typeface="Arial Narrow" panose="020B0606020202030204" pitchFamily="34" charset="0"/>
              </a:rPr>
              <a:t>Sandip</a:t>
            </a:r>
            <a:r>
              <a:rPr lang="en-US" sz="2400" b="1" dirty="0">
                <a:solidFill>
                  <a:srgbClr val="800080"/>
                </a:solidFill>
                <a:latin typeface="Arial Narrow" panose="020B0606020202030204" pitchFamily="34" charset="0"/>
              </a:rPr>
              <a:t> Chakraborty</a:t>
            </a:r>
          </a:p>
          <a:p>
            <a:r>
              <a:rPr lang="en-US" sz="2400" b="1" dirty="0">
                <a:solidFill>
                  <a:srgbClr val="800080"/>
                </a:solidFill>
                <a:latin typeface="Arial Narrow" panose="020B0606020202030204" pitchFamily="34" charset="0"/>
                <a:hlinkClick r:id="rId3"/>
              </a:rPr>
              <a:t>sandipc@cse.iitkgp.ac.in</a:t>
            </a:r>
            <a:r>
              <a:rPr lang="en-US" sz="2400" b="1" dirty="0">
                <a:solidFill>
                  <a:srgbClr val="800080"/>
                </a:solidFill>
                <a:latin typeface="Arial Narrow" panose="020B0606020202030204" pitchFamily="34" charset="0"/>
              </a:rPr>
              <a:t> </a:t>
            </a:r>
          </a:p>
          <a:p>
            <a:endParaRPr lang="en-US" sz="24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80410" y="2120900"/>
            <a:ext cx="40567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rgbClr val="0000FF"/>
                </a:solidFill>
                <a:latin typeface="Consolas" panose="020B0609020204030204" pitchFamily="49" charset="0"/>
              </a:rPr>
              <a:t>Systems and Mobile Research Lab</a:t>
            </a:r>
            <a:endParaRPr lang="en-IN" dirty="0">
              <a:latin typeface="Consolas" panose="020B0609020204030204" pitchFamily="49" charset="0"/>
            </a:endParaRPr>
          </a:p>
          <a:p>
            <a:r>
              <a:rPr lang="en-IN" sz="2000" b="1" dirty="0">
                <a:solidFill>
                  <a:srgbClr val="FF0000"/>
                </a:solidFill>
              </a:rPr>
              <a:t>Department of Computer Science and Engineering</a:t>
            </a:r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0" y="9143"/>
            <a:ext cx="12192000" cy="122864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Title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xmlns="" val="1592917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9144"/>
            <a:ext cx="12192000" cy="122864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15900" y="4559653"/>
            <a:ext cx="974535" cy="1090627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80410" y="5836765"/>
            <a:ext cx="3931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atin typeface="Arial Narrow" panose="020B0606020202030204" pitchFamily="34" charset="0"/>
              </a:rPr>
              <a:t>INDIAN INSTITUTE OF TECHNOLOGY </a:t>
            </a:r>
          </a:p>
          <a:p>
            <a:r>
              <a:rPr lang="en-US" b="1">
                <a:latin typeface="Arial Narrow" panose="020B0606020202030204" pitchFamily="34" charset="0"/>
              </a:rPr>
              <a:t>KHARAGPUR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4137152" y="1282388"/>
            <a:ext cx="78009" cy="5435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3463" y="5282767"/>
            <a:ext cx="32720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err="1">
                <a:solidFill>
                  <a:srgbClr val="800080"/>
                </a:solidFill>
                <a:latin typeface="Arial Narrow" panose="020B0606020202030204" pitchFamily="34" charset="0"/>
              </a:rPr>
              <a:t>Sandip</a:t>
            </a:r>
            <a:r>
              <a:rPr lang="en-US" sz="2400" b="1">
                <a:solidFill>
                  <a:srgbClr val="800080"/>
                </a:solidFill>
                <a:latin typeface="Arial Narrow" panose="020B0606020202030204" pitchFamily="34" charset="0"/>
              </a:rPr>
              <a:t> Chakraborty</a:t>
            </a:r>
          </a:p>
          <a:p>
            <a:r>
              <a:rPr lang="en-US" sz="2400" b="1">
                <a:solidFill>
                  <a:srgbClr val="800080"/>
                </a:solidFill>
                <a:latin typeface="Arial Narrow" panose="020B0606020202030204" pitchFamily="34" charset="0"/>
                <a:hlinkClick r:id="rId3"/>
              </a:rPr>
              <a:t>sandipc@cse.iitkgp.ac.in</a:t>
            </a:r>
            <a:r>
              <a:rPr lang="en-US" sz="2400" b="1">
                <a:solidFill>
                  <a:srgbClr val="800080"/>
                </a:solidFill>
                <a:latin typeface="Arial Narrow" panose="020B0606020202030204" pitchFamily="34" charset="0"/>
              </a:rPr>
              <a:t> </a:t>
            </a:r>
          </a:p>
          <a:p>
            <a:endParaRPr lang="en-US" sz="2400" b="1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80410" y="3646351"/>
            <a:ext cx="40567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>
                <a:solidFill>
                  <a:srgbClr val="FF0000"/>
                </a:solidFill>
              </a:rPr>
              <a:t>Department of Computer Science and Engineering</a:t>
            </a:r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0" y="9143"/>
            <a:ext cx="12192000" cy="1228641"/>
          </a:xfrm>
          <a:prstGeom prst="rect">
            <a:avLst/>
          </a:prstGeom>
        </p:spPr>
        <p:txBody>
          <a:bodyPr/>
          <a:lstStyle/>
          <a:p>
            <a:r>
              <a:rPr lang="en-US"/>
              <a:t>Title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xmlns="" val="1592917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839" y="1137424"/>
            <a:ext cx="11552663" cy="53498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9144"/>
            <a:ext cx="12192000" cy="85039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0" y="9145"/>
            <a:ext cx="121920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latin typeface="Arial Rounded MT Bold" charset="0"/>
                <a:ea typeface="Arial Rounded MT Bold" charset="0"/>
                <a:cs typeface="Arial Rounded MT Bold" charset="0"/>
              </a:rPr>
              <a:t>TITLE OF THE SLIDE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9092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6350" y="1092820"/>
            <a:ext cx="12192000" cy="278869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itle Placeholder 9"/>
          <p:cNvSpPr>
            <a:spLocks noGrp="1"/>
          </p:cNvSpPr>
          <p:nvPr>
            <p:ph type="title"/>
          </p:nvPr>
        </p:nvSpPr>
        <p:spPr>
          <a:xfrm>
            <a:off x="0" y="9145"/>
            <a:ext cx="121920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latin typeface="Arial Rounded MT Bold" charset="0"/>
                <a:ea typeface="Arial Rounded MT Bold" charset="0"/>
                <a:cs typeface="Arial Rounded MT Bold" charset="0"/>
              </a:rPr>
              <a:t>TITLE OF THE SLIDE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4016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268" y="1037062"/>
            <a:ext cx="5852532" cy="534143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037062"/>
            <a:ext cx="5770756" cy="534143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9144"/>
            <a:ext cx="12192000" cy="85039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0" y="9145"/>
            <a:ext cx="121920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latin typeface="Arial Rounded MT Bold" charset="0"/>
                <a:ea typeface="Arial Rounded MT Bold" charset="0"/>
                <a:cs typeface="Arial Rounded MT Bold" charset="0"/>
              </a:rPr>
              <a:t>TITLE OF THE SLIDE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378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9144"/>
            <a:ext cx="12192000" cy="85039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  <p:sp>
        <p:nvSpPr>
          <p:cNvPr id="12" name="Title Placeholder 9"/>
          <p:cNvSpPr>
            <a:spLocks noGrp="1"/>
          </p:cNvSpPr>
          <p:nvPr>
            <p:ph type="title"/>
          </p:nvPr>
        </p:nvSpPr>
        <p:spPr>
          <a:xfrm>
            <a:off x="0" y="9145"/>
            <a:ext cx="121920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latin typeface="Arial Rounded MT Bold" charset="0"/>
                <a:ea typeface="Arial Rounded MT Bold" charset="0"/>
                <a:cs typeface="Arial Rounded MT Bold" charset="0"/>
              </a:rPr>
              <a:t>TITLE OF THE SLIDE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4488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9144"/>
            <a:ext cx="12192000" cy="85039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  <p:sp>
        <p:nvSpPr>
          <p:cNvPr id="8" name="Title Placeholder 9"/>
          <p:cNvSpPr>
            <a:spLocks noGrp="1"/>
          </p:cNvSpPr>
          <p:nvPr>
            <p:ph type="title"/>
          </p:nvPr>
        </p:nvSpPr>
        <p:spPr>
          <a:xfrm>
            <a:off x="0" y="9145"/>
            <a:ext cx="121920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latin typeface="Arial Rounded MT Bold" charset="0"/>
                <a:ea typeface="Arial Rounded MT Bold" charset="0"/>
                <a:cs typeface="Arial Rounded MT Bold" charset="0"/>
              </a:rPr>
              <a:t>TITLE OF THE SLIDE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0497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31239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  <p:sp>
        <p:nvSpPr>
          <p:cNvPr id="9" name="Title Placeholder 9"/>
          <p:cNvSpPr txBox="1">
            <a:spLocks/>
          </p:cNvSpPr>
          <p:nvPr userDrawn="1"/>
        </p:nvSpPr>
        <p:spPr>
          <a:xfrm>
            <a:off x="0" y="9145"/>
            <a:ext cx="121920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baseline="0">
                <a:solidFill>
                  <a:schemeClr val="bg1"/>
                </a:solidFill>
                <a:latin typeface="Arial Rounded MT Bold" charset="0"/>
                <a:ea typeface="Arial Rounded MT Bold" charset="0"/>
                <a:cs typeface="Arial Rounded MT Bold" charset="0"/>
              </a:defRPr>
            </a:lvl1pPr>
          </a:lstStyle>
          <a:p>
            <a:r>
              <a:rPr lang="en-US"/>
              <a:t>TITLE OF THE SLIDE</a:t>
            </a:r>
          </a:p>
        </p:txBody>
      </p:sp>
    </p:spTree>
    <p:extLst>
      <p:ext uri="{BB962C8B-B14F-4D97-AF65-F5344CB8AC3E}">
        <p14:creationId xmlns:p14="http://schemas.microsoft.com/office/powerpoint/2010/main" xmlns="" val="1061246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  <p:sp>
        <p:nvSpPr>
          <p:cNvPr id="9" name="Title Placeholder 9"/>
          <p:cNvSpPr txBox="1">
            <a:spLocks/>
          </p:cNvSpPr>
          <p:nvPr userDrawn="1"/>
        </p:nvSpPr>
        <p:spPr>
          <a:xfrm>
            <a:off x="0" y="9145"/>
            <a:ext cx="121920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baseline="0">
                <a:solidFill>
                  <a:schemeClr val="bg1"/>
                </a:solidFill>
                <a:latin typeface="Arial Rounded MT Bold" charset="0"/>
                <a:ea typeface="Arial Rounded MT Bold" charset="0"/>
                <a:cs typeface="Arial Rounded MT Bold" charset="0"/>
              </a:defRPr>
            </a:lvl1pPr>
          </a:lstStyle>
          <a:p>
            <a:r>
              <a:rPr lang="en-US"/>
              <a:t>TITLE OF THE SLIDE</a:t>
            </a:r>
          </a:p>
        </p:txBody>
      </p:sp>
    </p:spTree>
    <p:extLst>
      <p:ext uri="{BB962C8B-B14F-4D97-AF65-F5344CB8AC3E}">
        <p14:creationId xmlns:p14="http://schemas.microsoft.com/office/powerpoint/2010/main" xmlns="" val="1525817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8419" y="1037063"/>
            <a:ext cx="11753385" cy="535258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9144"/>
            <a:ext cx="12192000" cy="85039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  <p:sp>
        <p:nvSpPr>
          <p:cNvPr id="9" name="Title Placeholder 9"/>
          <p:cNvSpPr>
            <a:spLocks noGrp="1"/>
          </p:cNvSpPr>
          <p:nvPr>
            <p:ph type="title"/>
          </p:nvPr>
        </p:nvSpPr>
        <p:spPr>
          <a:xfrm>
            <a:off x="0" y="9145"/>
            <a:ext cx="12192000" cy="850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latin typeface="Arial Rounded MT Bold" charset="0"/>
                <a:ea typeface="Arial Rounded MT Bold" charset="0"/>
                <a:cs typeface="Arial Rounded MT Bold" charset="0"/>
              </a:rPr>
              <a:t>TITLE OF THE SLIDE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6140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15554" y="1092820"/>
            <a:ext cx="2628900" cy="516220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268" y="1092819"/>
            <a:ext cx="8742556" cy="508414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241" y="6487262"/>
            <a:ext cx="3450753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rial Narrow" panose="020B0606020202030204" pitchFamily="34" charset="0"/>
              </a:rPr>
              <a:t>Indian Institute of Technology Kharagpur</a:t>
            </a:r>
          </a:p>
        </p:txBody>
      </p:sp>
    </p:spTree>
    <p:extLst>
      <p:ext uri="{BB962C8B-B14F-4D97-AF65-F5344CB8AC3E}">
        <p14:creationId xmlns:p14="http://schemas.microsoft.com/office/powerpoint/2010/main" xmlns="" val="727678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9316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baseline="0">
          <a:solidFill>
            <a:schemeClr val="bg1"/>
          </a:solidFill>
          <a:latin typeface="Arial Rounded MT Bold" charset="0"/>
          <a:ea typeface="Arial Rounded MT Bold" charset="0"/>
          <a:cs typeface="Arial Rounded MT Bold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hamik@cse.iitkgp.ac.in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securityintelligence.com/reimagining-the-future-of-identity-management-with-blockchain/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http://zoomgraf.blogspot.com/2012/04/pngiconosimagenestransparentesstickers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http://zoomgraf.blogspot.com/2012/04/pngiconosimagenestransparentesstickers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-spincorp.com/global-theme-and-feature-topics/single-sign-on-sso/" TargetMode="External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0.tiff"/><Relationship Id="rId7" Type="http://schemas.openxmlformats.org/officeDocument/2006/relationships/hyperlink" Target="http://zoomgraf.blogspot.com/2012/04/pngiconosimagenestransparentesstickers.html" TargetMode="External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12.tiff"/><Relationship Id="rId4" Type="http://schemas.openxmlformats.org/officeDocument/2006/relationships/image" Target="../media/image11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zoomgraf.blogspot.com/2012/04/pngiconosimagenestransparentesstickers.html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zoomgraf.blogspot.com/2012/04/pngiconosimagenestransparentesstickers.html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3.org/TR/did-core/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.org/TR/did-core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.org/TR/did-core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.org/TR/did-core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aqs.org/rfcs/rfc2396.html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infra.spec.whatwg.org/" TargetMode="External"/><Relationship Id="rId2" Type="http://schemas.openxmlformats.org/officeDocument/2006/relationships/hyperlink" Target="https://www.w3.org/TR/did-core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.org/TR/did-core/" TargetMode="External"/><Relationship Id="rId2" Type="http://schemas.openxmlformats.org/officeDocument/2006/relationships/hyperlink" Target="https://bar.example.com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hyperlink" Target="http://zoomgraf.blogspot.com/2012/04/pngiconosimagenestransparentesstickers.html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hyperlink" Target="http://zoomgraf.blogspot.com/2012/04/pngiconosimagenestransparentesstickers.html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hyperledger-indy.readthedocs.io/en/latest/" TargetMode="External"/><Relationship Id="rId4" Type="http://schemas.openxmlformats.org/officeDocument/2006/relationships/hyperlink" Target="https://identity.foundation/sidetree/spec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hyperlink" Target="http://zoomgraf.blogspot.com/2012/04/pngiconosimagenestransparentesstickers.html" TargetMode="Externa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hyperlink" Target="http://zoomgraf.blogspot.com/2012/04/pngiconosimagenestransparentesstickers.html" TargetMode="Externa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3.org/TR/vc-data-model/" TargetMode="Externa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.org/TR/vc-data-model/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.org/TR/vc-data-model/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w3.org/TR/vc-data-model/" TargetMode="External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.org/TR/vc-data-model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w3.org/TR/vc-data-model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.org/TR/vc-data-model/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3.org/TR/vc-data-model/" TargetMode="Externa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1949"/>
            <a:ext cx="12192000" cy="1151709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 dirty="0">
                <a:latin typeface="Arial Rounded MT Bold"/>
              </a:rPr>
              <a:t/>
            </a:r>
            <a:br>
              <a:rPr lang="en-US" dirty="0">
                <a:latin typeface="Arial Rounded MT Bold"/>
              </a:rPr>
            </a:br>
            <a:r>
              <a:rPr lang="en-US" dirty="0">
                <a:latin typeface="Arial Rounded MT Bold"/>
              </a:rPr>
              <a:t>CS61065: Theory and Applications of Blockchain 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2CAFBC6-384A-44A1-8460-C9997C2D28D5}"/>
              </a:ext>
            </a:extLst>
          </p:cNvPr>
          <p:cNvSpPr txBox="1"/>
          <p:nvPr/>
        </p:nvSpPr>
        <p:spPr>
          <a:xfrm>
            <a:off x="4385654" y="2472298"/>
            <a:ext cx="7560128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dirty="0">
                <a:solidFill>
                  <a:srgbClr val="2F5496"/>
                </a:solidFill>
                <a:ea typeface="+mn-lt"/>
                <a:cs typeface="+mn-lt"/>
              </a:rPr>
              <a:t>IDENTITY MANAGEMENT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259A05A-29C2-44FA-BB7C-8B8E2ABCAFA0}"/>
              </a:ext>
            </a:extLst>
          </p:cNvPr>
          <p:cNvSpPr txBox="1"/>
          <p:nvPr/>
        </p:nvSpPr>
        <p:spPr>
          <a:xfrm>
            <a:off x="8681453" y="5272506"/>
            <a:ext cx="3318042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7030A0"/>
                </a:solidFill>
                <a:latin typeface="Calibri"/>
                <a:ea typeface="Cambria"/>
                <a:cs typeface="Biome"/>
              </a:rPr>
              <a:t>Shamik Sural</a:t>
            </a:r>
          </a:p>
          <a:p>
            <a:r>
              <a:rPr lang="en-US" sz="2400" b="1" dirty="0">
                <a:latin typeface="Calibri"/>
                <a:ea typeface="Cambria"/>
                <a:cs typeface="Calibri"/>
                <a:hlinkClick r:id="rId2"/>
              </a:rPr>
              <a:t>shamik@cse.iitkgp.ac.in</a:t>
            </a:r>
            <a:r>
              <a:rPr lang="en-US" sz="2400" b="1" dirty="0">
                <a:latin typeface="Calibri"/>
                <a:ea typeface="Cambria"/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180998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EB47F671-D261-4A0D-A20D-A6CC72555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839" y="1137424"/>
            <a:ext cx="11552663" cy="4747764"/>
          </a:xfrm>
        </p:spPr>
        <p:txBody>
          <a:bodyPr lIns="91440" tIns="45720" rIns="91440" bIns="45720" anchor="t"/>
          <a:lstStyle/>
          <a:p>
            <a:r>
              <a:rPr lang="en-US" dirty="0">
                <a:ea typeface="+mn-lt"/>
                <a:cs typeface="+mn-lt"/>
              </a:rPr>
              <a:t>People are known by their identities - drives every business and social interactions </a:t>
            </a:r>
            <a:br>
              <a:rPr lang="en-US" dirty="0">
                <a:ea typeface="+mn-lt"/>
                <a:cs typeface="+mn-lt"/>
              </a:rPr>
            </a:br>
            <a:endParaRPr lang="en-US" dirty="0">
              <a:cs typeface="Calibri"/>
            </a:endParaRPr>
          </a:p>
          <a:p>
            <a:r>
              <a:rPr lang="en-US" dirty="0">
                <a:ea typeface="+mn-lt"/>
                <a:cs typeface="+mn-lt"/>
              </a:rPr>
              <a:t>Physical Identity is a collection of attributes 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Name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Age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Financial history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Work history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Address history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Social history </a:t>
            </a:r>
            <a:endParaRPr lang="en-US" dirty="0"/>
          </a:p>
          <a:p>
            <a:endParaRPr lang="en-US" dirty="0"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DC4E14BA-A25C-499B-B51C-4ED91BA9D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/>
              </a:rPr>
              <a:t>What is Identity?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300D8BB-1D19-45AF-AEBA-1C0A16FFC54D}"/>
              </a:ext>
            </a:extLst>
          </p:cNvPr>
          <p:cNvSpPr txBox="1"/>
          <p:nvPr/>
        </p:nvSpPr>
        <p:spPr>
          <a:xfrm>
            <a:off x="7095067" y="6229585"/>
            <a:ext cx="524557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Arial"/>
                <a:cs typeface="Arial"/>
              </a:rPr>
              <a:t>Source: </a:t>
            </a:r>
            <a:r>
              <a:rPr lang="en-US" sz="1400" b="1">
                <a:latin typeface="Arial"/>
                <a:cs typeface="Arial"/>
                <a:hlinkClick r:id="rId2"/>
              </a:rPr>
              <a:t>https://securityintelligence.com/reimagining-the-future-of-identity-management-with-blockchain/</a:t>
            </a:r>
            <a:r>
              <a:rPr lang="en-US" sz="1400" b="1">
                <a:latin typeface="Arial"/>
                <a:cs typeface="Arial"/>
              </a:rPr>
              <a:t> </a:t>
            </a:r>
            <a:endParaRPr lang="en-US"/>
          </a:p>
        </p:txBody>
      </p:sp>
      <p:pic>
        <p:nvPicPr>
          <p:cNvPr id="5" name="Picture 5" descr="Logo, icon&#10;&#10;Description automatically generated">
            <a:extLst>
              <a:ext uri="{FF2B5EF4-FFF2-40B4-BE49-F238E27FC236}">
                <a16:creationId xmlns:a16="http://schemas.microsoft.com/office/drawing/2014/main" xmlns="" id="{7E138130-5B85-45A2-8B51-963719050E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5012" y="2696456"/>
            <a:ext cx="2085975" cy="208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0102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3763D072-6FC5-40C5-A776-D81030C0BE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en-US" dirty="0">
                <a:ea typeface="+mn-lt"/>
                <a:cs typeface="+mn-lt"/>
              </a:rPr>
              <a:t>Individuals do not have any control over the information that comprises their identities </a:t>
            </a:r>
            <a:r>
              <a:rPr lang="en-US" dirty="0">
                <a:cs typeface="Calibri"/>
              </a:rPr>
              <a:t/>
            </a:r>
            <a:br>
              <a:rPr lang="en-US" dirty="0">
                <a:cs typeface="Calibri"/>
              </a:rPr>
            </a:br>
            <a:endParaRPr lang="en-US"/>
          </a:p>
          <a:p>
            <a:r>
              <a:rPr lang="en-US" b="1" dirty="0">
                <a:ea typeface="+mn-lt"/>
                <a:cs typeface="+mn-lt"/>
              </a:rPr>
              <a:t>Identity fraud </a:t>
            </a:r>
            <a:r>
              <a:rPr lang="en-US" dirty="0">
                <a:ea typeface="+mn-lt"/>
                <a:cs typeface="+mn-lt"/>
              </a:rPr>
              <a:t>- no visibility over the identity attributes 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Authentication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Authorization 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Verification</a:t>
            </a:r>
            <a:endParaRPr lang="en-US" dirty="0"/>
          </a:p>
          <a:p>
            <a:endParaRPr lang="en-US" dirty="0"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D746AFF5-0E77-452A-848C-95147CE0B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/>
              </a:rPr>
              <a:t>Centralized Digital Identity</a:t>
            </a:r>
            <a:endParaRPr lang="en-US" dirty="0"/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xmlns="" id="{89AE7BEB-8BD3-4D45-880C-7DBAB8B76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1502" y="4342577"/>
            <a:ext cx="1352550" cy="1352550"/>
          </a:xfrm>
          <a:prstGeom prst="rect">
            <a:avLst/>
          </a:prstGeom>
        </p:spPr>
      </p:pic>
      <p:pic>
        <p:nvPicPr>
          <p:cNvPr id="7" name="Picture 14" descr="Icon&#10;&#10;Description automatically generated">
            <a:extLst>
              <a:ext uri="{FF2B5EF4-FFF2-40B4-BE49-F238E27FC236}">
                <a16:creationId xmlns:a16="http://schemas.microsoft.com/office/drawing/2014/main" xmlns="" id="{DE60ED97-771B-45AE-BF3C-7EE5E4ED5E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5281319" y="5436539"/>
            <a:ext cx="660402" cy="669809"/>
          </a:xfrm>
          <a:prstGeom prst="rect">
            <a:avLst/>
          </a:prstGeom>
        </p:spPr>
      </p:pic>
      <p:pic>
        <p:nvPicPr>
          <p:cNvPr id="8" name="Picture 14" descr="Icon&#10;&#10;Description automatically generated">
            <a:extLst>
              <a:ext uri="{FF2B5EF4-FFF2-40B4-BE49-F238E27FC236}">
                <a16:creationId xmlns:a16="http://schemas.microsoft.com/office/drawing/2014/main" xmlns="" id="{7DDD7679-669E-4ACC-9D0A-BC696CF1EC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5732874" y="5295428"/>
            <a:ext cx="660402" cy="669809"/>
          </a:xfrm>
          <a:prstGeom prst="rect">
            <a:avLst/>
          </a:prstGeom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xmlns="" id="{DB3F381B-E578-4CCC-93DC-BE7675CA4D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3468" y="4319763"/>
            <a:ext cx="694032" cy="694032"/>
          </a:xfrm>
          <a:prstGeom prst="rect">
            <a:avLst/>
          </a:prstGeom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xmlns="" id="{3254F6EB-1E21-49A5-9BBD-2509A0EBA8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8135" y="5683837"/>
            <a:ext cx="694032" cy="694032"/>
          </a:xfrm>
          <a:prstGeom prst="rect">
            <a:avLst/>
          </a:prstGeom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xmlns="" id="{C23C0A00-E3EA-41F8-A7D7-765EA893FC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4047" y="4904785"/>
            <a:ext cx="862425" cy="862425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B422EE7C-5C96-4146-940D-267691CE2C17}"/>
              </a:ext>
            </a:extLst>
          </p:cNvPr>
          <p:cNvCxnSpPr/>
          <p:nvPr/>
        </p:nvCxnSpPr>
        <p:spPr>
          <a:xfrm flipV="1">
            <a:off x="6748874" y="5250275"/>
            <a:ext cx="942622" cy="169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xmlns="" id="{AAF4B6B4-1675-4A8A-AE48-16F7AB0BC979}"/>
              </a:ext>
            </a:extLst>
          </p:cNvPr>
          <p:cNvCxnSpPr/>
          <p:nvPr/>
        </p:nvCxnSpPr>
        <p:spPr>
          <a:xfrm>
            <a:off x="4652787" y="4619860"/>
            <a:ext cx="773289" cy="30291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xmlns="" id="{D20DAFE0-6DB5-49E3-8D00-8C8C201BF8A8}"/>
              </a:ext>
            </a:extLst>
          </p:cNvPr>
          <p:cNvCxnSpPr>
            <a:cxnSpLocks/>
          </p:cNvCxnSpPr>
          <p:nvPr/>
        </p:nvCxnSpPr>
        <p:spPr>
          <a:xfrm flipV="1">
            <a:off x="4746862" y="5468408"/>
            <a:ext cx="669806" cy="46848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14" descr="Icon&#10;&#10;Description automatically generated">
            <a:extLst>
              <a:ext uri="{FF2B5EF4-FFF2-40B4-BE49-F238E27FC236}">
                <a16:creationId xmlns:a16="http://schemas.microsoft.com/office/drawing/2014/main" xmlns="" id="{FB515EDE-C059-488E-9956-D4C3A38C0E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6984059" y="4702760"/>
            <a:ext cx="453440" cy="46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9030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3763D072-6FC5-40C5-A776-D81030C0BE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en-US" dirty="0">
                <a:ea typeface="+mn-lt"/>
                <a:cs typeface="+mn-lt"/>
              </a:rPr>
              <a:t>Individuals do not have any control over the information that comprises their identities </a:t>
            </a:r>
            <a:r>
              <a:rPr lang="en-US" dirty="0">
                <a:cs typeface="Calibri"/>
              </a:rPr>
              <a:t/>
            </a:r>
            <a:br>
              <a:rPr lang="en-US" dirty="0">
                <a:cs typeface="Calibri"/>
              </a:rPr>
            </a:br>
            <a:endParaRPr lang="en-US"/>
          </a:p>
          <a:p>
            <a:r>
              <a:rPr lang="en-US" b="1" dirty="0">
                <a:ea typeface="+mn-lt"/>
                <a:cs typeface="+mn-lt"/>
              </a:rPr>
              <a:t>Identity fraud </a:t>
            </a:r>
            <a:r>
              <a:rPr lang="en-US" dirty="0">
                <a:ea typeface="+mn-lt"/>
                <a:cs typeface="+mn-lt"/>
              </a:rPr>
              <a:t>- no visibility over the identity attributes 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Authentication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Authorization 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Verification</a:t>
            </a:r>
            <a:endParaRPr lang="en-US" dirty="0"/>
          </a:p>
          <a:p>
            <a:endParaRPr lang="en-US" dirty="0"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D746AFF5-0E77-452A-848C-95147CE0B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/>
              </a:rPr>
              <a:t>Centralized Digital Identity</a:t>
            </a:r>
            <a:endParaRPr lang="en-US" dirty="0"/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xmlns="" id="{89AE7BEB-8BD3-4D45-880C-7DBAB8B76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1502" y="4342577"/>
            <a:ext cx="1352550" cy="1352550"/>
          </a:xfrm>
          <a:prstGeom prst="rect">
            <a:avLst/>
          </a:prstGeom>
        </p:spPr>
      </p:pic>
      <p:pic>
        <p:nvPicPr>
          <p:cNvPr id="7" name="Picture 14" descr="Icon&#10;&#10;Description automatically generated">
            <a:extLst>
              <a:ext uri="{FF2B5EF4-FFF2-40B4-BE49-F238E27FC236}">
                <a16:creationId xmlns:a16="http://schemas.microsoft.com/office/drawing/2014/main" xmlns="" id="{DE60ED97-771B-45AE-BF3C-7EE5E4ED5E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5281319" y="5436539"/>
            <a:ext cx="660402" cy="669809"/>
          </a:xfrm>
          <a:prstGeom prst="rect">
            <a:avLst/>
          </a:prstGeom>
        </p:spPr>
      </p:pic>
      <p:pic>
        <p:nvPicPr>
          <p:cNvPr id="8" name="Picture 14" descr="Icon&#10;&#10;Description automatically generated">
            <a:extLst>
              <a:ext uri="{FF2B5EF4-FFF2-40B4-BE49-F238E27FC236}">
                <a16:creationId xmlns:a16="http://schemas.microsoft.com/office/drawing/2014/main" xmlns="" id="{7DDD7679-669E-4ACC-9D0A-BC696CF1EC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5732874" y="5295428"/>
            <a:ext cx="660402" cy="669809"/>
          </a:xfrm>
          <a:prstGeom prst="rect">
            <a:avLst/>
          </a:prstGeom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xmlns="" id="{DB3F381B-E578-4CCC-93DC-BE7675CA4D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3468" y="4319763"/>
            <a:ext cx="694032" cy="694032"/>
          </a:xfrm>
          <a:prstGeom prst="rect">
            <a:avLst/>
          </a:prstGeom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xmlns="" id="{3254F6EB-1E21-49A5-9BBD-2509A0EBA8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8135" y="5683837"/>
            <a:ext cx="694032" cy="694032"/>
          </a:xfrm>
          <a:prstGeom prst="rect">
            <a:avLst/>
          </a:prstGeom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xmlns="" id="{C23C0A00-E3EA-41F8-A7D7-765EA893FC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3825" y="4613155"/>
            <a:ext cx="862425" cy="862425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B422EE7C-5C96-4146-940D-267691CE2C17}"/>
              </a:ext>
            </a:extLst>
          </p:cNvPr>
          <p:cNvCxnSpPr/>
          <p:nvPr/>
        </p:nvCxnSpPr>
        <p:spPr>
          <a:xfrm flipV="1">
            <a:off x="6748874" y="5250275"/>
            <a:ext cx="942622" cy="169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xmlns="" id="{AAF4B6B4-1675-4A8A-AE48-16F7AB0BC979}"/>
              </a:ext>
            </a:extLst>
          </p:cNvPr>
          <p:cNvCxnSpPr/>
          <p:nvPr/>
        </p:nvCxnSpPr>
        <p:spPr>
          <a:xfrm>
            <a:off x="4652787" y="4619860"/>
            <a:ext cx="773289" cy="30291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xmlns="" id="{D20DAFE0-6DB5-49E3-8D00-8C8C201BF8A8}"/>
              </a:ext>
            </a:extLst>
          </p:cNvPr>
          <p:cNvCxnSpPr>
            <a:cxnSpLocks/>
          </p:cNvCxnSpPr>
          <p:nvPr/>
        </p:nvCxnSpPr>
        <p:spPr>
          <a:xfrm flipV="1">
            <a:off x="4746862" y="5468408"/>
            <a:ext cx="669806" cy="46848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4" descr="Icon&#10;&#10;Description automatically generated">
            <a:extLst>
              <a:ext uri="{FF2B5EF4-FFF2-40B4-BE49-F238E27FC236}">
                <a16:creationId xmlns:a16="http://schemas.microsoft.com/office/drawing/2014/main" xmlns="" id="{B6F0E153-27B6-448B-83BE-87EA41E1D9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8696207" y="4665130"/>
            <a:ext cx="453440" cy="462847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4" name="Picture 5" descr="セキュリティアイコン/Security icons - Security along DesigN">
            <a:extLst>
              <a:ext uri="{FF2B5EF4-FFF2-40B4-BE49-F238E27FC236}">
                <a16:creationId xmlns:a16="http://schemas.microsoft.com/office/drawing/2014/main" xmlns="" id="{B9FE404A-A507-4DBC-963E-825761F539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7808" y="4531549"/>
            <a:ext cx="918162" cy="871126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AC3897D2-4621-4634-A261-3CFA357EF94F}"/>
              </a:ext>
            </a:extLst>
          </p:cNvPr>
          <p:cNvCxnSpPr>
            <a:cxnSpLocks/>
          </p:cNvCxnSpPr>
          <p:nvPr/>
        </p:nvCxnSpPr>
        <p:spPr>
          <a:xfrm flipV="1">
            <a:off x="8451615" y="5231460"/>
            <a:ext cx="942622" cy="169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4" descr="Icon&#10;&#10;Description automatically generated">
            <a:extLst>
              <a:ext uri="{FF2B5EF4-FFF2-40B4-BE49-F238E27FC236}">
                <a16:creationId xmlns:a16="http://schemas.microsoft.com/office/drawing/2014/main" xmlns="" id="{B752B245-D9BC-420E-B33A-5A5F78D4C0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6908800" y="4665129"/>
            <a:ext cx="453440" cy="46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0286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7FDC6C86-E70B-4E7A-A9D7-4D81E68E0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Arial Rounded MT Bold"/>
              </a:rPr>
              <a:t>Digital Identity - Single Sign On (SSO) </a:t>
            </a:r>
            <a:endParaRPr lang="en-US" dirty="0">
              <a:latin typeface="Arial Rounded MT Bold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xmlns="" id="{661BF935-D16B-4AAC-BA9D-F5D44AF1958C}"/>
              </a:ext>
            </a:extLst>
          </p:cNvPr>
          <p:cNvSpPr>
            <a:spLocks noGrp="1"/>
          </p:cNvSpPr>
          <p:nvPr/>
        </p:nvSpPr>
        <p:spPr>
          <a:xfrm>
            <a:off x="420130" y="1371085"/>
            <a:ext cx="9848335" cy="4662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b="1" dirty="0"/>
              <a:t>Single identity for various purposes </a:t>
            </a:r>
          </a:p>
          <a:p>
            <a:pPr lvl="1"/>
            <a:r>
              <a:rPr lang="en-US" dirty="0"/>
              <a:t>No need to maintain multiple identity documents </a:t>
            </a:r>
          </a:p>
          <a:p>
            <a:r>
              <a:rPr lang="en-US" dirty="0"/>
              <a:t>Widely conceptualized in software</a:t>
            </a:r>
            <a:br>
              <a:rPr lang="en-US" dirty="0"/>
            </a:br>
            <a:r>
              <a:rPr lang="en-US" dirty="0"/>
              <a:t>industry </a:t>
            </a:r>
          </a:p>
          <a:p>
            <a:pPr lvl="1"/>
            <a:r>
              <a:rPr lang="en-US" dirty="0"/>
              <a:t>One password to access multiple services </a:t>
            </a:r>
            <a:br>
              <a:rPr lang="en-US" dirty="0"/>
            </a:br>
            <a:endParaRPr lang="en-US" dirty="0"/>
          </a:p>
          <a:p>
            <a:pPr>
              <a:buClr>
                <a:srgbClr val="000000"/>
              </a:buClr>
            </a:pPr>
            <a:r>
              <a:rPr lang="en-US" dirty="0"/>
              <a:t>Single identity provider (IDP) maintains the identity</a:t>
            </a:r>
            <a:br>
              <a:rPr lang="en-US" dirty="0"/>
            </a:br>
            <a:endParaRPr lang="en-US" dirty="0"/>
          </a:p>
          <a:p>
            <a:pPr>
              <a:buClr>
                <a:srgbClr val="000000"/>
              </a:buClr>
            </a:pPr>
            <a:r>
              <a:rPr lang="en-US" smtClean="0"/>
              <a:t>Identity </a:t>
            </a:r>
            <a:r>
              <a:rPr lang="en-US" dirty="0"/>
              <a:t>consumers (services) use the IDP to authenticate</a:t>
            </a:r>
            <a:br>
              <a:rPr lang="en-US" dirty="0"/>
            </a:br>
            <a:r>
              <a:rPr lang="en-US" dirty="0"/>
              <a:t>the identity holder</a:t>
            </a:r>
          </a:p>
          <a:p>
            <a:pPr lvl="1">
              <a:buClr>
                <a:srgbClr val="000000"/>
              </a:buClr>
            </a:pPr>
            <a:r>
              <a:rPr lang="en-US" b="1" dirty="0"/>
              <a:t>During authentication, the identity is not exposed to the services</a:t>
            </a:r>
          </a:p>
          <a:p>
            <a:pPr>
              <a:buClr>
                <a:srgbClr val="000000"/>
              </a:buClr>
            </a:pP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0C2CD9A-37BC-4208-BFA1-4A2CFA0ABE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232587" y="1522769"/>
            <a:ext cx="4712278" cy="3239691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xmlns="" id="{CDC83D61-63DC-4E96-A865-4A1A919276D6}"/>
              </a:ext>
            </a:extLst>
          </p:cNvPr>
          <p:cNvSpPr txBox="1"/>
          <p:nvPr/>
        </p:nvSpPr>
        <p:spPr>
          <a:xfrm>
            <a:off x="7681475" y="6211124"/>
            <a:ext cx="4697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b="1" dirty="0"/>
              <a:t>Image Source: </a:t>
            </a:r>
            <a:r>
              <a:rPr lang="en-US" b="1" dirty="0">
                <a:hlinkClick r:id="rId3"/>
              </a:rPr>
              <a:t>https://www.e-spincorp.com/global-theme-and-feature-topics/single-sign-on-sso/</a:t>
            </a:r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69149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664D2E77-3E70-4446-9E11-3D69AB557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 Rounded MT Bold"/>
              </a:rPr>
              <a:t>SSO and Decentralization </a:t>
            </a:r>
            <a:endParaRPr lang="en-US" dirty="0">
              <a:latin typeface="Arial Rounded MT Bold"/>
            </a:endParaRPr>
          </a:p>
        </p:txBody>
      </p:sp>
      <p:sp>
        <p:nvSpPr>
          <p:cNvPr id="16" name="Can 3">
            <a:extLst>
              <a:ext uri="{FF2B5EF4-FFF2-40B4-BE49-F238E27FC236}">
                <a16:creationId xmlns:a16="http://schemas.microsoft.com/office/drawing/2014/main" xmlns="" id="{A0D5CE6F-3176-46D4-B4BF-69AE7EE98F04}"/>
              </a:ext>
            </a:extLst>
          </p:cNvPr>
          <p:cNvSpPr/>
          <p:nvPr/>
        </p:nvSpPr>
        <p:spPr>
          <a:xfrm>
            <a:off x="5100846" y="3805734"/>
            <a:ext cx="1524000" cy="88286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en-US" b="1" dirty="0"/>
              <a:t>Identity Database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4BE6163B-8013-449C-94E9-1932AF66BA7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242282" y="3735446"/>
            <a:ext cx="953157" cy="953157"/>
          </a:xfrm>
          <a:prstGeom prst="rect">
            <a:avLst/>
          </a:prstGeom>
        </p:spPr>
      </p:pic>
      <p:sp>
        <p:nvSpPr>
          <p:cNvPr id="18" name="TextBox 3">
            <a:extLst>
              <a:ext uri="{FF2B5EF4-FFF2-40B4-BE49-F238E27FC236}">
                <a16:creationId xmlns:a16="http://schemas.microsoft.com/office/drawing/2014/main" xmlns="" id="{216C1910-839F-4D87-83BC-5A6F7F0856B8}"/>
              </a:ext>
            </a:extLst>
          </p:cNvPr>
          <p:cNvSpPr txBox="1"/>
          <p:nvPr/>
        </p:nvSpPr>
        <p:spPr>
          <a:xfrm>
            <a:off x="3820226" y="4648464"/>
            <a:ext cx="1702677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600" b="1" dirty="0"/>
              <a:t>Recordkeeping Agency (IDP)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768EAE8B-A35F-4CF6-876C-D7B6F5FCCA7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977112" y="1532504"/>
            <a:ext cx="1174670" cy="1174670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075A8C18-FCA7-415F-A69F-AC9B09AD225B}"/>
              </a:ext>
            </a:extLst>
          </p:cNvPr>
          <p:cNvCxnSpPr/>
          <p:nvPr/>
        </p:nvCxnSpPr>
        <p:spPr>
          <a:xfrm flipH="1" flipV="1">
            <a:off x="3796497" y="2831682"/>
            <a:ext cx="700591" cy="97405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6">
            <a:extLst>
              <a:ext uri="{FF2B5EF4-FFF2-40B4-BE49-F238E27FC236}">
                <a16:creationId xmlns:a16="http://schemas.microsoft.com/office/drawing/2014/main" xmlns="" id="{BB42924A-7AD9-477B-8F45-F5E5EE0203D5}"/>
              </a:ext>
            </a:extLst>
          </p:cNvPr>
          <p:cNvSpPr txBox="1"/>
          <p:nvPr/>
        </p:nvSpPr>
        <p:spPr>
          <a:xfrm>
            <a:off x="1829795" y="1856491"/>
            <a:ext cx="1702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600" b="1" dirty="0"/>
              <a:t>Bank</a:t>
            </a:r>
          </a:p>
          <a:p>
            <a:r>
              <a:rPr lang="en-US" sz="1600" b="1" dirty="0"/>
              <a:t>Post Office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CE3B74DB-BB7B-4DC1-B7CD-C0BD01437F0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06742" y="4395622"/>
            <a:ext cx="1000701" cy="1000701"/>
          </a:xfrm>
          <a:prstGeom prst="rect">
            <a:avLst/>
          </a:prstGeom>
        </p:spPr>
      </p:pic>
      <p:sp>
        <p:nvSpPr>
          <p:cNvPr id="24" name="TextBox 9">
            <a:extLst>
              <a:ext uri="{FF2B5EF4-FFF2-40B4-BE49-F238E27FC236}">
                <a16:creationId xmlns:a16="http://schemas.microsoft.com/office/drawing/2014/main" xmlns="" id="{42305DF4-6F00-402D-9E42-D0D35E04C162}"/>
              </a:ext>
            </a:extLst>
          </p:cNvPr>
          <p:cNvSpPr txBox="1"/>
          <p:nvPr/>
        </p:nvSpPr>
        <p:spPr>
          <a:xfrm>
            <a:off x="9205405" y="4318069"/>
            <a:ext cx="16628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600" b="1" dirty="0"/>
              <a:t>Mobile Companies for user identity verification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3860DD9A-AE8C-4DDA-8374-99A6929987A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685582" y="1223549"/>
            <a:ext cx="1792427" cy="1792427"/>
          </a:xfrm>
          <a:prstGeom prst="rect">
            <a:avLst/>
          </a:prstGeom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xmlns="" id="{6073BF43-E7E9-47FC-BAAF-526B5B9C4680}"/>
              </a:ext>
            </a:extLst>
          </p:cNvPr>
          <p:cNvCxnSpPr/>
          <p:nvPr/>
        </p:nvCxnSpPr>
        <p:spPr>
          <a:xfrm flipV="1">
            <a:off x="6523789" y="2910879"/>
            <a:ext cx="1599704" cy="77598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12">
            <a:extLst>
              <a:ext uri="{FF2B5EF4-FFF2-40B4-BE49-F238E27FC236}">
                <a16:creationId xmlns:a16="http://schemas.microsoft.com/office/drawing/2014/main" xmlns="" id="{5A8D18BA-CD95-4445-BF13-0922BE48BE92}"/>
              </a:ext>
            </a:extLst>
          </p:cNvPr>
          <p:cNvSpPr txBox="1"/>
          <p:nvPr/>
        </p:nvSpPr>
        <p:spPr>
          <a:xfrm>
            <a:off x="6779771" y="1657743"/>
            <a:ext cx="1702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600" b="1" dirty="0"/>
              <a:t>Public Sector</a:t>
            </a:r>
          </a:p>
          <a:p>
            <a:r>
              <a:rPr lang="en-US" sz="1600" b="1" dirty="0"/>
              <a:t>Services </a:t>
            </a:r>
          </a:p>
        </p:txBody>
      </p:sp>
      <p:pic>
        <p:nvPicPr>
          <p:cNvPr id="29" name="Picture 14" descr="Icon&#10;&#10;Description automatically generated">
            <a:extLst>
              <a:ext uri="{FF2B5EF4-FFF2-40B4-BE49-F238E27FC236}">
                <a16:creationId xmlns:a16="http://schemas.microsoft.com/office/drawing/2014/main" xmlns="" id="{010269A0-30FB-45F9-9FFC-F7F9CCF259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xmlns="" r:id="rId7"/>
              </a:ext>
            </a:extLst>
          </a:blip>
          <a:stretch>
            <a:fillRect/>
          </a:stretch>
        </p:blipFill>
        <p:spPr>
          <a:xfrm>
            <a:off x="5652022" y="4417107"/>
            <a:ext cx="660402" cy="669809"/>
          </a:xfrm>
          <a:prstGeom prst="rect">
            <a:avLst/>
          </a:prstGeom>
        </p:spPr>
      </p:pic>
      <p:pic>
        <p:nvPicPr>
          <p:cNvPr id="31" name="Picture 7">
            <a:extLst>
              <a:ext uri="{FF2B5EF4-FFF2-40B4-BE49-F238E27FC236}">
                <a16:creationId xmlns:a16="http://schemas.microsoft.com/office/drawing/2014/main" xmlns="" id="{BD39F1FF-681D-4584-9B40-C618DEA8D6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7405" y="5725027"/>
            <a:ext cx="694032" cy="694032"/>
          </a:xfrm>
          <a:prstGeom prst="rect">
            <a:avLst/>
          </a:prstGeom>
        </p:spPr>
      </p:pic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xmlns="" id="{B3420A13-0EBA-42D5-BE12-73F473B3736A}"/>
              </a:ext>
            </a:extLst>
          </p:cNvPr>
          <p:cNvCxnSpPr>
            <a:cxnSpLocks/>
          </p:cNvCxnSpPr>
          <p:nvPr/>
        </p:nvCxnSpPr>
        <p:spPr>
          <a:xfrm flipH="1" flipV="1">
            <a:off x="6281640" y="4871166"/>
            <a:ext cx="545275" cy="72592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12">
            <a:extLst>
              <a:ext uri="{FF2B5EF4-FFF2-40B4-BE49-F238E27FC236}">
                <a16:creationId xmlns:a16="http://schemas.microsoft.com/office/drawing/2014/main" xmlns="" id="{53592190-6921-4737-BB90-9748747F28FE}"/>
              </a:ext>
            </a:extLst>
          </p:cNvPr>
          <p:cNvSpPr txBox="1"/>
          <p:nvPr/>
        </p:nvSpPr>
        <p:spPr>
          <a:xfrm rot="20160000">
            <a:off x="6326688" y="2760011"/>
            <a:ext cx="1702677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600" dirty="0"/>
              <a:t>Authenticate User</a:t>
            </a:r>
            <a:endParaRPr lang="en-US" dirty="0"/>
          </a:p>
        </p:txBody>
      </p:sp>
      <p:sp>
        <p:nvSpPr>
          <p:cNvPr id="36" name="TextBox 12">
            <a:extLst>
              <a:ext uri="{FF2B5EF4-FFF2-40B4-BE49-F238E27FC236}">
                <a16:creationId xmlns:a16="http://schemas.microsoft.com/office/drawing/2014/main" xmlns="" id="{5E860EFF-A10B-4B29-B5F9-05B7D188F02C}"/>
              </a:ext>
            </a:extLst>
          </p:cNvPr>
          <p:cNvSpPr txBox="1"/>
          <p:nvPr/>
        </p:nvSpPr>
        <p:spPr>
          <a:xfrm rot="-1620000">
            <a:off x="7469071" y="5372657"/>
            <a:ext cx="940678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600" dirty="0"/>
              <a:t>Validate</a:t>
            </a:r>
            <a:endParaRPr lang="en-US" dirty="0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xmlns="" id="{A04691AE-232C-4399-903E-7AF382E16757}"/>
              </a:ext>
            </a:extLst>
          </p:cNvPr>
          <p:cNvCxnSpPr>
            <a:cxnSpLocks/>
          </p:cNvCxnSpPr>
          <p:nvPr/>
        </p:nvCxnSpPr>
        <p:spPr>
          <a:xfrm flipV="1">
            <a:off x="7115239" y="5386030"/>
            <a:ext cx="1606860" cy="870082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12">
            <a:extLst>
              <a:ext uri="{FF2B5EF4-FFF2-40B4-BE49-F238E27FC236}">
                <a16:creationId xmlns:a16="http://schemas.microsoft.com/office/drawing/2014/main" xmlns="" id="{DE819184-1983-429B-81BE-E3C6D33C5243}"/>
              </a:ext>
            </a:extLst>
          </p:cNvPr>
          <p:cNvSpPr txBox="1"/>
          <p:nvPr/>
        </p:nvSpPr>
        <p:spPr>
          <a:xfrm rot="3240000">
            <a:off x="3690580" y="3007146"/>
            <a:ext cx="1702677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600" dirty="0"/>
              <a:t>Authenticate User</a:t>
            </a:r>
            <a:endParaRPr lang="en-US" dirty="0"/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xmlns="" id="{0221905F-4049-4C3E-AE4A-BD5952A5A646}"/>
              </a:ext>
            </a:extLst>
          </p:cNvPr>
          <p:cNvCxnSpPr>
            <a:cxnSpLocks/>
          </p:cNvCxnSpPr>
          <p:nvPr/>
        </p:nvCxnSpPr>
        <p:spPr>
          <a:xfrm flipH="1" flipV="1">
            <a:off x="6755316" y="4428382"/>
            <a:ext cx="1513220" cy="221352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12">
            <a:extLst>
              <a:ext uri="{FF2B5EF4-FFF2-40B4-BE49-F238E27FC236}">
                <a16:creationId xmlns:a16="http://schemas.microsoft.com/office/drawing/2014/main" xmlns="" id="{F155672B-5A53-4DE1-B8DC-8667F25B12AB}"/>
              </a:ext>
            </a:extLst>
          </p:cNvPr>
          <p:cNvSpPr txBox="1"/>
          <p:nvPr/>
        </p:nvSpPr>
        <p:spPr>
          <a:xfrm>
            <a:off x="5729445" y="6023797"/>
            <a:ext cx="693542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600" b="1" dirty="0"/>
              <a:t>User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4944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0D2127EE-C022-4C58-B3B7-F467748F82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en-US" dirty="0">
                <a:cs typeface="Calibri"/>
              </a:rPr>
              <a:t>No Centralized Trusted Identity Provider / Registry</a:t>
            </a:r>
            <a:br>
              <a:rPr lang="en-US" dirty="0">
                <a:cs typeface="Calibri"/>
              </a:rPr>
            </a:b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Digital representation of physical identity.</a:t>
            </a:r>
            <a:br>
              <a:rPr lang="en-US" dirty="0">
                <a:cs typeface="Calibri"/>
              </a:rPr>
            </a:b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Two major problems:</a:t>
            </a:r>
          </a:p>
          <a:p>
            <a:pPr lvl="1"/>
            <a:r>
              <a:rPr lang="en-US" dirty="0">
                <a:cs typeface="Calibri"/>
              </a:rPr>
              <a:t>Verifying the </a:t>
            </a:r>
            <a:r>
              <a:rPr lang="en-US" b="1" dirty="0">
                <a:cs typeface="Calibri"/>
              </a:rPr>
              <a:t>identity issuer</a:t>
            </a:r>
          </a:p>
          <a:p>
            <a:pPr lvl="1"/>
            <a:r>
              <a:rPr lang="en-US" dirty="0">
                <a:cs typeface="Calibri"/>
              </a:rPr>
              <a:t>Verifying the </a:t>
            </a:r>
            <a:r>
              <a:rPr lang="en-US" b="1" dirty="0">
                <a:cs typeface="Calibri"/>
              </a:rPr>
              <a:t>identity holder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8F877959-EDF2-48DF-929D-4BA342F25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/>
              </a:rPr>
              <a:t>Decentralizing Digital Identity</a:t>
            </a:r>
            <a:endParaRPr lang="en-US" dirty="0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xmlns="" id="{CDAD8913-7509-419D-80C4-30B21FA84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727" y="4592578"/>
            <a:ext cx="1352550" cy="1352550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xmlns="" id="{83ADAB29-0B0D-4D5D-8BCF-FA0726BFBB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8195" y="4500268"/>
            <a:ext cx="1276350" cy="1276350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xmlns="" id="{C8F03F02-5EE1-4FA5-A23A-0D0CF72C97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3428" y="4605985"/>
            <a:ext cx="1352550" cy="13525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E94575-A26C-48BE-A4C7-4C9ECFCE701F}"/>
              </a:ext>
            </a:extLst>
          </p:cNvPr>
          <p:cNvSpPr txBox="1"/>
          <p:nvPr/>
        </p:nvSpPr>
        <p:spPr>
          <a:xfrm>
            <a:off x="904992" y="6060252"/>
            <a:ext cx="214112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Issuer - Government</a:t>
            </a:r>
          </a:p>
        </p:txBody>
      </p:sp>
      <p:pic>
        <p:nvPicPr>
          <p:cNvPr id="14" name="Picture 14" descr="Icon&#10;&#10;Description automatically generated">
            <a:extLst>
              <a:ext uri="{FF2B5EF4-FFF2-40B4-BE49-F238E27FC236}">
                <a16:creationId xmlns:a16="http://schemas.microsoft.com/office/drawing/2014/main" xmlns="" id="{55777B05-57B9-46C3-8243-25F4A95CBF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tretch>
            <a:fillRect/>
          </a:stretch>
        </p:blipFill>
        <p:spPr>
          <a:xfrm>
            <a:off x="3268134" y="4542837"/>
            <a:ext cx="867364" cy="876771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xmlns="" id="{B31D69DD-E4A2-4A92-B4BC-A8F51564FFA9}"/>
              </a:ext>
            </a:extLst>
          </p:cNvPr>
          <p:cNvCxnSpPr/>
          <p:nvPr/>
        </p:nvCxnSpPr>
        <p:spPr>
          <a:xfrm>
            <a:off x="2667824" y="5551194"/>
            <a:ext cx="2250251" cy="11289"/>
          </a:xfrm>
          <a:prstGeom prst="straightConnector1">
            <a:avLst/>
          </a:prstGeom>
          <a:ln w="28575">
            <a:solidFill>
              <a:srgbClr val="4472C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xmlns="" id="{E6D98E92-DD4A-43D9-BDF0-2EF2C39D6376}"/>
              </a:ext>
            </a:extLst>
          </p:cNvPr>
          <p:cNvCxnSpPr>
            <a:cxnSpLocks/>
          </p:cNvCxnSpPr>
          <p:nvPr/>
        </p:nvCxnSpPr>
        <p:spPr>
          <a:xfrm>
            <a:off x="6299083" y="5551194"/>
            <a:ext cx="2250251" cy="11289"/>
          </a:xfrm>
          <a:prstGeom prst="straightConnector1">
            <a:avLst/>
          </a:prstGeom>
          <a:ln w="28575">
            <a:solidFill>
              <a:srgbClr val="4472C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4" descr="Icon&#10;&#10;Description automatically generated">
            <a:extLst>
              <a:ext uri="{FF2B5EF4-FFF2-40B4-BE49-F238E27FC236}">
                <a16:creationId xmlns:a16="http://schemas.microsoft.com/office/drawing/2014/main" xmlns="" id="{A37DFBA7-A10D-4BF7-B1AC-E8708F4DEE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tretch>
            <a:fillRect/>
          </a:stretch>
        </p:blipFill>
        <p:spPr>
          <a:xfrm>
            <a:off x="6842948" y="4542837"/>
            <a:ext cx="867364" cy="87677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B20607D1-F5AE-4031-84B7-DBD1758F610F}"/>
              </a:ext>
            </a:extLst>
          </p:cNvPr>
          <p:cNvSpPr txBox="1"/>
          <p:nvPr/>
        </p:nvSpPr>
        <p:spPr>
          <a:xfrm>
            <a:off x="5251214" y="6060252"/>
            <a:ext cx="90875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Holder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E21EB368-4444-453C-9214-C671203C888A}"/>
              </a:ext>
            </a:extLst>
          </p:cNvPr>
          <p:cNvSpPr txBox="1"/>
          <p:nvPr/>
        </p:nvSpPr>
        <p:spPr>
          <a:xfrm>
            <a:off x="9540992" y="6060252"/>
            <a:ext cx="90875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Verifier</a:t>
            </a:r>
          </a:p>
        </p:txBody>
      </p:sp>
    </p:spTree>
    <p:extLst>
      <p:ext uri="{BB962C8B-B14F-4D97-AF65-F5344CB8AC3E}">
        <p14:creationId xmlns:p14="http://schemas.microsoft.com/office/powerpoint/2010/main" xmlns="" val="339951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0D2127EE-C022-4C58-B3B7-F467748F82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en-US" dirty="0">
                <a:cs typeface="Calibri"/>
              </a:rPr>
              <a:t>No Centralized Trusted Identity Provider / Registry</a:t>
            </a:r>
            <a:br>
              <a:rPr lang="en-US" dirty="0">
                <a:cs typeface="Calibri"/>
              </a:rPr>
            </a:b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Digital representation of physical identity.</a:t>
            </a:r>
            <a:br>
              <a:rPr lang="en-US" dirty="0">
                <a:cs typeface="Calibri"/>
              </a:rPr>
            </a:b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Two major problems:</a:t>
            </a:r>
          </a:p>
          <a:p>
            <a:pPr lvl="1"/>
            <a:r>
              <a:rPr lang="en-US" dirty="0">
                <a:cs typeface="Calibri"/>
              </a:rPr>
              <a:t>Verifying the </a:t>
            </a:r>
            <a:r>
              <a:rPr lang="en-US" b="1" dirty="0">
                <a:cs typeface="Calibri"/>
              </a:rPr>
              <a:t>identity issuer</a:t>
            </a:r>
          </a:p>
          <a:p>
            <a:pPr lvl="1"/>
            <a:r>
              <a:rPr lang="en-US" dirty="0">
                <a:cs typeface="Calibri"/>
              </a:rPr>
              <a:t>Verifying the </a:t>
            </a:r>
            <a:r>
              <a:rPr lang="en-US" b="1" dirty="0">
                <a:cs typeface="Calibri"/>
              </a:rPr>
              <a:t>identity holder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8F877959-EDF2-48DF-929D-4BA342F25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/>
              </a:rPr>
              <a:t>Decentralizing Digital Identity</a:t>
            </a:r>
            <a:endParaRPr lang="en-US" dirty="0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xmlns="" id="{CDAD8913-7509-419D-80C4-30B21FA84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727" y="4592578"/>
            <a:ext cx="1352550" cy="1352550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xmlns="" id="{83ADAB29-0B0D-4D5D-8BCF-FA0726BFBB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8195" y="4500268"/>
            <a:ext cx="1276350" cy="1276350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xmlns="" id="{C8F03F02-5EE1-4FA5-A23A-0D0CF72C97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3428" y="4605985"/>
            <a:ext cx="1352550" cy="13525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E94575-A26C-48BE-A4C7-4C9ECFCE701F}"/>
              </a:ext>
            </a:extLst>
          </p:cNvPr>
          <p:cNvSpPr txBox="1"/>
          <p:nvPr/>
        </p:nvSpPr>
        <p:spPr>
          <a:xfrm>
            <a:off x="904992" y="6060252"/>
            <a:ext cx="214112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Issuer - Government</a:t>
            </a:r>
          </a:p>
        </p:txBody>
      </p:sp>
      <p:pic>
        <p:nvPicPr>
          <p:cNvPr id="14" name="Picture 14" descr="Icon&#10;&#10;Description automatically generated">
            <a:extLst>
              <a:ext uri="{FF2B5EF4-FFF2-40B4-BE49-F238E27FC236}">
                <a16:creationId xmlns:a16="http://schemas.microsoft.com/office/drawing/2014/main" xmlns="" id="{55777B05-57B9-46C3-8243-25F4A95CBF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tretch>
            <a:fillRect/>
          </a:stretch>
        </p:blipFill>
        <p:spPr>
          <a:xfrm>
            <a:off x="3268134" y="4542837"/>
            <a:ext cx="867364" cy="876771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xmlns="" id="{B31D69DD-E4A2-4A92-B4BC-A8F51564FFA9}"/>
              </a:ext>
            </a:extLst>
          </p:cNvPr>
          <p:cNvCxnSpPr/>
          <p:nvPr/>
        </p:nvCxnSpPr>
        <p:spPr>
          <a:xfrm>
            <a:off x="2667824" y="5551194"/>
            <a:ext cx="2250251" cy="11289"/>
          </a:xfrm>
          <a:prstGeom prst="straightConnector1">
            <a:avLst/>
          </a:prstGeom>
          <a:ln w="28575">
            <a:solidFill>
              <a:srgbClr val="4472C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xmlns="" id="{E6D98E92-DD4A-43D9-BDF0-2EF2C39D6376}"/>
              </a:ext>
            </a:extLst>
          </p:cNvPr>
          <p:cNvCxnSpPr>
            <a:cxnSpLocks/>
          </p:cNvCxnSpPr>
          <p:nvPr/>
        </p:nvCxnSpPr>
        <p:spPr>
          <a:xfrm>
            <a:off x="6299083" y="5551194"/>
            <a:ext cx="2250251" cy="11289"/>
          </a:xfrm>
          <a:prstGeom prst="straightConnector1">
            <a:avLst/>
          </a:prstGeom>
          <a:ln w="28575">
            <a:solidFill>
              <a:srgbClr val="4472C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4" descr="Icon&#10;&#10;Description automatically generated">
            <a:extLst>
              <a:ext uri="{FF2B5EF4-FFF2-40B4-BE49-F238E27FC236}">
                <a16:creationId xmlns:a16="http://schemas.microsoft.com/office/drawing/2014/main" xmlns="" id="{A37DFBA7-A10D-4BF7-B1AC-E8708F4DEE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tretch>
            <a:fillRect/>
          </a:stretch>
        </p:blipFill>
        <p:spPr>
          <a:xfrm>
            <a:off x="6842948" y="4542837"/>
            <a:ext cx="867364" cy="87677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B20607D1-F5AE-4031-84B7-DBD1758F610F}"/>
              </a:ext>
            </a:extLst>
          </p:cNvPr>
          <p:cNvSpPr txBox="1"/>
          <p:nvPr/>
        </p:nvSpPr>
        <p:spPr>
          <a:xfrm>
            <a:off x="5251214" y="6060252"/>
            <a:ext cx="90875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Holder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E21EB368-4444-453C-9214-C671203C888A}"/>
              </a:ext>
            </a:extLst>
          </p:cNvPr>
          <p:cNvSpPr txBox="1"/>
          <p:nvPr/>
        </p:nvSpPr>
        <p:spPr>
          <a:xfrm>
            <a:off x="9540992" y="6060252"/>
            <a:ext cx="90875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Verifier</a:t>
            </a:r>
          </a:p>
        </p:txBody>
      </p:sp>
      <p:pic>
        <p:nvPicPr>
          <p:cNvPr id="4" name="Picture 14" descr="Icon&#10;&#10;Description automatically generated">
            <a:extLst>
              <a:ext uri="{FF2B5EF4-FFF2-40B4-BE49-F238E27FC236}">
                <a16:creationId xmlns:a16="http://schemas.microsoft.com/office/drawing/2014/main" xmlns="" id="{4B5C2E5B-4E8B-4211-8E7D-FF74A8933D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tretch>
            <a:fillRect/>
          </a:stretch>
        </p:blipFill>
        <p:spPr>
          <a:xfrm>
            <a:off x="8047478" y="3079346"/>
            <a:ext cx="700575" cy="730577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" name="Picture 5" descr="セキュリティアイコン/Security icons - Security along DesigN">
            <a:extLst>
              <a:ext uri="{FF2B5EF4-FFF2-40B4-BE49-F238E27FC236}">
                <a16:creationId xmlns:a16="http://schemas.microsoft.com/office/drawing/2014/main" xmlns="" id="{DB9CE49E-0E91-433F-AD36-9B4B086621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6106" y="2688333"/>
            <a:ext cx="1206485" cy="1118261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xmlns="" id="{0B1D2C39-B31F-4F04-8061-DD81399E09AB}"/>
              </a:ext>
            </a:extLst>
          </p:cNvPr>
          <p:cNvCxnSpPr>
            <a:cxnSpLocks/>
          </p:cNvCxnSpPr>
          <p:nvPr/>
        </p:nvCxnSpPr>
        <p:spPr>
          <a:xfrm flipV="1">
            <a:off x="4366877" y="3698672"/>
            <a:ext cx="2538576" cy="137884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xmlns="" id="{08C5DA17-FA28-4C95-990D-2E4E07E725AD}"/>
              </a:ext>
            </a:extLst>
          </p:cNvPr>
          <p:cNvCxnSpPr>
            <a:cxnSpLocks/>
          </p:cNvCxnSpPr>
          <p:nvPr/>
        </p:nvCxnSpPr>
        <p:spPr>
          <a:xfrm>
            <a:off x="7795876" y="3615303"/>
            <a:ext cx="1560333" cy="72180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1914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2880F0AF-815D-4BD6-9C3D-2C2E5258B104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accent2">
                <a:lumMod val="75000"/>
              </a:schemeClr>
            </a:solidFill>
          </a:ln>
        </p:spPr>
        <p:txBody>
          <a:bodyPr lIns="91440" tIns="45720" rIns="91440" bIns="45720" anchor="t"/>
          <a:lstStyle/>
          <a:p>
            <a:pPr>
              <a:lnSpc>
                <a:spcPct val="150000"/>
              </a:lnSpc>
              <a:spcBef>
                <a:spcPts val="480"/>
              </a:spcBef>
            </a:pPr>
            <a:r>
              <a:rPr lang="en-US" b="1" dirty="0">
                <a:ea typeface="+mn-lt"/>
                <a:cs typeface="+mn-lt"/>
              </a:rPr>
              <a:t>Self-Sovereign Identity (Privacy Control) </a:t>
            </a:r>
            <a:endParaRPr lang="en-US" dirty="0">
              <a:ea typeface="+mn-lt"/>
              <a:cs typeface="+mn-lt"/>
            </a:endParaRPr>
          </a:p>
          <a:p>
            <a:pPr lvl="1">
              <a:lnSpc>
                <a:spcPct val="150000"/>
              </a:lnSpc>
              <a:spcBef>
                <a:spcPts val="480"/>
              </a:spcBef>
            </a:pPr>
            <a:r>
              <a:rPr lang="en-US" dirty="0">
                <a:ea typeface="+mn-lt"/>
                <a:cs typeface="+mn-lt"/>
              </a:rPr>
              <a:t>Individual should have </a:t>
            </a:r>
            <a:r>
              <a:rPr lang="en-US" b="1" dirty="0">
                <a:ea typeface="+mn-lt"/>
                <a:cs typeface="+mn-lt"/>
              </a:rPr>
              <a:t>full control and ownership of their identity </a:t>
            </a:r>
            <a:r>
              <a:rPr lang="en-US" dirty="0">
                <a:ea typeface="+mn-lt"/>
                <a:cs typeface="+mn-lt"/>
              </a:rPr>
              <a:t>information </a:t>
            </a:r>
          </a:p>
          <a:p>
            <a:pPr lvl="1">
              <a:lnSpc>
                <a:spcPct val="150000"/>
              </a:lnSpc>
              <a:spcBef>
                <a:spcPts val="480"/>
              </a:spcBef>
            </a:pPr>
            <a:r>
              <a:rPr lang="en-US" dirty="0">
                <a:ea typeface="+mn-lt"/>
                <a:cs typeface="+mn-lt"/>
              </a:rPr>
              <a:t>Individuals can </a:t>
            </a:r>
            <a:r>
              <a:rPr lang="en-US" b="1" dirty="0">
                <a:ea typeface="+mn-lt"/>
                <a:cs typeface="+mn-lt"/>
              </a:rPr>
              <a:t>control the usage of their own identity </a:t>
            </a:r>
            <a:r>
              <a:rPr lang="en-US" dirty="0">
                <a:ea typeface="+mn-lt"/>
                <a:cs typeface="+mn-lt"/>
              </a:rPr>
              <a:t>profile for business and social interactions (Consent - agreement for information usage) </a:t>
            </a:r>
          </a:p>
          <a:p>
            <a:pPr lvl="1">
              <a:lnSpc>
                <a:spcPct val="150000"/>
              </a:lnSpc>
              <a:spcBef>
                <a:spcPts val="480"/>
              </a:spcBef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ea typeface="+mn-lt"/>
                <a:cs typeface="+mn-lt"/>
              </a:rPr>
              <a:t>Identical to how we use our physical identity</a:t>
            </a:r>
          </a:p>
          <a:p>
            <a:pPr lvl="2">
              <a:lnSpc>
                <a:spcPct val="150000"/>
              </a:lnSpc>
              <a:spcBef>
                <a:spcPts val="480"/>
              </a:spcBef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ea typeface="+mn-lt"/>
                <a:cs typeface="+mn-lt"/>
              </a:rPr>
              <a:t>Holder possesses the ID</a:t>
            </a:r>
          </a:p>
          <a:p>
            <a:pPr lvl="2">
              <a:lnSpc>
                <a:spcPct val="150000"/>
              </a:lnSpc>
              <a:spcBef>
                <a:spcPts val="480"/>
              </a:spcBef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ea typeface="+mn-lt"/>
                <a:cs typeface="+mn-lt"/>
              </a:rPr>
              <a:t>Holder chooses whom to present the ID</a:t>
            </a:r>
          </a:p>
          <a:p>
            <a:pPr lvl="1">
              <a:lnSpc>
                <a:spcPct val="150000"/>
              </a:lnSpc>
              <a:spcBef>
                <a:spcPts val="480"/>
              </a:spcBef>
            </a:pP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Burden at individual user? </a:t>
            </a:r>
            <a:endParaRPr lang="en-US" dirty="0">
              <a:ea typeface="+mn-lt"/>
              <a:cs typeface="+mn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F6E9708A-F6CD-40DF-9DD5-24AD82336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Fundamental Principles of Digital Identity Management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7778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DD2DAF09-133E-44A8-8F21-95F9FE72E2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en-US" dirty="0">
                <a:ea typeface="+mn-lt"/>
                <a:cs typeface="+mn-lt"/>
              </a:rPr>
              <a:t>Provides </a:t>
            </a:r>
            <a:r>
              <a:rPr lang="en-US" dirty="0">
                <a:solidFill>
                  <a:srgbClr val="C00000"/>
                </a:solidFill>
                <a:ea typeface="+mn-lt"/>
                <a:cs typeface="+mn-lt"/>
              </a:rPr>
              <a:t>Verifiable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ea typeface="+mn-lt"/>
                <a:cs typeface="+mn-lt"/>
              </a:rPr>
              <a:t>Decentralized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ea typeface="+mn-lt"/>
                <a:cs typeface="+mn-lt"/>
              </a:rPr>
              <a:t>Digital identity</a:t>
            </a:r>
            <a:r>
              <a:rPr lang="en-US" dirty="0"/>
              <a:t/>
            </a:r>
            <a:br>
              <a:rPr lang="en-US" dirty="0"/>
            </a:br>
            <a:endParaRPr lang="en-US">
              <a:cs typeface="Calibri"/>
            </a:endParaRPr>
          </a:p>
          <a:p>
            <a:r>
              <a:rPr lang="en-US" dirty="0">
                <a:ea typeface="+mn-lt"/>
                <a:cs typeface="+mn-lt"/>
              </a:rPr>
              <a:t>Designed to be decoupled from:</a:t>
            </a:r>
            <a:endParaRPr lang="en-US" dirty="0">
              <a:solidFill>
                <a:srgbClr val="385723"/>
              </a:solidFill>
              <a:ea typeface="+mn-lt"/>
              <a:cs typeface="+mn-lt"/>
            </a:endParaRPr>
          </a:p>
          <a:p>
            <a:pPr lvl="1"/>
            <a:r>
              <a:rPr lang="en-US" dirty="0">
                <a:ea typeface="+mn-lt"/>
                <a:cs typeface="+mn-lt"/>
              </a:rPr>
              <a:t>centralized registries</a:t>
            </a:r>
            <a:endParaRPr lang="en-US" dirty="0">
              <a:solidFill>
                <a:srgbClr val="385723"/>
              </a:solidFill>
              <a:ea typeface="+mn-lt"/>
              <a:cs typeface="+mn-lt"/>
            </a:endParaRPr>
          </a:p>
          <a:p>
            <a:pPr lvl="1"/>
            <a:r>
              <a:rPr lang="en-US" dirty="0">
                <a:ea typeface="+mn-lt"/>
                <a:cs typeface="+mn-lt"/>
              </a:rPr>
              <a:t>identity providers</a:t>
            </a:r>
            <a:endParaRPr lang="en-US" dirty="0">
              <a:solidFill>
                <a:srgbClr val="385723"/>
              </a:solidFill>
              <a:ea typeface="+mn-lt"/>
              <a:cs typeface="+mn-lt"/>
            </a:endParaRPr>
          </a:p>
          <a:p>
            <a:pPr lvl="1"/>
            <a:r>
              <a:rPr lang="en-US" dirty="0">
                <a:ea typeface="+mn-lt"/>
                <a:cs typeface="+mn-lt"/>
              </a:rPr>
              <a:t>certificate authorities</a:t>
            </a:r>
            <a:br>
              <a:rPr lang="en-US" dirty="0">
                <a:ea typeface="+mn-lt"/>
                <a:cs typeface="+mn-lt"/>
              </a:rPr>
            </a:br>
            <a:endParaRPr lang="en-US">
              <a:solidFill>
                <a:schemeClr val="accent6">
                  <a:lumMod val="50000"/>
                </a:schemeClr>
              </a:solidFill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</a:rPr>
              <a:t>Holder of DID can prove its ownership on the DID without the help of any other party.</a:t>
            </a:r>
            <a:r>
              <a:rPr lang="en-US" dirty="0"/>
              <a:t/>
            </a:r>
            <a:br>
              <a:rPr lang="en-US" dirty="0"/>
            </a:br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</a:rPr>
              <a:t>W3C Proposed Recommendation</a:t>
            </a:r>
            <a:endParaRPr lang="en-US" dirty="0"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F7556048-949C-4E30-8AE4-B22EF8C66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 Rounded MT Bold"/>
              </a:rPr>
              <a:t>Decentralized Identifiers (DIDs)</a:t>
            </a:r>
            <a:endParaRPr lang="en-US" dirty="0">
              <a:latin typeface="Arial Rounded MT Bold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025D228-597D-4668-80D8-75FBD0385D7B}"/>
              </a:ext>
            </a:extLst>
          </p:cNvPr>
          <p:cNvSpPr txBox="1"/>
          <p:nvPr/>
        </p:nvSpPr>
        <p:spPr>
          <a:xfrm>
            <a:off x="9239955" y="6248400"/>
            <a:ext cx="269616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hlinkClick r:id="rId2"/>
              </a:rPr>
              <a:t>https://www.w3.org/TR/did-core/</a:t>
            </a:r>
            <a:endParaRPr lang="en-US" sz="1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9385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xmlns="" id="{072408F7-2A3B-4D0C-9163-95FA810E32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7148" y="1169155"/>
            <a:ext cx="8991600" cy="528637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xmlns="" id="{50A7CD26-7D65-4421-AA6D-5C5221846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/>
              </a:rPr>
              <a:t>DID Architecture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302DCE9-CA98-4B82-AD66-F0F9747095FD}"/>
              </a:ext>
            </a:extLst>
          </p:cNvPr>
          <p:cNvSpPr txBox="1"/>
          <p:nvPr/>
        </p:nvSpPr>
        <p:spPr>
          <a:xfrm>
            <a:off x="9371659" y="6483585"/>
            <a:ext cx="269616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hlinkClick r:id="rId3"/>
              </a:rPr>
              <a:t>https://www.w3.org/TR/did-core/</a:t>
            </a:r>
            <a:endParaRPr lang="en-US" sz="1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109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xmlns="" id="{072408F7-2A3B-4D0C-9163-95FA810E32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7148" y="1169155"/>
            <a:ext cx="8991600" cy="528637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xmlns="" id="{50A7CD26-7D65-4421-AA6D-5C5221846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/>
              </a:rPr>
              <a:t>DID Architecture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302DCE9-CA98-4B82-AD66-F0F9747095FD}"/>
              </a:ext>
            </a:extLst>
          </p:cNvPr>
          <p:cNvSpPr txBox="1"/>
          <p:nvPr/>
        </p:nvSpPr>
        <p:spPr>
          <a:xfrm>
            <a:off x="9371659" y="6483585"/>
            <a:ext cx="269616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hlinkClick r:id="rId3"/>
              </a:rPr>
              <a:t>https://www.w3.org/TR/did-core/</a:t>
            </a:r>
            <a:endParaRPr lang="en-US" sz="1400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5B15FA7-8274-419C-BF17-FBE62436E231}"/>
              </a:ext>
            </a:extLst>
          </p:cNvPr>
          <p:cNvSpPr txBox="1"/>
          <p:nvPr/>
        </p:nvSpPr>
        <p:spPr>
          <a:xfrm>
            <a:off x="7998178" y="1027289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1. Unique URI – identifies a </a:t>
            </a:r>
            <a:r>
              <a:rPr lang="en-US" b="1" dirty="0">
                <a:solidFill>
                  <a:srgbClr val="C00000"/>
                </a:solidFill>
              </a:rPr>
              <a:t>subject</a:t>
            </a:r>
            <a:r>
              <a:rPr lang="en-US" dirty="0">
                <a:solidFill>
                  <a:srgbClr val="C00000"/>
                </a:solidFill>
              </a:rPr>
              <a:t>.</a:t>
            </a:r>
            <a:endParaRPr lang="en-US">
              <a:solidFill>
                <a:srgbClr val="C00000"/>
              </a:solidFill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056DC49-CC7E-4E13-8FDC-FE09CBE9D3E7}"/>
              </a:ext>
            </a:extLst>
          </p:cNvPr>
          <p:cNvSpPr txBox="1"/>
          <p:nvPr/>
        </p:nvSpPr>
        <p:spPr>
          <a:xfrm>
            <a:off x="1516474" y="2353733"/>
            <a:ext cx="315712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2. Entity (person / organization / etc.. ) being identified. </a:t>
            </a:r>
            <a:endParaRPr lang="en-US" dirty="0">
              <a:solidFill>
                <a:srgbClr val="C00000"/>
              </a:solidFill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49EC80-DFF2-4DEC-9204-E4B0BF47E654}"/>
              </a:ext>
            </a:extLst>
          </p:cNvPr>
          <p:cNvSpPr txBox="1"/>
          <p:nvPr/>
        </p:nvSpPr>
        <p:spPr>
          <a:xfrm>
            <a:off x="86548" y="5166547"/>
            <a:ext cx="2329274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3. Entity with permission to change DID document. Might be same as subject.</a:t>
            </a:r>
            <a:endParaRPr lang="en-US" dirty="0">
              <a:solidFill>
                <a:srgbClr val="C00000"/>
              </a:solidFill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8FE83BC-E569-4651-B24D-BBEBC25FC9B4}"/>
              </a:ext>
            </a:extLst>
          </p:cNvPr>
          <p:cNvSpPr txBox="1"/>
          <p:nvPr/>
        </p:nvSpPr>
        <p:spPr>
          <a:xfrm>
            <a:off x="7951140" y="5448769"/>
            <a:ext cx="315712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4. Contains information (</a:t>
            </a:r>
            <a:r>
              <a:rPr lang="en-US" dirty="0" err="1">
                <a:solidFill>
                  <a:srgbClr val="C00000"/>
                </a:solidFill>
              </a:rPr>
              <a:t>e.g</a:t>
            </a:r>
            <a:r>
              <a:rPr lang="en-US" dirty="0">
                <a:solidFill>
                  <a:srgbClr val="C00000"/>
                </a:solidFill>
              </a:rPr>
              <a:t> public key of controller) about the DID.</a:t>
            </a:r>
            <a:endParaRPr lang="en-US" dirty="0">
              <a:solidFill>
                <a:srgbClr val="C00000"/>
              </a:solidFill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BD36274-78D8-4847-8D02-C6BDF1F40B62}"/>
              </a:ext>
            </a:extLst>
          </p:cNvPr>
          <p:cNvSpPr txBox="1"/>
          <p:nvPr/>
        </p:nvSpPr>
        <p:spPr>
          <a:xfrm>
            <a:off x="11027361" y="3106324"/>
            <a:ext cx="126623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5. System where DID documents are stored.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6917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09BB330A-6ECB-4755-A74B-596E36C237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en-US" dirty="0" smtClean="0">
                <a:cs typeface="Calibri"/>
              </a:rPr>
              <a:t>Controller </a:t>
            </a:r>
            <a:r>
              <a:rPr lang="en-US" dirty="0">
                <a:cs typeface="Calibri"/>
              </a:rPr>
              <a:t>controls a </a:t>
            </a:r>
            <a:r>
              <a:rPr lang="en-US" b="1" dirty="0">
                <a:cs typeface="Calibri"/>
              </a:rPr>
              <a:t>DID Document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>
                <a:cs typeface="Calibri"/>
              </a:rPr>
              <a:t>A </a:t>
            </a:r>
            <a:r>
              <a:rPr lang="en-US" b="1" dirty="0">
                <a:cs typeface="Calibri"/>
              </a:rPr>
              <a:t>DID </a:t>
            </a:r>
            <a:r>
              <a:rPr lang="en-US" dirty="0">
                <a:cs typeface="Calibri"/>
              </a:rPr>
              <a:t>is a unique address (URI) to the location of that document.</a:t>
            </a:r>
            <a:endParaRPr lang="en-US" b="1" dirty="0"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92CF2E60-500D-466B-8292-4568C9225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 Rounded MT Bold"/>
              </a:rPr>
              <a:t>DID URI</a:t>
            </a:r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F0AE6F3C-4BA6-48E3-8537-B0F2E642AD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5585" y="2386836"/>
            <a:ext cx="7851422" cy="24512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1EB2670-A1C4-405D-9B34-9463432FC90A}"/>
              </a:ext>
            </a:extLst>
          </p:cNvPr>
          <p:cNvSpPr txBox="1"/>
          <p:nvPr/>
        </p:nvSpPr>
        <p:spPr>
          <a:xfrm>
            <a:off x="3002844" y="4837289"/>
            <a:ext cx="294075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System which supports DID scheme. - </a:t>
            </a:r>
            <a:r>
              <a:rPr lang="en-US" dirty="0" err="1"/>
              <a:t>Eg</a:t>
            </a:r>
            <a:r>
              <a:rPr lang="en-US" dirty="0"/>
              <a:t>. DID resolution.</a:t>
            </a:r>
            <a:endParaRPr lang="en-US" dirty="0">
              <a:cs typeface="Calibri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6B574AE8-17BE-4A17-8FE8-5A08621FF56A}"/>
              </a:ext>
            </a:extLst>
          </p:cNvPr>
          <p:cNvCxnSpPr/>
          <p:nvPr/>
        </p:nvCxnSpPr>
        <p:spPr>
          <a:xfrm>
            <a:off x="4389379" y="4300008"/>
            <a:ext cx="11289" cy="500474"/>
          </a:xfrm>
          <a:prstGeom prst="straightConnector1">
            <a:avLst/>
          </a:prstGeom>
          <a:ln w="12700">
            <a:solidFill>
              <a:srgbClr val="4472C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xmlns="" id="{C1B430F9-E221-42EF-B5C8-3ABA897C910B}"/>
              </a:ext>
            </a:extLst>
          </p:cNvPr>
          <p:cNvCxnSpPr>
            <a:cxnSpLocks/>
          </p:cNvCxnSpPr>
          <p:nvPr/>
        </p:nvCxnSpPr>
        <p:spPr>
          <a:xfrm>
            <a:off x="7437379" y="4337637"/>
            <a:ext cx="11289" cy="500474"/>
          </a:xfrm>
          <a:prstGeom prst="straightConnector1">
            <a:avLst/>
          </a:prstGeom>
          <a:ln w="12700">
            <a:solidFill>
              <a:srgbClr val="4472C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2752BDA-222B-460C-928D-F4F55EE2051A}"/>
              </a:ext>
            </a:extLst>
          </p:cNvPr>
          <p:cNvSpPr txBox="1"/>
          <p:nvPr/>
        </p:nvSpPr>
        <p:spPr>
          <a:xfrm>
            <a:off x="6201362" y="4837289"/>
            <a:ext cx="294075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Uniquely identifies a DID doc within the DID Method.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2051B95-B191-4094-B520-F60366566F1E}"/>
              </a:ext>
            </a:extLst>
          </p:cNvPr>
          <p:cNvSpPr txBox="1"/>
          <p:nvPr/>
        </p:nvSpPr>
        <p:spPr>
          <a:xfrm>
            <a:off x="9371659" y="6483585"/>
            <a:ext cx="269616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hlinkClick r:id="rId3"/>
              </a:rPr>
              <a:t>https://www.w3.org/TR/did-core/</a:t>
            </a:r>
            <a:endParaRPr lang="en-US" sz="1400">
              <a:cs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10012" y="6450525"/>
            <a:ext cx="30607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hlinkClick r:id="rId4"/>
              </a:rPr>
              <a:t>http://www.faqs.org/rfcs/rfc2396.html</a:t>
            </a:r>
            <a:r>
              <a:rPr lang="en-US" sz="1400" dirty="0" smtClean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220250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D580D275-AF32-4C2D-BBC7-CB9F233015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>
              <a:buNone/>
            </a:pPr>
            <a:r>
              <a:rPr lang="en-US" sz="1800" dirty="0">
                <a:ea typeface="+mn-lt"/>
                <a:cs typeface="+mn-lt"/>
              </a:rPr>
              <a:t>A </a:t>
            </a:r>
            <a:r>
              <a:rPr lang="en-US" sz="1800" b="1" dirty="0">
                <a:ea typeface="+mn-lt"/>
                <a:cs typeface="+mn-lt"/>
              </a:rPr>
              <a:t>DID Document </a:t>
            </a:r>
            <a:r>
              <a:rPr lang="en-US" sz="1800" dirty="0">
                <a:ea typeface="+mn-lt"/>
                <a:cs typeface="+mn-lt"/>
              </a:rPr>
              <a:t>is a set of data describing the </a:t>
            </a:r>
            <a:r>
              <a:rPr lang="en-US" sz="1800" dirty="0">
                <a:ea typeface="+mn-lt"/>
                <a:cs typeface="+mn-lt"/>
                <a:hlinkClick r:id="rId2"/>
              </a:rPr>
              <a:t>DID subject</a:t>
            </a:r>
            <a:r>
              <a:rPr lang="en-US" sz="1800">
                <a:ea typeface="+mn-lt"/>
                <a:cs typeface="+mn-lt"/>
              </a:rPr>
              <a:t>, including mechanisms, such as cryptographic public keys, that the </a:t>
            </a:r>
            <a:r>
              <a:rPr lang="en-US" sz="1800" dirty="0">
                <a:ea typeface="+mn-lt"/>
                <a:cs typeface="+mn-lt"/>
                <a:hlinkClick r:id="rId2"/>
              </a:rPr>
              <a:t>DID subject</a:t>
            </a:r>
            <a:r>
              <a:rPr lang="en-US" sz="1800" dirty="0">
                <a:ea typeface="+mn-lt"/>
                <a:cs typeface="+mn-lt"/>
              </a:rPr>
              <a:t> or a </a:t>
            </a:r>
            <a:r>
              <a:rPr lang="en-US" sz="1800" dirty="0">
                <a:ea typeface="+mn-lt"/>
                <a:cs typeface="+mn-lt"/>
                <a:hlinkClick r:id="rId2"/>
              </a:rPr>
              <a:t>DID delegate</a:t>
            </a:r>
            <a:r>
              <a:rPr lang="en-US" sz="1800" dirty="0">
                <a:ea typeface="+mn-lt"/>
                <a:cs typeface="+mn-lt"/>
              </a:rPr>
              <a:t> can use to </a:t>
            </a:r>
            <a:r>
              <a:rPr lang="en-US" sz="1800" dirty="0">
                <a:ea typeface="+mn-lt"/>
                <a:cs typeface="+mn-lt"/>
                <a:hlinkClick r:id="rId2"/>
              </a:rPr>
              <a:t>authenticate</a:t>
            </a:r>
            <a:r>
              <a:rPr lang="en-US" sz="1800" dirty="0">
                <a:ea typeface="+mn-lt"/>
                <a:cs typeface="+mn-lt"/>
              </a:rPr>
              <a:t> itself and prove its association with the </a:t>
            </a:r>
            <a:r>
              <a:rPr lang="en-US" sz="1800" dirty="0">
                <a:ea typeface="+mn-lt"/>
                <a:cs typeface="+mn-lt"/>
                <a:hlinkClick r:id="rId2"/>
              </a:rPr>
              <a:t>DID</a:t>
            </a:r>
            <a:r>
              <a:rPr lang="en-US" sz="1800" dirty="0">
                <a:ea typeface="+mn-lt"/>
                <a:cs typeface="+mn-lt"/>
              </a:rPr>
              <a:t>.</a:t>
            </a:r>
            <a:endParaRPr lang="en-US" dirty="0">
              <a:ea typeface="+mn-lt"/>
              <a:cs typeface="+mn-lt"/>
            </a:endParaRPr>
          </a:p>
          <a:p>
            <a:pPr>
              <a:buNone/>
            </a:pPr>
            <a:endParaRPr lang="en-US" sz="1800" dirty="0">
              <a:cs typeface="Calibri"/>
            </a:endParaRPr>
          </a:p>
          <a:p>
            <a:pPr>
              <a:buNone/>
            </a:pPr>
            <a:r>
              <a:rPr lang="en-US" sz="1800">
                <a:ea typeface="+mn-lt"/>
                <a:cs typeface="+mn-lt"/>
              </a:rPr>
              <a:t>A </a:t>
            </a:r>
            <a:r>
              <a:rPr lang="en-US" sz="1800" dirty="0">
                <a:ea typeface="+mn-lt"/>
                <a:cs typeface="+mn-lt"/>
                <a:hlinkClick r:id="rId2"/>
              </a:rPr>
              <a:t>DID document</a:t>
            </a:r>
            <a:r>
              <a:rPr lang="en-US" sz="1800">
                <a:ea typeface="+mn-lt"/>
                <a:cs typeface="+mn-lt"/>
              </a:rPr>
              <a:t> consists of a </a:t>
            </a:r>
            <a:r>
              <a:rPr lang="en-US" sz="1800" dirty="0">
                <a:ea typeface="+mn-lt"/>
                <a:cs typeface="+mn-lt"/>
                <a:hlinkClick r:id="rId3"/>
              </a:rPr>
              <a:t>map</a:t>
            </a:r>
            <a:r>
              <a:rPr lang="en-US" sz="1800">
                <a:ea typeface="+mn-lt"/>
                <a:cs typeface="+mn-lt"/>
              </a:rPr>
              <a:t> of </a:t>
            </a:r>
            <a:r>
              <a:rPr lang="en-US" sz="1800" dirty="0">
                <a:ea typeface="+mn-lt"/>
                <a:cs typeface="+mn-lt"/>
                <a:hlinkClick r:id="rId3"/>
              </a:rPr>
              <a:t>entries</a:t>
            </a:r>
            <a:r>
              <a:rPr lang="en-US" sz="1800">
                <a:ea typeface="+mn-lt"/>
                <a:cs typeface="+mn-lt"/>
              </a:rPr>
              <a:t>, where each entry consists of a key/value pair. </a:t>
            </a:r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A4BA6A00-0A5F-49BE-A74C-50640F718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 Rounded MT Bold"/>
              </a:rPr>
              <a:t>DID Document</a:t>
            </a:r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42708548-DFDC-4CD5-9FDF-16A1DD4175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918" y="2512265"/>
            <a:ext cx="9855199" cy="37431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93F42D1-1236-4E6B-BA4E-5072C9E83659}"/>
              </a:ext>
            </a:extLst>
          </p:cNvPr>
          <p:cNvSpPr txBox="1"/>
          <p:nvPr/>
        </p:nvSpPr>
        <p:spPr>
          <a:xfrm>
            <a:off x="9371659" y="6483585"/>
            <a:ext cx="269616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hlinkClick r:id="rId2"/>
              </a:rPr>
              <a:t>https://www.w3.org/TR/did-core/</a:t>
            </a:r>
            <a:endParaRPr lang="en-US" sz="1400">
              <a:cs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1E3806D-3657-4C33-B8F9-545E90C4B1B9}"/>
              </a:ext>
            </a:extLst>
          </p:cNvPr>
          <p:cNvSpPr/>
          <p:nvPr/>
        </p:nvSpPr>
        <p:spPr>
          <a:xfrm>
            <a:off x="1189096" y="3395133"/>
            <a:ext cx="2718740" cy="113829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095281" y="2696901"/>
            <a:ext cx="3240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Extensions can also include </a:t>
            </a:r>
          </a:p>
          <a:p>
            <a:r>
              <a:rPr lang="en-US" sz="1600" dirty="0" smtClean="0"/>
              <a:t>degree completed, etc.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3763697" y="6286983"/>
            <a:ext cx="46973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Representation-specific entries include JSON, XML, etc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116493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D580D275-AF32-4C2D-BBC7-CB9F233015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>
              <a:buNone/>
            </a:pPr>
            <a:r>
              <a:rPr lang="en-US" sz="1800" dirty="0">
                <a:ea typeface="+mn-lt"/>
                <a:cs typeface="+mn-lt"/>
              </a:rPr>
              <a:t>{</a:t>
            </a:r>
            <a:br>
              <a:rPr lang="en-US" sz="1800" dirty="0">
                <a:ea typeface="+mn-lt"/>
                <a:cs typeface="+mn-lt"/>
              </a:rPr>
            </a:br>
            <a:endParaRPr lang="en-US" sz="1800" dirty="0">
              <a:ea typeface="+mn-lt"/>
              <a:cs typeface="+mn-lt"/>
            </a:endParaRPr>
          </a:p>
          <a:p>
            <a:pPr lvl="1">
              <a:buNone/>
            </a:pPr>
            <a:r>
              <a:rPr lang="en-US" sz="1800" dirty="0">
                <a:ea typeface="+mn-lt"/>
                <a:cs typeface="+mn-lt"/>
              </a:rPr>
              <a:t>"id": "did:example:123456789abcdefghi",</a:t>
            </a:r>
            <a:br>
              <a:rPr lang="en-US" sz="1800" dirty="0">
                <a:ea typeface="+mn-lt"/>
                <a:cs typeface="+mn-lt"/>
              </a:rPr>
            </a:br>
            <a:endParaRPr lang="en-US" sz="1800" dirty="0">
              <a:ea typeface="+mn-lt"/>
              <a:cs typeface="+mn-lt"/>
            </a:endParaRPr>
          </a:p>
          <a:p>
            <a:pPr lvl="1">
              <a:buNone/>
            </a:pPr>
            <a:r>
              <a:rPr lang="en-US" sz="1800" dirty="0">
                <a:ea typeface="+mn-lt"/>
                <a:cs typeface="+mn-lt"/>
              </a:rPr>
              <a:t>"authentication": [{</a:t>
            </a:r>
          </a:p>
          <a:p>
            <a:pPr lvl="2">
              <a:buNone/>
            </a:pPr>
            <a:r>
              <a:rPr lang="en-US" sz="1800" dirty="0">
                <a:ea typeface="+mn-lt"/>
                <a:cs typeface="+mn-lt"/>
              </a:rPr>
              <a:t>"id": "did:example:123456789abcdefghi#keys-1",</a:t>
            </a:r>
          </a:p>
          <a:p>
            <a:pPr lvl="2">
              <a:buNone/>
            </a:pPr>
            <a:r>
              <a:rPr lang="en-US" sz="1800" dirty="0">
                <a:ea typeface="+mn-lt"/>
                <a:cs typeface="+mn-lt"/>
              </a:rPr>
              <a:t>"type": "Ed25519VerificationKey2020",</a:t>
            </a:r>
          </a:p>
          <a:p>
            <a:pPr lvl="2">
              <a:buNone/>
            </a:pPr>
            <a:r>
              <a:rPr lang="en-US" sz="1800" dirty="0">
                <a:ea typeface="+mn-lt"/>
                <a:cs typeface="+mn-lt"/>
              </a:rPr>
              <a:t>"controller": "did:example:123456789abcdefghi",</a:t>
            </a:r>
          </a:p>
          <a:p>
            <a:pPr lvl="2">
              <a:buNone/>
            </a:pPr>
            <a:r>
              <a:rPr lang="en-US" sz="1800" dirty="0">
                <a:ea typeface="+mn-lt"/>
                <a:cs typeface="+mn-lt"/>
              </a:rPr>
              <a:t>"</a:t>
            </a:r>
            <a:r>
              <a:rPr lang="en-US" sz="1800" dirty="0" err="1">
                <a:ea typeface="+mn-lt"/>
                <a:cs typeface="+mn-lt"/>
              </a:rPr>
              <a:t>publicKeyMultibase</a:t>
            </a:r>
            <a:r>
              <a:rPr lang="en-US" sz="1800" dirty="0">
                <a:ea typeface="+mn-lt"/>
                <a:cs typeface="+mn-lt"/>
              </a:rPr>
              <a:t>": "zH3C2AVvLMv6gmMNam3uVAjZpfkcJCwDwnZn6z3wXmqPV"</a:t>
            </a:r>
          </a:p>
          <a:p>
            <a:pPr lvl="1">
              <a:buNone/>
            </a:pPr>
            <a:r>
              <a:rPr lang="en-US" sz="1800" dirty="0">
                <a:ea typeface="+mn-lt"/>
                <a:cs typeface="+mn-lt"/>
              </a:rPr>
              <a:t>}],</a:t>
            </a:r>
            <a:br>
              <a:rPr lang="en-US" sz="1800" dirty="0">
                <a:ea typeface="+mn-lt"/>
                <a:cs typeface="+mn-lt"/>
              </a:rPr>
            </a:br>
            <a:endParaRPr lang="en-US" sz="1800" dirty="0">
              <a:ea typeface="+mn-lt"/>
              <a:cs typeface="+mn-lt"/>
            </a:endParaRPr>
          </a:p>
          <a:p>
            <a:pPr lvl="1">
              <a:buNone/>
            </a:pPr>
            <a:r>
              <a:rPr lang="en-US" sz="1800" dirty="0">
                <a:ea typeface="+mn-lt"/>
                <a:cs typeface="+mn-lt"/>
              </a:rPr>
              <a:t>"service": [{
    "id":"did:example:123456789abcdefghi#linked-domain",
    "type": "</a:t>
            </a:r>
            <a:r>
              <a:rPr lang="en-US" sz="1800" dirty="0" err="1">
                <a:ea typeface="+mn-lt"/>
                <a:cs typeface="+mn-lt"/>
              </a:rPr>
              <a:t>LinkedDomains</a:t>
            </a:r>
            <a:r>
              <a:rPr lang="en-US" sz="1800" dirty="0">
                <a:ea typeface="+mn-lt"/>
                <a:cs typeface="+mn-lt"/>
              </a:rPr>
              <a:t>", // external (property value)
    "</a:t>
            </a:r>
            <a:r>
              <a:rPr lang="en-US" sz="1800" dirty="0" err="1">
                <a:ea typeface="+mn-lt"/>
                <a:cs typeface="+mn-lt"/>
              </a:rPr>
              <a:t>serviceEndpoint</a:t>
            </a:r>
            <a:r>
              <a:rPr lang="en-US" sz="1800" dirty="0">
                <a:ea typeface="+mn-lt"/>
                <a:cs typeface="+mn-lt"/>
              </a:rPr>
              <a:t>": </a:t>
            </a:r>
            <a:r>
              <a:rPr lang="en-US" sz="1800" dirty="0">
                <a:ea typeface="+mn-lt"/>
                <a:cs typeface="+mn-lt"/>
                <a:hlinkClick r:id="rId2"/>
              </a:rPr>
              <a:t>https://bar.example.com</a:t>
            </a:r>
            <a:endParaRPr lang="en-US" dirty="0">
              <a:ea typeface="+mn-lt"/>
              <a:cs typeface="+mn-lt"/>
            </a:endParaRPr>
          </a:p>
          <a:p>
            <a:pPr lvl="1">
              <a:buNone/>
            </a:pPr>
            <a:r>
              <a:rPr lang="en-US" sz="1800" dirty="0">
                <a:ea typeface="+mn-lt"/>
                <a:cs typeface="+mn-lt"/>
              </a:rPr>
              <a:t> }]</a:t>
            </a:r>
            <a:endParaRPr lang="en-US" dirty="0">
              <a:cs typeface="Calibri"/>
            </a:endParaRPr>
          </a:p>
          <a:p>
            <a:pPr>
              <a:buNone/>
            </a:pPr>
            <a:r>
              <a:rPr lang="en-US" sz="1800" dirty="0">
                <a:ea typeface="+mn-lt"/>
                <a:cs typeface="+mn-lt"/>
              </a:rPr>
              <a:t>}</a:t>
            </a:r>
          </a:p>
          <a:p>
            <a:pPr marL="0" indent="0">
              <a:buNone/>
            </a:pPr>
            <a:endParaRPr lang="en-US" sz="1800" dirty="0"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A4BA6A00-0A5F-49BE-A74C-50640F718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 Rounded MT Bold"/>
              </a:rPr>
              <a:t>DID Document Example (JSON)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E92D087-6601-491F-AF9E-CABA5EF7D249}"/>
              </a:ext>
            </a:extLst>
          </p:cNvPr>
          <p:cNvSpPr txBox="1"/>
          <p:nvPr/>
        </p:nvSpPr>
        <p:spPr>
          <a:xfrm>
            <a:off x="9371659" y="6483585"/>
            <a:ext cx="269616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hlinkClick r:id="rId3"/>
              </a:rPr>
              <a:t>https://www.w3.org/TR/did-core/</a:t>
            </a:r>
            <a:endParaRPr lang="en-US" sz="1400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8906C0E-360B-44C2-8B6A-F6E3EACC2820}"/>
              </a:ext>
            </a:extLst>
          </p:cNvPr>
          <p:cNvSpPr txBox="1"/>
          <p:nvPr/>
        </p:nvSpPr>
        <p:spPr>
          <a:xfrm>
            <a:off x="8882474" y="1563512"/>
            <a:ext cx="318534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DID for a particular DID subject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BE57C4B-F716-4987-A7C5-1E247AE7A08E}"/>
              </a:ext>
            </a:extLst>
          </p:cNvPr>
          <p:cNvSpPr txBox="1"/>
          <p:nvPr/>
        </p:nvSpPr>
        <p:spPr>
          <a:xfrm>
            <a:off x="8882474" y="2504252"/>
            <a:ext cx="318534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Verification Method</a:t>
            </a:r>
            <a:r>
              <a:rPr lang="en-US" b="1" dirty="0"/>
              <a:t> specifying how the DID subject can authenticate itself.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62CA970-1325-4000-A1F2-ADFE277D3170}"/>
              </a:ext>
            </a:extLst>
          </p:cNvPr>
          <p:cNvSpPr txBox="1"/>
          <p:nvPr/>
        </p:nvSpPr>
        <p:spPr>
          <a:xfrm>
            <a:off x="8796757" y="4531916"/>
            <a:ext cx="3148316" cy="18466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/>
                <a:ea typeface="Arial"/>
                <a:cs typeface="Arial"/>
              </a:rPr>
              <a:t>Service Endpoint </a:t>
            </a:r>
            <a:r>
              <a:rPr lang="en-US" b="1" dirty="0">
                <a:latin typeface="Calibri"/>
                <a:ea typeface="Arial"/>
                <a:cs typeface="Arial"/>
              </a:rPr>
              <a:t>denoting ways of communicating with the DID </a:t>
            </a:r>
            <a:r>
              <a:rPr lang="en-US" b="1" dirty="0" smtClean="0">
                <a:latin typeface="Calibri"/>
                <a:ea typeface="Arial"/>
                <a:cs typeface="Arial"/>
              </a:rPr>
              <a:t>subject</a:t>
            </a:r>
          </a:p>
          <a:p>
            <a:endParaRPr lang="en-US" b="1" dirty="0" smtClean="0">
              <a:latin typeface="Calibri"/>
              <a:cs typeface="Arial"/>
            </a:endParaRPr>
          </a:p>
          <a:p>
            <a:r>
              <a:rPr lang="en-US" sz="1400" dirty="0" smtClean="0">
                <a:latin typeface="Calibri"/>
                <a:cs typeface="Calibri"/>
              </a:rPr>
              <a:t>It tells how to reach the subject. Otherwise, there is no meaningful use of authentication</a:t>
            </a:r>
            <a:endParaRPr lang="en-US" sz="1400" dirty="0">
              <a:latin typeface="Calibri"/>
              <a:cs typeface="Calibri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945A4B97-D02D-4753-84D3-CF2D18815C0F}"/>
              </a:ext>
            </a:extLst>
          </p:cNvPr>
          <p:cNvCxnSpPr/>
          <p:nvPr/>
        </p:nvCxnSpPr>
        <p:spPr>
          <a:xfrm flipV="1">
            <a:off x="6250281" y="2992497"/>
            <a:ext cx="2363141" cy="3574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xmlns="" id="{EF76AAB3-B193-4002-8D75-1146AA65DA9C}"/>
              </a:ext>
            </a:extLst>
          </p:cNvPr>
          <p:cNvCxnSpPr>
            <a:cxnSpLocks/>
          </p:cNvCxnSpPr>
          <p:nvPr/>
        </p:nvCxnSpPr>
        <p:spPr>
          <a:xfrm flipV="1">
            <a:off x="6165614" y="1797756"/>
            <a:ext cx="2363141" cy="3574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xmlns="" id="{2C8FFA73-351D-4CAA-8DAD-8EB22F111D22}"/>
              </a:ext>
            </a:extLst>
          </p:cNvPr>
          <p:cNvCxnSpPr>
            <a:cxnSpLocks/>
          </p:cNvCxnSpPr>
          <p:nvPr/>
        </p:nvCxnSpPr>
        <p:spPr>
          <a:xfrm flipV="1">
            <a:off x="6353762" y="5118571"/>
            <a:ext cx="2363141" cy="3574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4043423" y="5733289"/>
            <a:ext cx="33412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cs typeface="Calibri"/>
              </a:rPr>
              <a:t>Note: There is no sensitive information in DID document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654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icture containing text, device&#10;&#10;Description automatically generated">
            <a:extLst>
              <a:ext uri="{FF2B5EF4-FFF2-40B4-BE49-F238E27FC236}">
                <a16:creationId xmlns:a16="http://schemas.microsoft.com/office/drawing/2014/main" xmlns="" id="{F474BBDB-D68B-431B-9702-5140EFD2BD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2213" y="1285572"/>
            <a:ext cx="6353175" cy="471487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xmlns="" id="{A5CD428F-2905-4ABD-B879-8E5A27CBC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/>
              </a:rPr>
              <a:t>Relationship Between DID, DID Document and DID Controller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9B0266A-A029-4DA9-980E-4E02CEA5FC83}"/>
              </a:ext>
            </a:extLst>
          </p:cNvPr>
          <p:cNvSpPr txBox="1"/>
          <p:nvPr/>
        </p:nvSpPr>
        <p:spPr>
          <a:xfrm>
            <a:off x="594548" y="1939807"/>
            <a:ext cx="3674533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Tx/>
              <a:buChar char="-"/>
            </a:pPr>
            <a:r>
              <a:rPr lang="en-US" dirty="0" smtClean="0"/>
              <a:t>A </a:t>
            </a:r>
            <a:r>
              <a:rPr lang="en-US" dirty="0"/>
              <a:t>DID is an identifier assigned by a DID controller to refer to a DID subject and resolve to a DID document that describes the DID subject. 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- The DID document is an artifact of DID resolution and not a separate resource distinct from the DID subject</a:t>
            </a:r>
            <a:r>
              <a:rPr lang="en-US" dirty="0" smtClean="0"/>
              <a:t>.</a:t>
            </a:r>
          </a:p>
          <a:p>
            <a:pPr>
              <a:buFontTx/>
              <a:buChar char="-"/>
            </a:pPr>
            <a:r>
              <a:rPr lang="en-US" dirty="0" smtClean="0"/>
              <a:t> DID document resides inside verifiable data registry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922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A5CD428F-2905-4ABD-B879-8E5A27CBC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/>
              </a:rPr>
              <a:t>Relationship Between DID, DID Document and DID Controller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9B0266A-A029-4DA9-980E-4E02CEA5FC83}"/>
              </a:ext>
            </a:extLst>
          </p:cNvPr>
          <p:cNvSpPr txBox="1"/>
          <p:nvPr/>
        </p:nvSpPr>
        <p:spPr>
          <a:xfrm>
            <a:off x="594548" y="1939807"/>
            <a:ext cx="367453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Often the DID Subject and the </a:t>
            </a:r>
            <a:br>
              <a:rPr lang="en-US" dirty="0"/>
            </a:br>
            <a:r>
              <a:rPr lang="en-US" dirty="0"/>
              <a:t>DID Controller are the same entity.</a:t>
            </a:r>
          </a:p>
        </p:txBody>
      </p:sp>
      <p:pic>
        <p:nvPicPr>
          <p:cNvPr id="7" name="Picture 7" descr="A picture containing text, device, meter&#10;&#10;Description automatically generated">
            <a:extLst>
              <a:ext uri="{FF2B5EF4-FFF2-40B4-BE49-F238E27FC236}">
                <a16:creationId xmlns:a16="http://schemas.microsoft.com/office/drawing/2014/main" xmlns="" id="{F4D53B5C-7AA1-4A1B-B787-AB3A1572EB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94509" y="1411337"/>
            <a:ext cx="6353175" cy="4914900"/>
          </a:xfrm>
        </p:spPr>
      </p:pic>
    </p:spTree>
    <p:extLst>
      <p:ext uri="{BB962C8B-B14F-4D97-AF65-F5344CB8AC3E}">
        <p14:creationId xmlns:p14="http://schemas.microsoft.com/office/powerpoint/2010/main" xmlns="" val="126680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5B8F2AE2-5C0A-438A-AFF5-5DB707763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/>
              </a:rPr>
              <a:t>DID Flow – DID Registration</a:t>
            </a: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xmlns="" id="{C016B9EB-97F5-4413-B0FA-65ED2A7358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727" y="1177689"/>
            <a:ext cx="1079736" cy="1079736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E1D636AE-60E8-460F-9608-ACB841411D5D}"/>
              </a:ext>
            </a:extLst>
          </p:cNvPr>
          <p:cNvCxnSpPr/>
          <p:nvPr/>
        </p:nvCxnSpPr>
        <p:spPr>
          <a:xfrm flipV="1">
            <a:off x="1706503" y="1741311"/>
            <a:ext cx="2682992" cy="7524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4" descr="Icon&#10;&#10;Description automatically generated">
            <a:extLst>
              <a:ext uri="{FF2B5EF4-FFF2-40B4-BE49-F238E27FC236}">
                <a16:creationId xmlns:a16="http://schemas.microsoft.com/office/drawing/2014/main" xmlns="" id="{DB7C1DF3-C474-4974-B520-8F0E46807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4434653" y="1240837"/>
            <a:ext cx="867364" cy="87677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C865285-0EF0-4520-BE5B-607178F0BA8E}"/>
              </a:ext>
            </a:extLst>
          </p:cNvPr>
          <p:cNvSpPr txBox="1"/>
          <p:nvPr/>
        </p:nvSpPr>
        <p:spPr>
          <a:xfrm>
            <a:off x="2259660" y="1422400"/>
            <a:ext cx="165194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1. Create DID Document</a:t>
            </a:r>
          </a:p>
        </p:txBody>
      </p:sp>
      <p:pic>
        <p:nvPicPr>
          <p:cNvPr id="15" name="Picture 15">
            <a:extLst>
              <a:ext uri="{FF2B5EF4-FFF2-40B4-BE49-F238E27FC236}">
                <a16:creationId xmlns:a16="http://schemas.microsoft.com/office/drawing/2014/main" xmlns="" id="{1EF25161-5F30-4EB2-A4E5-BFC86F5B8D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6819" y="3008193"/>
            <a:ext cx="947326" cy="137783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948C771-CDA2-4838-8050-1DB2E58ED780}"/>
              </a:ext>
            </a:extLst>
          </p:cNvPr>
          <p:cNvSpPr txBox="1"/>
          <p:nvPr/>
        </p:nvSpPr>
        <p:spPr>
          <a:xfrm>
            <a:off x="9305808" y="4460992"/>
            <a:ext cx="2235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cs typeface="Calibri"/>
              </a:rPr>
              <a:t>Verifiable Data </a:t>
            </a:r>
            <a:r>
              <a:rPr lang="en-US">
                <a:cs typeface="Calibri"/>
              </a:rPr>
              <a:t>Registry - (registry1)</a:t>
            </a:r>
            <a:endParaRPr lang="en-US" dirty="0">
              <a:cs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D7ECBE0E-0CB4-4DD8-AF7B-4A4ADD230A72}"/>
              </a:ext>
            </a:extLst>
          </p:cNvPr>
          <p:cNvSpPr txBox="1"/>
          <p:nvPr/>
        </p:nvSpPr>
        <p:spPr>
          <a:xfrm>
            <a:off x="3633142" y="2118548"/>
            <a:ext cx="334527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C00000"/>
                </a:solidFill>
                <a:cs typeface="Calibri"/>
              </a:rPr>
              <a:t>id: </a:t>
            </a:r>
            <a:r>
              <a:rPr lang="en-US">
                <a:cs typeface="Calibri"/>
              </a:rPr>
              <a:t>did:registry1:alice,</a:t>
            </a:r>
            <a:r>
              <a:rPr lang="en-US" dirty="0">
                <a:cs typeface="Calibri"/>
              </a:rPr>
              <a:t/>
            </a:r>
            <a:br>
              <a:rPr lang="en-US" dirty="0">
                <a:cs typeface="Calibri"/>
              </a:rPr>
            </a:br>
            <a:r>
              <a:rPr lang="en-US">
                <a:solidFill>
                  <a:srgbClr val="C00000"/>
                </a:solidFill>
                <a:cs typeface="Calibri"/>
              </a:rPr>
              <a:t>authentication:</a:t>
            </a:r>
            <a:r>
              <a:rPr lang="en-US" dirty="0">
                <a:cs typeface="Calibri"/>
              </a:rPr>
              <a:t> </a:t>
            </a:r>
            <a:r>
              <a:rPr lang="en-US" b="1">
                <a:cs typeface="Calibri"/>
              </a:rPr>
              <a:t>Pk</a:t>
            </a:r>
            <a:endParaRPr lang="en-US"/>
          </a:p>
          <a:p>
            <a:r>
              <a:rPr lang="en-US">
                <a:solidFill>
                  <a:srgbClr val="C00000"/>
                </a:solidFill>
                <a:cs typeface="Calibri"/>
              </a:rPr>
              <a:t>controller:</a:t>
            </a:r>
            <a:r>
              <a:rPr lang="en-US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  <a:r>
              <a:rPr lang="en-US">
                <a:ea typeface="+mn-lt"/>
                <a:cs typeface="+mn-lt"/>
              </a:rPr>
              <a:t>did:registry1:alice</a:t>
            </a:r>
            <a:endParaRPr lang="en-US">
              <a:cs typeface="Calibri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E98EE41C-0330-4B92-8116-E1EEB1CD14AD}"/>
              </a:ext>
            </a:extLst>
          </p:cNvPr>
          <p:cNvSpPr/>
          <p:nvPr/>
        </p:nvSpPr>
        <p:spPr>
          <a:xfrm>
            <a:off x="8959616" y="1174985"/>
            <a:ext cx="2850443" cy="5315184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9214531-D1AA-4F3F-8AA1-36EE61727DAB}"/>
              </a:ext>
            </a:extLst>
          </p:cNvPr>
          <p:cNvSpPr txBox="1"/>
          <p:nvPr/>
        </p:nvSpPr>
        <p:spPr>
          <a:xfrm>
            <a:off x="284104" y="2579511"/>
            <a:ext cx="163312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C00000"/>
                </a:solidFill>
                <a:cs typeface="Calibri"/>
              </a:rPr>
              <a:t>Public key: </a:t>
            </a:r>
            <a:r>
              <a:rPr lang="en-US" b="1">
                <a:cs typeface="Calibri"/>
              </a:rPr>
              <a:t>Pk</a:t>
            </a:r>
            <a:r>
              <a:rPr lang="en-US">
                <a:cs typeface="Calibri"/>
              </a:rPr>
              <a:t>,</a:t>
            </a:r>
            <a:r>
              <a:rPr lang="en-US" dirty="0">
                <a:cs typeface="Calibri"/>
              </a:rPr>
              <a:t/>
            </a:r>
            <a:br>
              <a:rPr lang="en-US" dirty="0">
                <a:cs typeface="Calibri"/>
              </a:rPr>
            </a:br>
            <a:r>
              <a:rPr lang="en-US">
                <a:solidFill>
                  <a:srgbClr val="C00000"/>
                </a:solidFill>
                <a:cs typeface="Calibri"/>
              </a:rPr>
              <a:t>Secret key:</a:t>
            </a:r>
            <a:r>
              <a:rPr lang="en-US" dirty="0">
                <a:cs typeface="Calibri"/>
              </a:rPr>
              <a:t> </a:t>
            </a:r>
            <a:r>
              <a:rPr lang="en-US" b="1">
                <a:cs typeface="Calibri"/>
              </a:rPr>
              <a:t>Sk</a:t>
            </a:r>
            <a:endParaRPr lang="en-US" dirty="0"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0CA0EFA7-4714-4D0F-99A1-4C0E3A29C50C}"/>
              </a:ext>
            </a:extLst>
          </p:cNvPr>
          <p:cNvSpPr txBox="1"/>
          <p:nvPr/>
        </p:nvSpPr>
        <p:spPr>
          <a:xfrm>
            <a:off x="161808" y="2278474"/>
            <a:ext cx="2235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0. Generate Keys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xmlns="" id="{13ABF5A6-3737-420A-8CA9-DC38B970295C}"/>
              </a:ext>
            </a:extLst>
          </p:cNvPr>
          <p:cNvCxnSpPr>
            <a:cxnSpLocks/>
          </p:cNvCxnSpPr>
          <p:nvPr/>
        </p:nvCxnSpPr>
        <p:spPr>
          <a:xfrm>
            <a:off x="5610577" y="1739428"/>
            <a:ext cx="3341510" cy="2069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14" descr="Icon&#10;&#10;Description automatically generated">
            <a:extLst>
              <a:ext uri="{FF2B5EF4-FFF2-40B4-BE49-F238E27FC236}">
                <a16:creationId xmlns:a16="http://schemas.microsoft.com/office/drawing/2014/main" xmlns="" id="{4082059F-7D31-451B-8A5F-DAE9DD687F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6645393" y="1805281"/>
            <a:ext cx="679216" cy="68862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7B4386B8-93C0-4123-BA3A-18F39A5DEA2F}"/>
              </a:ext>
            </a:extLst>
          </p:cNvPr>
          <p:cNvSpPr txBox="1"/>
          <p:nvPr/>
        </p:nvSpPr>
        <p:spPr>
          <a:xfrm>
            <a:off x="6314252" y="1309511"/>
            <a:ext cx="165194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2. Register DID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2D50ECF9-4EAF-46CF-911D-1EB86D359F07}"/>
              </a:ext>
            </a:extLst>
          </p:cNvPr>
          <p:cNvSpPr txBox="1"/>
          <p:nvPr/>
        </p:nvSpPr>
        <p:spPr>
          <a:xfrm>
            <a:off x="7330253" y="1845733"/>
            <a:ext cx="160490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DID </a:t>
            </a:r>
            <a:r>
              <a:rPr lang="en-US"/>
              <a:t>Doc</a:t>
            </a:r>
            <a:r>
              <a:rPr lang="en-US" dirty="0"/>
              <a:t/>
            </a:r>
            <a:br>
              <a:rPr lang="en-US" dirty="0"/>
            </a:br>
            <a:r>
              <a:rPr lang="en-US"/>
              <a:t>signedby(</a:t>
            </a:r>
            <a:r>
              <a:rPr lang="en-US" b="1"/>
              <a:t>Sk</a:t>
            </a:r>
            <a:r>
              <a:rPr lang="en-US"/>
              <a:t>)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16B5725D-2F1F-472D-8D3C-9F9F705B42D1}"/>
              </a:ext>
            </a:extLst>
          </p:cNvPr>
          <p:cNvSpPr/>
          <p:nvPr/>
        </p:nvSpPr>
        <p:spPr>
          <a:xfrm>
            <a:off x="6645393" y="1880541"/>
            <a:ext cx="2003778" cy="61148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1F3FF182-A082-4FE2-AA16-666BA0703BEA}"/>
              </a:ext>
            </a:extLst>
          </p:cNvPr>
          <p:cNvSpPr txBox="1"/>
          <p:nvPr/>
        </p:nvSpPr>
        <p:spPr>
          <a:xfrm>
            <a:off x="171216" y="867363"/>
            <a:ext cx="165194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Alice</a:t>
            </a:r>
          </a:p>
        </p:txBody>
      </p:sp>
      <p:sp>
        <p:nvSpPr>
          <p:cNvPr id="27" name="TextBox 1">
            <a:extLst>
              <a:ext uri="{FF2B5EF4-FFF2-40B4-BE49-F238E27FC236}">
                <a16:creationId xmlns:a16="http://schemas.microsoft.com/office/drawing/2014/main" xmlns="" id="{31621E52-C6DA-4D1C-B6F0-CDC050358283}"/>
              </a:ext>
            </a:extLst>
          </p:cNvPr>
          <p:cNvSpPr txBox="1"/>
          <p:nvPr/>
        </p:nvSpPr>
        <p:spPr>
          <a:xfrm>
            <a:off x="9343438" y="1347141"/>
            <a:ext cx="2319866" cy="147732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Calibri"/>
              </a:rPr>
              <a:t>3. Authenticates </a:t>
            </a:r>
            <a:r>
              <a:rPr lang="en-US">
                <a:cs typeface="Calibri"/>
              </a:rPr>
              <a:t>DID controller (here based on signature)</a:t>
            </a:r>
            <a:r>
              <a:rPr lang="en-US" dirty="0">
                <a:cs typeface="Calibri"/>
              </a:rPr>
              <a:t/>
            </a:r>
            <a:br>
              <a:rPr lang="en-US" dirty="0">
                <a:cs typeface="Calibri"/>
              </a:rPr>
            </a:br>
            <a:r>
              <a:rPr lang="en-US">
                <a:cs typeface="Calibri"/>
              </a:rPr>
              <a:t>4. Updates DID Document</a:t>
            </a:r>
            <a:endParaRPr lang="en-US" dirty="0">
              <a:cs typeface="Calibri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384BB23E-D173-4368-BE52-51238695B356}"/>
              </a:ext>
            </a:extLst>
          </p:cNvPr>
          <p:cNvSpPr txBox="1"/>
          <p:nvPr/>
        </p:nvSpPr>
        <p:spPr>
          <a:xfrm>
            <a:off x="9164697" y="6492992"/>
            <a:ext cx="2583274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DID Method Implementation</a:t>
            </a:r>
          </a:p>
        </p:txBody>
      </p:sp>
    </p:spTree>
    <p:extLst>
      <p:ext uri="{BB962C8B-B14F-4D97-AF65-F5344CB8AC3E}">
        <p14:creationId xmlns:p14="http://schemas.microsoft.com/office/powerpoint/2010/main" xmlns="" val="314714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5B8F2AE2-5C0A-438A-AFF5-5DB707763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/>
              </a:rPr>
              <a:t>DID Flow – Proving Control over DID</a:t>
            </a: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xmlns="" id="{C016B9EB-97F5-4413-B0FA-65ED2A7358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727" y="1177689"/>
            <a:ext cx="1079736" cy="1079736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E1D636AE-60E8-460F-9608-ACB841411D5D}"/>
              </a:ext>
            </a:extLst>
          </p:cNvPr>
          <p:cNvCxnSpPr/>
          <p:nvPr/>
        </p:nvCxnSpPr>
        <p:spPr>
          <a:xfrm flipV="1">
            <a:off x="1706503" y="1741311"/>
            <a:ext cx="2682992" cy="7524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4" descr="Icon&#10;&#10;Description automatically generated">
            <a:extLst>
              <a:ext uri="{FF2B5EF4-FFF2-40B4-BE49-F238E27FC236}">
                <a16:creationId xmlns:a16="http://schemas.microsoft.com/office/drawing/2014/main" xmlns="" id="{DB7C1DF3-C474-4974-B520-8F0E46807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4434653" y="1240837"/>
            <a:ext cx="867364" cy="87677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C865285-0EF0-4520-BE5B-607178F0BA8E}"/>
              </a:ext>
            </a:extLst>
          </p:cNvPr>
          <p:cNvSpPr txBox="1"/>
          <p:nvPr/>
        </p:nvSpPr>
        <p:spPr>
          <a:xfrm>
            <a:off x="2259660" y="1422400"/>
            <a:ext cx="165194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1. Create DID Document</a:t>
            </a:r>
          </a:p>
        </p:txBody>
      </p:sp>
      <p:pic>
        <p:nvPicPr>
          <p:cNvPr id="15" name="Picture 15">
            <a:extLst>
              <a:ext uri="{FF2B5EF4-FFF2-40B4-BE49-F238E27FC236}">
                <a16:creationId xmlns:a16="http://schemas.microsoft.com/office/drawing/2014/main" xmlns="" id="{1EF25161-5F30-4EB2-A4E5-BFC86F5B8D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6819" y="3008193"/>
            <a:ext cx="947326" cy="137783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948C771-CDA2-4838-8050-1DB2E58ED780}"/>
              </a:ext>
            </a:extLst>
          </p:cNvPr>
          <p:cNvSpPr txBox="1"/>
          <p:nvPr/>
        </p:nvSpPr>
        <p:spPr>
          <a:xfrm>
            <a:off x="9305808" y="4460992"/>
            <a:ext cx="2235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cs typeface="Calibri"/>
              </a:rPr>
              <a:t>Verifiable Data </a:t>
            </a:r>
            <a:r>
              <a:rPr lang="en-US">
                <a:cs typeface="Calibri"/>
              </a:rPr>
              <a:t>Registry - (registry1)</a:t>
            </a:r>
            <a:endParaRPr lang="en-US" dirty="0">
              <a:cs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D7ECBE0E-0CB4-4DD8-AF7B-4A4ADD230A72}"/>
              </a:ext>
            </a:extLst>
          </p:cNvPr>
          <p:cNvSpPr txBox="1"/>
          <p:nvPr/>
        </p:nvSpPr>
        <p:spPr>
          <a:xfrm>
            <a:off x="3633142" y="2118548"/>
            <a:ext cx="334527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C00000"/>
                </a:solidFill>
                <a:cs typeface="Calibri"/>
              </a:rPr>
              <a:t>id: </a:t>
            </a:r>
            <a:r>
              <a:rPr lang="en-US">
                <a:cs typeface="Calibri"/>
              </a:rPr>
              <a:t>did:registry1:alice,</a:t>
            </a:r>
            <a:r>
              <a:rPr lang="en-US" dirty="0">
                <a:cs typeface="Calibri"/>
              </a:rPr>
              <a:t/>
            </a:r>
            <a:br>
              <a:rPr lang="en-US" dirty="0">
                <a:cs typeface="Calibri"/>
              </a:rPr>
            </a:br>
            <a:r>
              <a:rPr lang="en-US">
                <a:solidFill>
                  <a:srgbClr val="C00000"/>
                </a:solidFill>
                <a:cs typeface="Calibri"/>
              </a:rPr>
              <a:t>authentication:</a:t>
            </a:r>
            <a:r>
              <a:rPr lang="en-US" dirty="0">
                <a:cs typeface="Calibri"/>
              </a:rPr>
              <a:t> </a:t>
            </a:r>
            <a:r>
              <a:rPr lang="en-US" b="1">
                <a:cs typeface="Calibri"/>
              </a:rPr>
              <a:t>Pk</a:t>
            </a:r>
            <a:endParaRPr lang="en-US"/>
          </a:p>
          <a:p>
            <a:r>
              <a:rPr lang="en-US">
                <a:solidFill>
                  <a:srgbClr val="C00000"/>
                </a:solidFill>
                <a:cs typeface="Calibri"/>
              </a:rPr>
              <a:t>controller:</a:t>
            </a:r>
            <a:r>
              <a:rPr lang="en-US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  <a:r>
              <a:rPr lang="en-US">
                <a:ea typeface="+mn-lt"/>
                <a:cs typeface="+mn-lt"/>
              </a:rPr>
              <a:t>did:registry1:alice</a:t>
            </a:r>
            <a:endParaRPr lang="en-US">
              <a:cs typeface="Calibri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E98EE41C-0330-4B92-8116-E1EEB1CD14AD}"/>
              </a:ext>
            </a:extLst>
          </p:cNvPr>
          <p:cNvSpPr/>
          <p:nvPr/>
        </p:nvSpPr>
        <p:spPr>
          <a:xfrm>
            <a:off x="8959616" y="1174985"/>
            <a:ext cx="2850443" cy="5315184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9214531-D1AA-4F3F-8AA1-36EE61727DAB}"/>
              </a:ext>
            </a:extLst>
          </p:cNvPr>
          <p:cNvSpPr txBox="1"/>
          <p:nvPr/>
        </p:nvSpPr>
        <p:spPr>
          <a:xfrm>
            <a:off x="284104" y="2579511"/>
            <a:ext cx="163312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C00000"/>
                </a:solidFill>
                <a:cs typeface="Calibri"/>
              </a:rPr>
              <a:t>Public key: </a:t>
            </a:r>
            <a:r>
              <a:rPr lang="en-US" b="1">
                <a:cs typeface="Calibri"/>
              </a:rPr>
              <a:t>Pk</a:t>
            </a:r>
            <a:r>
              <a:rPr lang="en-US">
                <a:cs typeface="Calibri"/>
              </a:rPr>
              <a:t>,</a:t>
            </a:r>
            <a:r>
              <a:rPr lang="en-US" dirty="0">
                <a:cs typeface="Calibri"/>
              </a:rPr>
              <a:t/>
            </a:r>
            <a:br>
              <a:rPr lang="en-US" dirty="0">
                <a:cs typeface="Calibri"/>
              </a:rPr>
            </a:br>
            <a:r>
              <a:rPr lang="en-US">
                <a:solidFill>
                  <a:srgbClr val="C00000"/>
                </a:solidFill>
                <a:cs typeface="Calibri"/>
              </a:rPr>
              <a:t>Secret key:</a:t>
            </a:r>
            <a:r>
              <a:rPr lang="en-US" dirty="0">
                <a:cs typeface="Calibri"/>
              </a:rPr>
              <a:t> </a:t>
            </a:r>
            <a:r>
              <a:rPr lang="en-US" b="1">
                <a:cs typeface="Calibri"/>
              </a:rPr>
              <a:t>Sk</a:t>
            </a:r>
            <a:endParaRPr lang="en-US" dirty="0"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0CA0EFA7-4714-4D0F-99A1-4C0E3A29C50C}"/>
              </a:ext>
            </a:extLst>
          </p:cNvPr>
          <p:cNvSpPr txBox="1"/>
          <p:nvPr/>
        </p:nvSpPr>
        <p:spPr>
          <a:xfrm>
            <a:off x="161808" y="2278474"/>
            <a:ext cx="2235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0. Generate Keys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xmlns="" id="{13ABF5A6-3737-420A-8CA9-DC38B970295C}"/>
              </a:ext>
            </a:extLst>
          </p:cNvPr>
          <p:cNvCxnSpPr>
            <a:cxnSpLocks/>
          </p:cNvCxnSpPr>
          <p:nvPr/>
        </p:nvCxnSpPr>
        <p:spPr>
          <a:xfrm>
            <a:off x="5610577" y="1739428"/>
            <a:ext cx="3341510" cy="2069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14" descr="Icon&#10;&#10;Description automatically generated">
            <a:extLst>
              <a:ext uri="{FF2B5EF4-FFF2-40B4-BE49-F238E27FC236}">
                <a16:creationId xmlns:a16="http://schemas.microsoft.com/office/drawing/2014/main" xmlns="" id="{4082059F-7D31-451B-8A5F-DAE9DD687F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6645393" y="1805281"/>
            <a:ext cx="679216" cy="68862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7B4386B8-93C0-4123-BA3A-18F39A5DEA2F}"/>
              </a:ext>
            </a:extLst>
          </p:cNvPr>
          <p:cNvSpPr txBox="1"/>
          <p:nvPr/>
        </p:nvSpPr>
        <p:spPr>
          <a:xfrm>
            <a:off x="6314252" y="1309511"/>
            <a:ext cx="165194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2. Register DID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2D50ECF9-4EAF-46CF-911D-1EB86D359F07}"/>
              </a:ext>
            </a:extLst>
          </p:cNvPr>
          <p:cNvSpPr txBox="1"/>
          <p:nvPr/>
        </p:nvSpPr>
        <p:spPr>
          <a:xfrm>
            <a:off x="7330253" y="1845733"/>
            <a:ext cx="160490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DID </a:t>
            </a:r>
            <a:r>
              <a:rPr lang="en-US"/>
              <a:t>Doc</a:t>
            </a:r>
            <a:r>
              <a:rPr lang="en-US" dirty="0"/>
              <a:t/>
            </a:r>
            <a:br>
              <a:rPr lang="en-US" dirty="0"/>
            </a:br>
            <a:r>
              <a:rPr lang="en-US"/>
              <a:t>signedby(</a:t>
            </a:r>
            <a:r>
              <a:rPr lang="en-US" b="1"/>
              <a:t>Sk</a:t>
            </a:r>
            <a:r>
              <a:rPr lang="en-US"/>
              <a:t>)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16B5725D-2F1F-472D-8D3C-9F9F705B42D1}"/>
              </a:ext>
            </a:extLst>
          </p:cNvPr>
          <p:cNvSpPr/>
          <p:nvPr/>
        </p:nvSpPr>
        <p:spPr>
          <a:xfrm>
            <a:off x="6645393" y="1880541"/>
            <a:ext cx="2003778" cy="61148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1F3FF182-A082-4FE2-AA16-666BA0703BEA}"/>
              </a:ext>
            </a:extLst>
          </p:cNvPr>
          <p:cNvSpPr txBox="1"/>
          <p:nvPr/>
        </p:nvSpPr>
        <p:spPr>
          <a:xfrm>
            <a:off x="171216" y="867363"/>
            <a:ext cx="165194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Alice</a:t>
            </a:r>
          </a:p>
        </p:txBody>
      </p:sp>
      <p:sp>
        <p:nvSpPr>
          <p:cNvPr id="27" name="TextBox 1">
            <a:extLst>
              <a:ext uri="{FF2B5EF4-FFF2-40B4-BE49-F238E27FC236}">
                <a16:creationId xmlns:a16="http://schemas.microsoft.com/office/drawing/2014/main" xmlns="" id="{31621E52-C6DA-4D1C-B6F0-CDC050358283}"/>
              </a:ext>
            </a:extLst>
          </p:cNvPr>
          <p:cNvSpPr txBox="1"/>
          <p:nvPr/>
        </p:nvSpPr>
        <p:spPr>
          <a:xfrm>
            <a:off x="9343438" y="1347141"/>
            <a:ext cx="2319866" cy="147732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Calibri"/>
              </a:rPr>
              <a:t>3. Authenticates </a:t>
            </a:r>
            <a:r>
              <a:rPr lang="en-US">
                <a:cs typeface="Calibri"/>
              </a:rPr>
              <a:t>DID controller (here based on signature)</a:t>
            </a:r>
            <a:r>
              <a:rPr lang="en-US" dirty="0">
                <a:cs typeface="Calibri"/>
              </a:rPr>
              <a:t/>
            </a:r>
            <a:br>
              <a:rPr lang="en-US" dirty="0">
                <a:cs typeface="Calibri"/>
              </a:rPr>
            </a:br>
            <a:r>
              <a:rPr lang="en-US">
                <a:cs typeface="Calibri"/>
              </a:rPr>
              <a:t>4. Updates DID Document</a:t>
            </a:r>
            <a:endParaRPr lang="en-US" dirty="0">
              <a:cs typeface="Calibri"/>
            </a:endParaRP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xmlns="" id="{38AE486B-8D29-40C1-A900-A873237EB0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8640" y="4174772"/>
            <a:ext cx="1259533" cy="108608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A101CCA8-EBDB-48F8-A811-C75F28D17072}"/>
              </a:ext>
            </a:extLst>
          </p:cNvPr>
          <p:cNvSpPr txBox="1"/>
          <p:nvPr/>
        </p:nvSpPr>
        <p:spPr>
          <a:xfrm>
            <a:off x="594549" y="5204177"/>
            <a:ext cx="3279421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Bob</a:t>
            </a:r>
            <a:r>
              <a:rPr lang="en-US" dirty="0">
                <a:cs typeface="Calibri"/>
              </a:rPr>
              <a:t/>
            </a:r>
            <a:br>
              <a:rPr lang="en-US" dirty="0">
                <a:cs typeface="Calibri"/>
              </a:rPr>
            </a:br>
            <a:r>
              <a:rPr lang="en-US" sz="1600" dirty="0"/>
              <a:t>(wants to authenticate the subject of  did:registry1:alice)</a:t>
            </a:r>
            <a:endParaRPr lang="en-US" dirty="0">
              <a:cs typeface="Calibri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xmlns="" id="{D2B4F524-B22B-42FA-AEA0-DF7CC8C8A068}"/>
              </a:ext>
            </a:extLst>
          </p:cNvPr>
          <p:cNvCxnSpPr>
            <a:cxnSpLocks/>
          </p:cNvCxnSpPr>
          <p:nvPr/>
        </p:nvCxnSpPr>
        <p:spPr>
          <a:xfrm flipV="1">
            <a:off x="2957688" y="4714051"/>
            <a:ext cx="5937955" cy="7524"/>
          </a:xfrm>
          <a:prstGeom prst="straightConnector1">
            <a:avLst/>
          </a:prstGeom>
          <a:ln w="127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90C4282F-D523-40A2-9800-7F0EB0163008}"/>
              </a:ext>
            </a:extLst>
          </p:cNvPr>
          <p:cNvSpPr txBox="1"/>
          <p:nvPr/>
        </p:nvSpPr>
        <p:spPr>
          <a:xfrm>
            <a:off x="5194770" y="4385733"/>
            <a:ext cx="237631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5. Fetch DID Document</a:t>
            </a:r>
            <a:br>
              <a:rPr lang="en-US" dirty="0"/>
            </a:br>
            <a:r>
              <a:rPr lang="en-US" dirty="0"/>
              <a:t>for did:registry1:alice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38A8D699-38CB-490F-A20B-A163B2EEF6AF}"/>
              </a:ext>
            </a:extLst>
          </p:cNvPr>
          <p:cNvSpPr txBox="1"/>
          <p:nvPr/>
        </p:nvSpPr>
        <p:spPr>
          <a:xfrm>
            <a:off x="1544696" y="3529659"/>
            <a:ext cx="316653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6. Authenticate Alice based on authentication method </a:t>
            </a:r>
            <a:r>
              <a:rPr lang="en-US" sz="1600" b="1" dirty="0"/>
              <a:t>Pk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xmlns="" id="{591AB2AC-3545-495F-A414-AB3B52F962E3}"/>
              </a:ext>
            </a:extLst>
          </p:cNvPr>
          <p:cNvCxnSpPr>
            <a:cxnSpLocks/>
          </p:cNvCxnSpPr>
          <p:nvPr/>
        </p:nvCxnSpPr>
        <p:spPr>
          <a:xfrm>
            <a:off x="1038576" y="3310464"/>
            <a:ext cx="839141" cy="1158994"/>
          </a:xfrm>
          <a:prstGeom prst="straightConnector1">
            <a:avLst/>
          </a:prstGeom>
          <a:ln w="127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23B588F-B5BC-4B82-B91C-64E403F16472}"/>
              </a:ext>
            </a:extLst>
          </p:cNvPr>
          <p:cNvSpPr txBox="1"/>
          <p:nvPr/>
        </p:nvSpPr>
        <p:spPr>
          <a:xfrm>
            <a:off x="9164697" y="6492992"/>
            <a:ext cx="2583274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DID Method Implementation</a:t>
            </a:r>
          </a:p>
        </p:txBody>
      </p:sp>
    </p:spTree>
    <p:extLst>
      <p:ext uri="{BB962C8B-B14F-4D97-AF65-F5344CB8AC3E}">
        <p14:creationId xmlns:p14="http://schemas.microsoft.com/office/powerpoint/2010/main" xmlns="" val="323302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C2621D9E-780F-4C7B-8243-D84BCEB011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>
              <a:lnSpc>
                <a:spcPct val="150000"/>
              </a:lnSpc>
            </a:pPr>
            <a:r>
              <a:rPr lang="en-US" dirty="0">
                <a:cs typeface="Calibri"/>
              </a:rPr>
              <a:t>DID Registry ideally enforces DID Method protocols.</a:t>
            </a:r>
            <a:endParaRPr lang="en-US"/>
          </a:p>
          <a:p>
            <a:pPr>
              <a:lnSpc>
                <a:spcPct val="150000"/>
              </a:lnSpc>
            </a:pPr>
            <a:r>
              <a:rPr lang="en-US" dirty="0">
                <a:cs typeface="Calibri"/>
              </a:rPr>
              <a:t>Centralized DID Registry brings in risks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cs typeface="Calibri"/>
              </a:rPr>
              <a:t>Manipulating DID Documents</a:t>
            </a:r>
          </a:p>
          <a:p>
            <a:pPr lvl="2">
              <a:lnSpc>
                <a:spcPct val="150000"/>
              </a:lnSpc>
            </a:pPr>
            <a:r>
              <a:rPr lang="en-US" dirty="0">
                <a:cs typeface="Calibri"/>
              </a:rPr>
              <a:t>Changing authentication methods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cs typeface="Calibri"/>
              </a:rPr>
              <a:t>Censoring DID Documents</a:t>
            </a:r>
          </a:p>
          <a:p>
            <a:pPr lvl="2">
              <a:lnSpc>
                <a:spcPct val="150000"/>
              </a:lnSpc>
            </a:pPr>
            <a:r>
              <a:rPr lang="en-US" dirty="0">
                <a:cs typeface="Calibri"/>
              </a:rPr>
              <a:t>Refusing to resolve certain DID Documents</a:t>
            </a:r>
          </a:p>
          <a:p>
            <a:pPr>
              <a:lnSpc>
                <a:spcPct val="150000"/>
              </a:lnSpc>
            </a:pPr>
            <a:r>
              <a:rPr lang="en-US" dirty="0">
                <a:cs typeface="Calibri"/>
              </a:rPr>
              <a:t>Lack of Transparency.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7B9FC8E6-99D6-4F61-BD21-3CA417AF6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/>
              </a:rPr>
              <a:t>DID Method Security</a:t>
            </a:r>
            <a:endParaRPr lang="en-US" dirty="0"/>
          </a:p>
        </p:txBody>
      </p:sp>
      <p:pic>
        <p:nvPicPr>
          <p:cNvPr id="5" name="Picture 15">
            <a:extLst>
              <a:ext uri="{FF2B5EF4-FFF2-40B4-BE49-F238E27FC236}">
                <a16:creationId xmlns:a16="http://schemas.microsoft.com/office/drawing/2014/main" xmlns="" id="{F46FD06D-A4FC-40B1-8705-88EAA1402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3115" y="1832267"/>
            <a:ext cx="947326" cy="13778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B7C48C0-432B-41C9-863B-5BCFEA3F02B3}"/>
              </a:ext>
            </a:extLst>
          </p:cNvPr>
          <p:cNvSpPr txBox="1"/>
          <p:nvPr/>
        </p:nvSpPr>
        <p:spPr>
          <a:xfrm>
            <a:off x="9682104" y="3285066"/>
            <a:ext cx="2235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cs typeface="Calibri"/>
              </a:rPr>
              <a:t>Verifiable Data </a:t>
            </a:r>
            <a:r>
              <a:rPr lang="en-US">
                <a:cs typeface="Calibri"/>
              </a:rPr>
              <a:t>Registry - (registry1)</a:t>
            </a:r>
            <a:endParaRPr lang="en-US" dirty="0"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A2DE942-7E85-4666-9FE5-82C9E5B88CBD}"/>
              </a:ext>
            </a:extLst>
          </p:cNvPr>
          <p:cNvSpPr txBox="1"/>
          <p:nvPr/>
        </p:nvSpPr>
        <p:spPr>
          <a:xfrm>
            <a:off x="9540993" y="3934177"/>
            <a:ext cx="2583274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DID Method Implementation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7C379A4-8503-4288-A438-08B9BA140159}"/>
              </a:ext>
            </a:extLst>
          </p:cNvPr>
          <p:cNvSpPr txBox="1"/>
          <p:nvPr/>
        </p:nvSpPr>
        <p:spPr>
          <a:xfrm>
            <a:off x="10293585" y="4338696"/>
            <a:ext cx="1350904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</a:rPr>
              <a:t>Centralized</a:t>
            </a:r>
            <a:endParaRPr lang="en-US" sz="1600" b="1" dirty="0">
              <a:solidFill>
                <a:srgbClr val="C00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94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216A83B1-05B2-4735-8BB5-6784AB2B1A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839" y="1137424"/>
            <a:ext cx="5861182" cy="5349838"/>
          </a:xfrm>
        </p:spPr>
        <p:txBody>
          <a:bodyPr lIns="91440" tIns="45720" rIns="91440" bIns="45720" anchor="t"/>
          <a:lstStyle/>
          <a:p>
            <a:r>
              <a:rPr lang="en-US" sz="2400" dirty="0">
                <a:cs typeface="Calibri"/>
              </a:rPr>
              <a:t>Blockchain Based Implementation of Verifiable Data Registry</a:t>
            </a:r>
          </a:p>
          <a:p>
            <a:r>
              <a:rPr lang="en-US" sz="2400" dirty="0">
                <a:cs typeface="Calibri"/>
              </a:rPr>
              <a:t>DID Methods are implemented as smart contracts.</a:t>
            </a:r>
          </a:p>
          <a:p>
            <a:pPr lvl="1"/>
            <a:r>
              <a:rPr lang="en-US" sz="2000" dirty="0">
                <a:ea typeface="+mn-lt"/>
                <a:cs typeface="+mn-lt"/>
              </a:rPr>
              <a:t>Smart contracts enforce how authorization is performed to execute all operations, including any necessary cryptographic processes.</a:t>
            </a:r>
          </a:p>
          <a:p>
            <a:r>
              <a:rPr lang="en-US" sz="2400" dirty="0">
                <a:ea typeface="+mn-lt"/>
                <a:cs typeface="+mn-lt"/>
              </a:rPr>
              <a:t>Transparent Immutable Ledger allows verifiability of DID Documents</a:t>
            </a:r>
          </a:p>
          <a:p>
            <a:pPr lvl="1"/>
            <a:r>
              <a:rPr lang="en-US" sz="2000" dirty="0">
                <a:ea typeface="+mn-lt"/>
                <a:cs typeface="+mn-lt"/>
              </a:rPr>
              <a:t>Any party can validate if a DID Document's creation / </a:t>
            </a:r>
            <a:r>
              <a:rPr lang="en-US" sz="2000" dirty="0" err="1">
                <a:ea typeface="+mn-lt"/>
                <a:cs typeface="+mn-lt"/>
              </a:rPr>
              <a:t>updation</a:t>
            </a:r>
            <a:r>
              <a:rPr lang="en-US" sz="2000" dirty="0">
                <a:ea typeface="+mn-lt"/>
                <a:cs typeface="+mn-lt"/>
              </a:rPr>
              <a:t> transactions were authenticated or not.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8195A1AF-3069-4EAA-8AA8-D0DB171C0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/>
              </a:rPr>
              <a:t>Decentralized DID Registry</a:t>
            </a:r>
            <a:endParaRPr lang="en-US" dirty="0"/>
          </a:p>
        </p:txBody>
      </p:sp>
      <p:pic>
        <p:nvPicPr>
          <p:cNvPr id="4" name="Picture 4" descr="Icon, square&#10;&#10;Description automatically generated">
            <a:extLst>
              <a:ext uri="{FF2B5EF4-FFF2-40B4-BE49-F238E27FC236}">
                <a16:creationId xmlns:a16="http://schemas.microsoft.com/office/drawing/2014/main" xmlns="" id="{C96D4AAA-ABB3-4DFB-B612-A4F0C03564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7539" y="1423576"/>
            <a:ext cx="4838700" cy="4838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0FC08F5-E1A9-4E3C-AD7C-C6F35C626822}"/>
              </a:ext>
            </a:extLst>
          </p:cNvPr>
          <p:cNvSpPr txBox="1"/>
          <p:nvPr/>
        </p:nvSpPr>
        <p:spPr>
          <a:xfrm>
            <a:off x="7715955" y="6380103"/>
            <a:ext cx="326060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cs typeface="Calibri"/>
              </a:rPr>
              <a:t>Verifiable Data Registry</a:t>
            </a:r>
          </a:p>
        </p:txBody>
      </p:sp>
    </p:spTree>
    <p:extLst>
      <p:ext uri="{BB962C8B-B14F-4D97-AF65-F5344CB8AC3E}">
        <p14:creationId xmlns:p14="http://schemas.microsoft.com/office/powerpoint/2010/main" xmlns="" val="123669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4591FDA8-D13C-4B42-9D12-699824048B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98670" y="1621592"/>
            <a:ext cx="4817299" cy="1493426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xmlns="" id="{91B58A4B-9284-4359-8679-FAB41B9B8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/>
              </a:rPr>
              <a:t>Blockchain based DID Registry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8B363EBE-336F-4401-8ACF-571022D4A4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6495" y="4235568"/>
            <a:ext cx="1781527" cy="6822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C55DADA-58DD-47C7-8E58-37940B90CC6C}"/>
              </a:ext>
            </a:extLst>
          </p:cNvPr>
          <p:cNvSpPr txBox="1"/>
          <p:nvPr/>
        </p:nvSpPr>
        <p:spPr>
          <a:xfrm>
            <a:off x="1215437" y="5147733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latin typeface="Heebo"/>
                <a:cs typeface="Heebo"/>
              </a:rPr>
              <a:t>Sidetree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91ED33F-248D-4705-BD50-43D1756028B0}"/>
              </a:ext>
            </a:extLst>
          </p:cNvPr>
          <p:cNvSpPr txBox="1"/>
          <p:nvPr/>
        </p:nvSpPr>
        <p:spPr>
          <a:xfrm>
            <a:off x="246474" y="6022622"/>
            <a:ext cx="453060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hlinkClick r:id="rId4"/>
              </a:rPr>
              <a:t>https://identity.foundation/sidetree/spec/</a:t>
            </a:r>
            <a:endParaRPr lang="en-US" sz="1400"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34662E3-3453-4FC1-B25C-0176EED8E41B}"/>
              </a:ext>
            </a:extLst>
          </p:cNvPr>
          <p:cNvSpPr txBox="1"/>
          <p:nvPr/>
        </p:nvSpPr>
        <p:spPr>
          <a:xfrm>
            <a:off x="6690548" y="3275659"/>
            <a:ext cx="420134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hlinkClick r:id="rId5"/>
              </a:rPr>
              <a:t>https://hyperledger-indy.readthedocs.io/en/latest/</a:t>
            </a:r>
            <a:endParaRPr lang="en-US" sz="1400"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6D83E99-8673-4CF5-9937-B96ABE15BF51}"/>
              </a:ext>
            </a:extLst>
          </p:cNvPr>
          <p:cNvSpPr txBox="1"/>
          <p:nvPr/>
        </p:nvSpPr>
        <p:spPr>
          <a:xfrm>
            <a:off x="754474" y="1855141"/>
            <a:ext cx="5762976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Public permissioned ledger based registry.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cs typeface="Calibri"/>
              </a:rPr>
              <a:t>Any party can read the ledger.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cs typeface="Calibri"/>
              </a:rPr>
              <a:t>Only selected (registered) parties and write to the ledger.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B96AA08-052A-4B7D-8E9C-E428A864DF23}"/>
              </a:ext>
            </a:extLst>
          </p:cNvPr>
          <p:cNvSpPr txBox="1"/>
          <p:nvPr/>
        </p:nvSpPr>
        <p:spPr>
          <a:xfrm>
            <a:off x="4225807" y="4686770"/>
            <a:ext cx="623334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Protocol for creating scalable </a:t>
            </a:r>
            <a:r>
              <a:rPr lang="en-US" dirty="0" err="1">
                <a:ea typeface="+mn-lt"/>
                <a:cs typeface="+mn-lt"/>
              </a:rPr>
              <a:t>DIDnetworks</a:t>
            </a:r>
            <a:r>
              <a:rPr lang="en-US" dirty="0">
                <a:ea typeface="+mn-lt"/>
                <a:cs typeface="+mn-lt"/>
              </a:rPr>
              <a:t> that can run atop any existing  permissionless blockchain. (e.g. Bitcoin, Ethereum, </a:t>
            </a:r>
            <a:r>
              <a:rPr lang="en-US" dirty="0" smtClean="0">
                <a:ea typeface="+mn-lt"/>
                <a:cs typeface="+mn-lt"/>
              </a:rPr>
              <a:t>etc</a:t>
            </a:r>
            <a:r>
              <a:rPr lang="en-US" dirty="0">
                <a:ea typeface="+mn-lt"/>
                <a:cs typeface="+mn-lt"/>
              </a:rPr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xmlns="" val="270400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91A85548-3426-47D6-808D-385F06E74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839" y="1137424"/>
            <a:ext cx="11552663" cy="1210579"/>
          </a:xfrm>
        </p:spPr>
        <p:txBody>
          <a:bodyPr lIns="91440" tIns="45720" rIns="91440" bIns="45720" anchor="t"/>
          <a:lstStyle/>
          <a:p>
            <a:r>
              <a:rPr lang="en-US" dirty="0">
                <a:cs typeface="Calibri"/>
              </a:rPr>
              <a:t>DIDs only allow a DID controller to prove its control over its DID Document.</a:t>
            </a:r>
          </a:p>
          <a:p>
            <a:pPr lvl="1"/>
            <a:r>
              <a:rPr lang="en-US" dirty="0">
                <a:cs typeface="Calibri"/>
              </a:rPr>
              <a:t>This is useful to authenticate an entity with respect to its </a:t>
            </a:r>
            <a:r>
              <a:rPr lang="en-US" dirty="0" smtClean="0">
                <a:cs typeface="Calibri"/>
              </a:rPr>
              <a:t>DID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D44E55F3-4E89-4113-A482-AA06C79C7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/>
              </a:rPr>
              <a:t>Binding DID to Physical Identity</a:t>
            </a: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xmlns="" id="{56EF3F3F-7336-429F-A8FF-18AA32CE4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1987" y="2315985"/>
            <a:ext cx="1079736" cy="1079736"/>
          </a:xfrm>
          <a:prstGeom prst="rect">
            <a:avLst/>
          </a:prstGeom>
        </p:spPr>
      </p:pic>
      <p:pic>
        <p:nvPicPr>
          <p:cNvPr id="7" name="Picture 15">
            <a:extLst>
              <a:ext uri="{FF2B5EF4-FFF2-40B4-BE49-F238E27FC236}">
                <a16:creationId xmlns:a16="http://schemas.microsoft.com/office/drawing/2014/main" xmlns="" id="{4899E903-9D76-40D4-BE75-152787954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4373" y="2349675"/>
            <a:ext cx="947326" cy="137783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2323461-D684-4814-AEBB-AAF2632AC80D}"/>
              </a:ext>
            </a:extLst>
          </p:cNvPr>
          <p:cNvSpPr txBox="1"/>
          <p:nvPr/>
        </p:nvSpPr>
        <p:spPr>
          <a:xfrm>
            <a:off x="1845733" y="3529659"/>
            <a:ext cx="163312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C00000"/>
                </a:solidFill>
                <a:cs typeface="Calibri"/>
              </a:rPr>
              <a:t>Public key: </a:t>
            </a:r>
            <a:r>
              <a:rPr lang="en-US" b="1">
                <a:cs typeface="Calibri"/>
              </a:rPr>
              <a:t>Pk</a:t>
            </a:r>
            <a:r>
              <a:rPr lang="en-US">
                <a:cs typeface="Calibri"/>
              </a:rPr>
              <a:t>,</a:t>
            </a:r>
            <a:r>
              <a:rPr lang="en-US" dirty="0">
                <a:cs typeface="Calibri"/>
              </a:rPr>
              <a:t/>
            </a:r>
            <a:br>
              <a:rPr lang="en-US" dirty="0">
                <a:cs typeface="Calibri"/>
              </a:rPr>
            </a:br>
            <a:r>
              <a:rPr lang="en-US">
                <a:solidFill>
                  <a:srgbClr val="C00000"/>
                </a:solidFill>
                <a:cs typeface="Calibri"/>
              </a:rPr>
              <a:t>Secret key:</a:t>
            </a:r>
            <a:r>
              <a:rPr lang="en-US" dirty="0">
                <a:cs typeface="Calibri"/>
              </a:rPr>
              <a:t> </a:t>
            </a:r>
            <a:r>
              <a:rPr lang="en-US" b="1">
                <a:cs typeface="Calibri"/>
              </a:rPr>
              <a:t>Sk</a:t>
            </a:r>
            <a:endParaRPr lang="en-US" dirty="0">
              <a:cs typeface="Calibri"/>
            </a:endParaRPr>
          </a:p>
        </p:txBody>
      </p:sp>
      <p:pic>
        <p:nvPicPr>
          <p:cNvPr id="14" name="Picture 14" descr="Icon&#10;&#10;Description automatically generated">
            <a:extLst>
              <a:ext uri="{FF2B5EF4-FFF2-40B4-BE49-F238E27FC236}">
                <a16:creationId xmlns:a16="http://schemas.microsoft.com/office/drawing/2014/main" xmlns="" id="{B0879E77-D747-49E8-8B81-33329CCD5D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8122356" y="3376318"/>
            <a:ext cx="679216" cy="68862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EBEED00E-1BC5-40FA-9AF3-028A1CBF540D}"/>
              </a:ext>
            </a:extLst>
          </p:cNvPr>
          <p:cNvSpPr/>
          <p:nvPr/>
        </p:nvSpPr>
        <p:spPr>
          <a:xfrm>
            <a:off x="7981245" y="3479800"/>
            <a:ext cx="2003778" cy="61148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261AE4DA-E24B-4A1E-87C1-4A5450E3DEB4}"/>
              </a:ext>
            </a:extLst>
          </p:cNvPr>
          <p:cNvSpPr txBox="1"/>
          <p:nvPr/>
        </p:nvSpPr>
        <p:spPr>
          <a:xfrm>
            <a:off x="8666104" y="3623733"/>
            <a:ext cx="144497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DID Doc - </a:t>
            </a:r>
            <a:r>
              <a:rPr lang="en-US" b="1" dirty="0"/>
              <a:t>PK</a:t>
            </a:r>
          </a:p>
        </p:txBody>
      </p:sp>
      <p:pic>
        <p:nvPicPr>
          <p:cNvPr id="19" name="Picture 3" descr="A picture containing shape&#10;&#10;Description automatically generated">
            <a:extLst>
              <a:ext uri="{FF2B5EF4-FFF2-40B4-BE49-F238E27FC236}">
                <a16:creationId xmlns:a16="http://schemas.microsoft.com/office/drawing/2014/main" xmlns="" id="{BFF14EA8-5797-43C5-A1BB-9A4F98DFB9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678" y="2547291"/>
            <a:ext cx="1259533" cy="108608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B7B21B7E-AA8D-46BD-BF65-DA272BC41E12}"/>
              </a:ext>
            </a:extLst>
          </p:cNvPr>
          <p:cNvSpPr txBox="1"/>
          <p:nvPr/>
        </p:nvSpPr>
        <p:spPr>
          <a:xfrm>
            <a:off x="3642549" y="2626547"/>
            <a:ext cx="167075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Authenticate based on  </a:t>
            </a:r>
            <a:r>
              <a:rPr lang="en-US" sz="1600" b="1" dirty="0"/>
              <a:t>Pk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xmlns="" id="{5B0F290F-FE85-458D-B171-7D60834EEBEE}"/>
              </a:ext>
            </a:extLst>
          </p:cNvPr>
          <p:cNvCxnSpPr>
            <a:cxnSpLocks/>
          </p:cNvCxnSpPr>
          <p:nvPr/>
        </p:nvCxnSpPr>
        <p:spPr>
          <a:xfrm flipV="1">
            <a:off x="3305762" y="3124199"/>
            <a:ext cx="1751660" cy="16931"/>
          </a:xfrm>
          <a:prstGeom prst="straightConnector1">
            <a:avLst/>
          </a:prstGeom>
          <a:ln w="127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xmlns="" id="{D4CCD28A-C008-48F0-B142-E96749884A26}"/>
              </a:ext>
            </a:extLst>
          </p:cNvPr>
          <p:cNvCxnSpPr>
            <a:cxnSpLocks/>
          </p:cNvCxnSpPr>
          <p:nvPr/>
        </p:nvCxnSpPr>
        <p:spPr>
          <a:xfrm>
            <a:off x="6137391" y="3084685"/>
            <a:ext cx="2466622" cy="1883"/>
          </a:xfrm>
          <a:prstGeom prst="straightConnector1">
            <a:avLst/>
          </a:prstGeom>
          <a:ln w="127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1CF6E49C-D355-472A-82D4-4FB56350032A}"/>
              </a:ext>
            </a:extLst>
          </p:cNvPr>
          <p:cNvSpPr txBox="1"/>
          <p:nvPr/>
        </p:nvSpPr>
        <p:spPr>
          <a:xfrm>
            <a:off x="6652919" y="2739436"/>
            <a:ext cx="167075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Fetch DID Doc</a:t>
            </a:r>
            <a:endParaRPr lang="en-US" dirty="0"/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xmlns="" id="{57D8BDBD-74E5-4944-B60F-14398FBEC147}"/>
              </a:ext>
            </a:extLst>
          </p:cNvPr>
          <p:cNvSpPr/>
          <p:nvPr/>
        </p:nvSpPr>
        <p:spPr>
          <a:xfrm>
            <a:off x="4188572" y="3316092"/>
            <a:ext cx="489185" cy="9783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7EB5C535-735A-4040-A3EB-24439E9ACD9A}"/>
              </a:ext>
            </a:extLst>
          </p:cNvPr>
          <p:cNvSpPr txBox="1"/>
          <p:nvPr/>
        </p:nvSpPr>
        <p:spPr>
          <a:xfrm>
            <a:off x="3426177" y="4291659"/>
            <a:ext cx="210349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C00000"/>
                </a:solidFill>
                <a:cs typeface="Calibri"/>
              </a:rPr>
              <a:t>Does not reveal any physical detail.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39C1B538-3CF6-49C0-B4AD-55B6C780FAEC}"/>
              </a:ext>
            </a:extLst>
          </p:cNvPr>
          <p:cNvSpPr txBox="1"/>
          <p:nvPr/>
        </p:nvSpPr>
        <p:spPr>
          <a:xfrm>
            <a:off x="1497660" y="5100696"/>
            <a:ext cx="689186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If some physical detail is presented, then that is only self attested  by the DID controller, and not any verified information.</a:t>
            </a:r>
          </a:p>
        </p:txBody>
      </p:sp>
    </p:spTree>
    <p:extLst>
      <p:ext uri="{BB962C8B-B14F-4D97-AF65-F5344CB8AC3E}">
        <p14:creationId xmlns:p14="http://schemas.microsoft.com/office/powerpoint/2010/main" xmlns="" val="160142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91A85548-3426-47D6-808D-385F06E74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839" y="1137424"/>
            <a:ext cx="11552663" cy="1210579"/>
          </a:xfrm>
        </p:spPr>
        <p:txBody>
          <a:bodyPr lIns="91440" tIns="45720" rIns="91440" bIns="45720" anchor="t"/>
          <a:lstStyle/>
          <a:p>
            <a:r>
              <a:rPr lang="en-US" dirty="0">
                <a:cs typeface="Calibri"/>
              </a:rPr>
              <a:t>DIDs only allow a DID controller to prove its control over its DID Document.</a:t>
            </a:r>
          </a:p>
          <a:p>
            <a:pPr lvl="1"/>
            <a:r>
              <a:rPr lang="en-US" dirty="0">
                <a:cs typeface="Calibri"/>
              </a:rPr>
              <a:t>This is useful to authenticate an entity with respect to its DID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D44E55F3-4E89-4113-A482-AA06C79C7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/>
              </a:rPr>
              <a:t>Binding DID to Physical Identity</a:t>
            </a: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xmlns="" id="{56EF3F3F-7336-429F-A8FF-18AA32CE4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1987" y="2315985"/>
            <a:ext cx="1079736" cy="1079736"/>
          </a:xfrm>
          <a:prstGeom prst="rect">
            <a:avLst/>
          </a:prstGeom>
        </p:spPr>
      </p:pic>
      <p:pic>
        <p:nvPicPr>
          <p:cNvPr id="7" name="Picture 15">
            <a:extLst>
              <a:ext uri="{FF2B5EF4-FFF2-40B4-BE49-F238E27FC236}">
                <a16:creationId xmlns:a16="http://schemas.microsoft.com/office/drawing/2014/main" xmlns="" id="{4899E903-9D76-40D4-BE75-152787954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4373" y="2349675"/>
            <a:ext cx="947326" cy="137783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2323461-D684-4814-AEBB-AAF2632AC80D}"/>
              </a:ext>
            </a:extLst>
          </p:cNvPr>
          <p:cNvSpPr txBox="1"/>
          <p:nvPr/>
        </p:nvSpPr>
        <p:spPr>
          <a:xfrm>
            <a:off x="1845733" y="3529659"/>
            <a:ext cx="163312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C00000"/>
                </a:solidFill>
                <a:cs typeface="Calibri"/>
              </a:rPr>
              <a:t>Public key: </a:t>
            </a:r>
            <a:r>
              <a:rPr lang="en-US" b="1">
                <a:cs typeface="Calibri"/>
              </a:rPr>
              <a:t>Pk</a:t>
            </a:r>
            <a:r>
              <a:rPr lang="en-US">
                <a:cs typeface="Calibri"/>
              </a:rPr>
              <a:t>,</a:t>
            </a:r>
            <a:r>
              <a:rPr lang="en-US" dirty="0">
                <a:cs typeface="Calibri"/>
              </a:rPr>
              <a:t/>
            </a:r>
            <a:br>
              <a:rPr lang="en-US" dirty="0">
                <a:cs typeface="Calibri"/>
              </a:rPr>
            </a:br>
            <a:r>
              <a:rPr lang="en-US">
                <a:solidFill>
                  <a:srgbClr val="C00000"/>
                </a:solidFill>
                <a:cs typeface="Calibri"/>
              </a:rPr>
              <a:t>Secret key:</a:t>
            </a:r>
            <a:r>
              <a:rPr lang="en-US" dirty="0">
                <a:cs typeface="Calibri"/>
              </a:rPr>
              <a:t> </a:t>
            </a:r>
            <a:r>
              <a:rPr lang="en-US" b="1">
                <a:cs typeface="Calibri"/>
              </a:rPr>
              <a:t>Sk</a:t>
            </a:r>
            <a:endParaRPr lang="en-US" dirty="0"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547E3B3-524F-4434-9F7C-2BA6743D1234}"/>
              </a:ext>
            </a:extLst>
          </p:cNvPr>
          <p:cNvSpPr txBox="1"/>
          <p:nvPr/>
        </p:nvSpPr>
        <p:spPr>
          <a:xfrm>
            <a:off x="754476" y="5749806"/>
            <a:ext cx="1143564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cs typeface="Arial"/>
              </a:rPr>
              <a:t> DID are not inherently tied to any physical identity (real world identity).</a:t>
            </a:r>
            <a:endParaRPr lang="en-US" sz="2800" b="1">
              <a:cs typeface="Calibri"/>
            </a:endParaRPr>
          </a:p>
        </p:txBody>
      </p:sp>
      <p:pic>
        <p:nvPicPr>
          <p:cNvPr id="14" name="Picture 14" descr="Icon&#10;&#10;Description automatically generated">
            <a:extLst>
              <a:ext uri="{FF2B5EF4-FFF2-40B4-BE49-F238E27FC236}">
                <a16:creationId xmlns:a16="http://schemas.microsoft.com/office/drawing/2014/main" xmlns="" id="{B0879E77-D747-49E8-8B81-33329CCD5D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8122356" y="3376318"/>
            <a:ext cx="679216" cy="68862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EBEED00E-1BC5-40FA-9AF3-028A1CBF540D}"/>
              </a:ext>
            </a:extLst>
          </p:cNvPr>
          <p:cNvSpPr/>
          <p:nvPr/>
        </p:nvSpPr>
        <p:spPr>
          <a:xfrm>
            <a:off x="7981245" y="3479800"/>
            <a:ext cx="2003778" cy="61148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261AE4DA-E24B-4A1E-87C1-4A5450E3DEB4}"/>
              </a:ext>
            </a:extLst>
          </p:cNvPr>
          <p:cNvSpPr txBox="1"/>
          <p:nvPr/>
        </p:nvSpPr>
        <p:spPr>
          <a:xfrm>
            <a:off x="8666104" y="3623733"/>
            <a:ext cx="144497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DID Doc - </a:t>
            </a:r>
            <a:r>
              <a:rPr lang="en-US" b="1" dirty="0"/>
              <a:t>PK</a:t>
            </a:r>
          </a:p>
        </p:txBody>
      </p:sp>
      <p:pic>
        <p:nvPicPr>
          <p:cNvPr id="19" name="Picture 3" descr="A picture containing shape&#10;&#10;Description automatically generated">
            <a:extLst>
              <a:ext uri="{FF2B5EF4-FFF2-40B4-BE49-F238E27FC236}">
                <a16:creationId xmlns:a16="http://schemas.microsoft.com/office/drawing/2014/main" xmlns="" id="{BFF14EA8-5797-43C5-A1BB-9A4F98DFB9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678" y="2547291"/>
            <a:ext cx="1259533" cy="108608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B7B21B7E-AA8D-46BD-BF65-DA272BC41E12}"/>
              </a:ext>
            </a:extLst>
          </p:cNvPr>
          <p:cNvSpPr txBox="1"/>
          <p:nvPr/>
        </p:nvSpPr>
        <p:spPr>
          <a:xfrm>
            <a:off x="3642549" y="2626547"/>
            <a:ext cx="167075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Authenticate based on  </a:t>
            </a:r>
            <a:r>
              <a:rPr lang="en-US" sz="1600" b="1" dirty="0"/>
              <a:t>Pk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xmlns="" id="{5B0F290F-FE85-458D-B171-7D60834EEBEE}"/>
              </a:ext>
            </a:extLst>
          </p:cNvPr>
          <p:cNvCxnSpPr>
            <a:cxnSpLocks/>
          </p:cNvCxnSpPr>
          <p:nvPr/>
        </p:nvCxnSpPr>
        <p:spPr>
          <a:xfrm flipV="1">
            <a:off x="3305762" y="3124199"/>
            <a:ext cx="1751660" cy="16931"/>
          </a:xfrm>
          <a:prstGeom prst="straightConnector1">
            <a:avLst/>
          </a:prstGeom>
          <a:ln w="127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xmlns="" id="{D4CCD28A-C008-48F0-B142-E96749884A26}"/>
              </a:ext>
            </a:extLst>
          </p:cNvPr>
          <p:cNvCxnSpPr>
            <a:cxnSpLocks/>
          </p:cNvCxnSpPr>
          <p:nvPr/>
        </p:nvCxnSpPr>
        <p:spPr>
          <a:xfrm>
            <a:off x="6137391" y="3084685"/>
            <a:ext cx="2466622" cy="1883"/>
          </a:xfrm>
          <a:prstGeom prst="straightConnector1">
            <a:avLst/>
          </a:prstGeom>
          <a:ln w="127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1CF6E49C-D355-472A-82D4-4FB56350032A}"/>
              </a:ext>
            </a:extLst>
          </p:cNvPr>
          <p:cNvSpPr txBox="1"/>
          <p:nvPr/>
        </p:nvSpPr>
        <p:spPr>
          <a:xfrm>
            <a:off x="6652919" y="2739436"/>
            <a:ext cx="167075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Fetch DID Doc</a:t>
            </a:r>
            <a:endParaRPr lang="en-US" dirty="0"/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xmlns="" id="{57D8BDBD-74E5-4944-B60F-14398FBEC147}"/>
              </a:ext>
            </a:extLst>
          </p:cNvPr>
          <p:cNvSpPr/>
          <p:nvPr/>
        </p:nvSpPr>
        <p:spPr>
          <a:xfrm>
            <a:off x="4188572" y="3316092"/>
            <a:ext cx="489185" cy="9783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7EB5C535-735A-4040-A3EB-24439E9ACD9A}"/>
              </a:ext>
            </a:extLst>
          </p:cNvPr>
          <p:cNvSpPr txBox="1"/>
          <p:nvPr/>
        </p:nvSpPr>
        <p:spPr>
          <a:xfrm>
            <a:off x="3426177" y="4291659"/>
            <a:ext cx="210349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C00000"/>
                </a:solidFill>
                <a:cs typeface="Calibri"/>
              </a:rPr>
              <a:t>Does not reveal any physical detail. </a:t>
            </a:r>
          </a:p>
        </p:txBody>
      </p:sp>
    </p:spTree>
    <p:extLst>
      <p:ext uri="{BB962C8B-B14F-4D97-AF65-F5344CB8AC3E}">
        <p14:creationId xmlns:p14="http://schemas.microsoft.com/office/powerpoint/2010/main" xmlns="" val="415536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23A1870D-5633-4ACA-8DEA-5573605A9E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en-US" b="1" dirty="0">
                <a:ea typeface="+mn-lt"/>
                <a:cs typeface="+mn-lt"/>
              </a:rPr>
              <a:t>Verifiable Credentials Data Model </a:t>
            </a:r>
            <a:r>
              <a:rPr lang="en-US" dirty="0">
                <a:ea typeface="+mn-lt"/>
                <a:cs typeface="+mn-lt"/>
              </a:rPr>
              <a:t>– W3C Recommendation</a:t>
            </a:r>
          </a:p>
          <a:p>
            <a:r>
              <a:rPr lang="en-US" dirty="0">
                <a:ea typeface="+mn-lt"/>
                <a:cs typeface="+mn-lt"/>
              </a:rPr>
              <a:t>Digital Representation of Credentials</a:t>
            </a:r>
          </a:p>
          <a:p>
            <a:pPr lvl="1"/>
            <a:r>
              <a:rPr lang="en-US" dirty="0">
                <a:ea typeface="+mn-lt"/>
                <a:cs typeface="+mn-lt"/>
              </a:rPr>
              <a:t>Driver's licenses - assert that capability of operating a motor vehicle</a:t>
            </a:r>
          </a:p>
          <a:p>
            <a:pPr lvl="1"/>
            <a:r>
              <a:rPr lang="en-US" dirty="0">
                <a:ea typeface="+mn-lt"/>
                <a:cs typeface="+mn-lt"/>
              </a:rPr>
              <a:t>University degrees - assert our level of education</a:t>
            </a:r>
          </a:p>
          <a:p>
            <a:pPr lvl="1"/>
            <a:r>
              <a:rPr lang="en-US" dirty="0">
                <a:ea typeface="+mn-lt"/>
                <a:cs typeface="+mn-lt"/>
              </a:rPr>
              <a:t>Government-issued passports  - permit to travel between countries</a:t>
            </a:r>
          </a:p>
          <a:p>
            <a:pPr lvl="1"/>
            <a:r>
              <a:rPr lang="en-US" dirty="0">
                <a:cs typeface="Calibri"/>
              </a:rPr>
              <a:t>Identity – Birth Certificate, Citizenship Certificate, etc.</a:t>
            </a:r>
          </a:p>
          <a:p>
            <a:r>
              <a:rPr lang="en-US" b="1" dirty="0">
                <a:cs typeface="Calibri"/>
              </a:rPr>
              <a:t>Decouples Issuer, Holder and Verifier</a:t>
            </a:r>
          </a:p>
          <a:p>
            <a:r>
              <a:rPr lang="en-US" b="1" dirty="0" smtClean="0">
                <a:ea typeface="+mn-lt"/>
                <a:cs typeface="+mn-lt"/>
              </a:rPr>
              <a:t>Cryptographically </a:t>
            </a:r>
            <a:r>
              <a:rPr lang="en-US" b="1" dirty="0">
                <a:ea typeface="+mn-lt"/>
                <a:cs typeface="+mn-lt"/>
              </a:rPr>
              <a:t>secure</a:t>
            </a:r>
          </a:p>
          <a:p>
            <a:r>
              <a:rPr lang="en-US" b="1" dirty="0" smtClean="0">
                <a:ea typeface="+mn-lt"/>
                <a:cs typeface="+mn-lt"/>
              </a:rPr>
              <a:t>Privacy </a:t>
            </a:r>
            <a:r>
              <a:rPr lang="en-US" b="1" dirty="0">
                <a:ea typeface="+mn-lt"/>
                <a:cs typeface="+mn-lt"/>
              </a:rPr>
              <a:t>respecting</a:t>
            </a:r>
          </a:p>
          <a:p>
            <a:r>
              <a:rPr lang="en-US" b="1" smtClean="0">
                <a:ea typeface="+mn-lt"/>
                <a:cs typeface="+mn-lt"/>
              </a:rPr>
              <a:t>Machine-verifiable</a:t>
            </a:r>
            <a:endParaRPr lang="en-US" b="1" dirty="0"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65311194-0F72-41C1-BF06-5A48E44C1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/>
              </a:rPr>
              <a:t>Verifiable Credentials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2EF3DB8-5BA7-4015-AD36-C80F24212E74}"/>
              </a:ext>
            </a:extLst>
          </p:cNvPr>
          <p:cNvSpPr txBox="1"/>
          <p:nvPr/>
        </p:nvSpPr>
        <p:spPr>
          <a:xfrm>
            <a:off x="8412104" y="6549437"/>
            <a:ext cx="377801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hlinkClick r:id="rId2"/>
              </a:rPr>
              <a:t>https://www.w3.org/TR/vc-data-model/</a:t>
            </a:r>
            <a:endParaRPr lang="en-US" sz="1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936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84A17C83-5A6C-4F2D-B9DC-E6DA0CC56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/>
              </a:rPr>
              <a:t>VC Data Model Components</a:t>
            </a:r>
            <a:endParaRPr lang="en-US" dirty="0"/>
          </a:p>
        </p:txBody>
      </p:sp>
      <p:pic>
        <p:nvPicPr>
          <p:cNvPr id="10" name="Picture 10" descr="Diagram&#10;&#10;Description automatically generated">
            <a:extLst>
              <a:ext uri="{FF2B5EF4-FFF2-40B4-BE49-F238E27FC236}">
                <a16:creationId xmlns:a16="http://schemas.microsoft.com/office/drawing/2014/main" xmlns="" id="{F469C566-EC18-448F-B279-29F07AF4A9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6745" y="1500237"/>
            <a:ext cx="10287000" cy="4567766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EF2A000-8476-4226-B7CE-19641567E8FA}"/>
              </a:ext>
            </a:extLst>
          </p:cNvPr>
          <p:cNvSpPr txBox="1"/>
          <p:nvPr/>
        </p:nvSpPr>
        <p:spPr>
          <a:xfrm>
            <a:off x="8412104" y="6549437"/>
            <a:ext cx="377801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hlinkClick r:id="rId3"/>
              </a:rPr>
              <a:t>https://www.w3.org/TR/vc-data-model/</a:t>
            </a:r>
            <a:endParaRPr lang="en-US" sz="1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868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84A17C83-5A6C-4F2D-B9DC-E6DA0CC56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/>
              </a:rPr>
              <a:t>VC Data Model Components</a:t>
            </a:r>
            <a:endParaRPr lang="en-US" dirty="0"/>
          </a:p>
        </p:txBody>
      </p:sp>
      <p:pic>
        <p:nvPicPr>
          <p:cNvPr id="10" name="Picture 10" descr="Diagram&#10;&#10;Description automatically generated">
            <a:extLst>
              <a:ext uri="{FF2B5EF4-FFF2-40B4-BE49-F238E27FC236}">
                <a16:creationId xmlns:a16="http://schemas.microsoft.com/office/drawing/2014/main" xmlns="" id="{F469C566-EC18-448F-B279-29F07AF4A9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58671" y="1086311"/>
            <a:ext cx="4905964" cy="2178286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DDB8BB7-CC2A-4791-94A6-C5C21BDE20A2}"/>
              </a:ext>
            </a:extLst>
          </p:cNvPr>
          <p:cNvSpPr txBox="1"/>
          <p:nvPr/>
        </p:nvSpPr>
        <p:spPr>
          <a:xfrm>
            <a:off x="227660" y="3877733"/>
            <a:ext cx="11454459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ea typeface="+mn-lt"/>
                <a:cs typeface="+mn-lt"/>
              </a:rPr>
              <a:t>Subject</a:t>
            </a:r>
            <a:r>
              <a:rPr lang="en-US" dirty="0">
                <a:ea typeface="+mn-lt"/>
                <a:cs typeface="+mn-lt"/>
              </a:rPr>
              <a:t> - Entity about which claims are made. Example subjects include human beings, animals, and things.</a:t>
            </a:r>
          </a:p>
          <a:p>
            <a:r>
              <a:rPr lang="en-US" dirty="0">
                <a:solidFill>
                  <a:srgbClr val="C00000"/>
                </a:solidFill>
                <a:ea typeface="+mn-lt"/>
                <a:cs typeface="+mn-lt"/>
              </a:rPr>
              <a:t>Holder of a VC might not be the subject - example, a parent (the holder) might hold the verifiable credentials of a child (the subject), or a pet owner (the holder) might hold the verifiable credentials of their pet (the subject). </a:t>
            </a:r>
            <a:r>
              <a:rPr lang="en-US" dirty="0" smtClean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dirty="0" smtClean="0">
                <a:ea typeface="+mn-lt"/>
                <a:cs typeface="+mn-lt"/>
              </a:rPr>
              <a:t>Note: some credentials might even be self-certified by the subject</a:t>
            </a:r>
            <a:endParaRPr lang="en-US" dirty="0">
              <a:cs typeface="Calibri"/>
            </a:endParaRPr>
          </a:p>
          <a:p>
            <a:endParaRPr lang="en-US" b="1" dirty="0">
              <a:ea typeface="+mn-lt"/>
              <a:cs typeface="+mn-lt"/>
            </a:endParaRPr>
          </a:p>
          <a:p>
            <a:r>
              <a:rPr lang="en-US" b="1" dirty="0">
                <a:ea typeface="+mn-lt"/>
                <a:cs typeface="+mn-lt"/>
              </a:rPr>
              <a:t>Verifier – </a:t>
            </a:r>
            <a:r>
              <a:rPr lang="en-US" dirty="0">
                <a:ea typeface="+mn-lt"/>
                <a:cs typeface="+mn-lt"/>
              </a:rPr>
              <a:t>Receives verifiable presentation to assert claims about subject. Example verifiers include employers, security personnel, and websites.</a:t>
            </a:r>
          </a:p>
          <a:p>
            <a:endParaRPr lang="en-US" dirty="0">
              <a:cs typeface="Calibri"/>
            </a:endParaRPr>
          </a:p>
          <a:p>
            <a:r>
              <a:rPr lang="en-US" b="1" dirty="0">
                <a:ea typeface="+mn-lt"/>
                <a:cs typeface="+mn-lt"/>
              </a:rPr>
              <a:t>Verifiable data registry - </a:t>
            </a:r>
            <a:r>
              <a:rPr lang="en-US" dirty="0">
                <a:ea typeface="+mn-lt"/>
                <a:cs typeface="+mn-lt"/>
              </a:rPr>
              <a:t>System for creation and verification of DID, keys, and other relevant data, such as VC schemas, revocation registries, issuer public keys, and so on.</a:t>
            </a:r>
            <a:endParaRPr lang="en-US" dirty="0"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ECA192C-8B36-44F3-B6B8-AC09924DB14E}"/>
              </a:ext>
            </a:extLst>
          </p:cNvPr>
          <p:cNvSpPr txBox="1"/>
          <p:nvPr/>
        </p:nvSpPr>
        <p:spPr>
          <a:xfrm>
            <a:off x="274697" y="1328326"/>
            <a:ext cx="5537200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cs typeface="Segoe UI"/>
              </a:rPr>
              <a:t>Holder - </a:t>
            </a:r>
            <a:r>
              <a:rPr lang="en-US">
                <a:cs typeface="Segoe UI"/>
              </a:rPr>
              <a:t>possesses one or more VC and generating </a:t>
            </a:r>
            <a:r>
              <a:rPr lang="en-US" b="1">
                <a:cs typeface="Segoe UI"/>
              </a:rPr>
              <a:t>verifiable presentations</a:t>
            </a:r>
            <a:r>
              <a:rPr lang="en-US">
                <a:cs typeface="Segoe UI"/>
              </a:rPr>
              <a:t> from them. Example holders include students, employees, and customers.​</a:t>
            </a:r>
          </a:p>
          <a:p>
            <a:r>
              <a:rPr lang="en-US">
                <a:cs typeface="Segoe UI"/>
              </a:rPr>
              <a:t>​</a:t>
            </a:r>
          </a:p>
          <a:p>
            <a:r>
              <a:rPr lang="en-US" b="1">
                <a:cs typeface="Segoe UI"/>
              </a:rPr>
              <a:t>Issuer –</a:t>
            </a:r>
            <a:r>
              <a:rPr lang="en-US">
                <a:cs typeface="Segoe UI"/>
              </a:rPr>
              <a:t>Asserts claims (in physical world) about one or more subjects, creating a VC from these claims, and transmitting the VC to a holder. Example issuers include universities, governments, etc.​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D64665B-C2C3-4F4D-B118-7A6C18CDD85F}"/>
              </a:ext>
            </a:extLst>
          </p:cNvPr>
          <p:cNvSpPr txBox="1"/>
          <p:nvPr/>
        </p:nvSpPr>
        <p:spPr>
          <a:xfrm>
            <a:off x="8412104" y="6549437"/>
            <a:ext cx="377801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hlinkClick r:id="rId3"/>
              </a:rPr>
              <a:t>https://www.w3.org/TR/vc-data-model/</a:t>
            </a:r>
            <a:endParaRPr lang="en-US" sz="1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69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4FBE2ED1-C831-4AF3-84CE-9B2F95265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/>
              </a:rPr>
              <a:t>VC Data</a:t>
            </a:r>
            <a:endParaRPr lang="en-US" dirty="0"/>
          </a:p>
        </p:txBody>
      </p:sp>
      <p:pic>
        <p:nvPicPr>
          <p:cNvPr id="4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xmlns="" id="{68339DAB-14F5-44EB-93A7-3BADFE26E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211" y="1779938"/>
            <a:ext cx="4462848" cy="1176880"/>
          </a:xfrm>
          <a:prstGeom prst="rect">
            <a:avLst/>
          </a:prstGeom>
        </p:spPr>
      </p:pic>
      <p:pic>
        <p:nvPicPr>
          <p:cNvPr id="5" name="Picture 5" descr="Diagram&#10;&#10;Description automatically generated">
            <a:extLst>
              <a:ext uri="{FF2B5EF4-FFF2-40B4-BE49-F238E27FC236}">
                <a16:creationId xmlns:a16="http://schemas.microsoft.com/office/drawing/2014/main" xmlns="" id="{9EE03CE1-6D09-4DCA-8D8E-76DC3A3E4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563" y="1475829"/>
            <a:ext cx="3690551" cy="2763341"/>
          </a:xfrm>
          <a:prstGeom prst="rect">
            <a:avLst/>
          </a:prstGeom>
        </p:spPr>
      </p:pic>
      <p:pic>
        <p:nvPicPr>
          <p:cNvPr id="9" name="Picture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xmlns="" id="{4BC23D84-9634-4514-B6AE-10A3BC7EE7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860" y="3369596"/>
            <a:ext cx="4833552" cy="137507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4E3DD24-DE0A-42A7-B0CB-F4AC56CAC892}"/>
              </a:ext>
            </a:extLst>
          </p:cNvPr>
          <p:cNvSpPr txBox="1"/>
          <p:nvPr/>
        </p:nvSpPr>
        <p:spPr>
          <a:xfrm>
            <a:off x="1017373" y="4786183"/>
            <a:ext cx="407155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A claim is a statement about a subject.</a:t>
            </a:r>
          </a:p>
          <a:p>
            <a:r>
              <a:rPr lang="en-US" dirty="0">
                <a:cs typeface="Calibri"/>
              </a:rPr>
              <a:t>Here Pat and Sam are subjects.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17FDDB6-947C-468A-9304-7B9D3BD03D50}"/>
              </a:ext>
            </a:extLst>
          </p:cNvPr>
          <p:cNvSpPr txBox="1"/>
          <p:nvPr/>
        </p:nvSpPr>
        <p:spPr>
          <a:xfrm>
            <a:off x="6969211" y="4302211"/>
            <a:ext cx="3453712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A credential is a set of one or more claims made by the same entity.</a:t>
            </a:r>
            <a:br>
              <a:rPr lang="en-US" dirty="0"/>
            </a:b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Proof is usually signature by the issuer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C2CF88F-9223-49F6-8E4B-63A2374734D2}"/>
              </a:ext>
            </a:extLst>
          </p:cNvPr>
          <p:cNvSpPr txBox="1"/>
          <p:nvPr/>
        </p:nvSpPr>
        <p:spPr>
          <a:xfrm>
            <a:off x="2458994" y="1346886"/>
            <a:ext cx="277409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Claims</a:t>
            </a:r>
            <a:endParaRPr lang="en-US" b="1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04FB70E-9A5D-40C1-B172-BC1588424AB6}"/>
              </a:ext>
            </a:extLst>
          </p:cNvPr>
          <p:cNvSpPr txBox="1"/>
          <p:nvPr/>
        </p:nvSpPr>
        <p:spPr>
          <a:xfrm>
            <a:off x="8412104" y="6549437"/>
            <a:ext cx="377801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hlinkClick r:id="rId5"/>
              </a:rPr>
              <a:t>https://www.w3.org/TR/vc-data-model/</a:t>
            </a:r>
            <a:endParaRPr lang="en-US" sz="1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488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FED0320A-F3DA-4879-BD4B-F4BD7C4CF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/>
              </a:rPr>
              <a:t> Information graph of  a basic Verifiable Credential</a:t>
            </a:r>
          </a:p>
        </p:txBody>
      </p:sp>
      <p:pic>
        <p:nvPicPr>
          <p:cNvPr id="7" name="Picture 7" descr="Diagram&#10;&#10;Description automatically generated">
            <a:extLst>
              <a:ext uri="{FF2B5EF4-FFF2-40B4-BE49-F238E27FC236}">
                <a16:creationId xmlns:a16="http://schemas.microsoft.com/office/drawing/2014/main" xmlns="" id="{BC6368C5-CA66-46BD-85DC-026288DAFC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0081" y="941070"/>
            <a:ext cx="7543800" cy="5248275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DE23C10-1546-4E43-A43F-F2B804833362}"/>
              </a:ext>
            </a:extLst>
          </p:cNvPr>
          <p:cNvSpPr txBox="1"/>
          <p:nvPr/>
        </p:nvSpPr>
        <p:spPr>
          <a:xfrm>
            <a:off x="8412104" y="6549437"/>
            <a:ext cx="377801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hlinkClick r:id="rId3"/>
              </a:rPr>
              <a:t>https://www.w3.org/TR/vc-data-model/</a:t>
            </a:r>
            <a:endParaRPr lang="en-US" sz="1400"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19503" y="2847372"/>
            <a:ext cx="167832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These two together are effectively forming the verifiable credential for Pat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937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91E5A9A7-95C6-4F4F-B00E-C82E07FE62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D07DD2DE-F619-49DD-B5E7-03A290FF4E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85149191-5F60-4A28-AAFF-039F96B0F3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F8260ED5-17F7-4158-B241-D51DD4CF1B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FED0320A-F3DA-4879-BD4B-F4BD7C4CF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663" y="182484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Information graph of Verifiable Presentation</a:t>
            </a:r>
          </a:p>
        </p:txBody>
      </p:sp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xmlns="" id="{39112013-3A35-4637-938D-4945074173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6608" y="-6467"/>
            <a:ext cx="6288873" cy="6973908"/>
          </a:xfrm>
          <a:prstGeom prst="rect">
            <a:avLst/>
          </a:prstGeom>
        </p:spPr>
      </p:pic>
      <p:pic>
        <p:nvPicPr>
          <p:cNvPr id="8" name="Picture 9" descr="Graphical user interface, diagram&#10;&#10;Description automatically generated">
            <a:extLst>
              <a:ext uri="{FF2B5EF4-FFF2-40B4-BE49-F238E27FC236}">
                <a16:creationId xmlns:a16="http://schemas.microsoft.com/office/drawing/2014/main" xmlns="" id="{7ADDCAE2-5A46-4815-9AF4-43C9A40E22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562" y="2854139"/>
            <a:ext cx="3433118" cy="27561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A486910-5E05-4BC7-8799-70D58B8B77E6}"/>
              </a:ext>
            </a:extLst>
          </p:cNvPr>
          <p:cNvSpPr txBox="1"/>
          <p:nvPr/>
        </p:nvSpPr>
        <p:spPr>
          <a:xfrm>
            <a:off x="389238" y="5537886"/>
            <a:ext cx="3340443" cy="11695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ea typeface="+mn-lt"/>
                <a:cs typeface="+mn-lt"/>
              </a:rPr>
              <a:t>A verifiable presentation expresses data from one or more VCs, and is packaged in such a way that the authorship of the data is verifiable</a:t>
            </a:r>
            <a:r>
              <a:rPr lang="en-US" sz="1400" b="1" dirty="0" smtClean="0">
                <a:solidFill>
                  <a:schemeClr val="bg1"/>
                </a:solidFill>
                <a:ea typeface="+mn-lt"/>
                <a:cs typeface="+mn-lt"/>
              </a:rPr>
              <a:t>. Holder has to convince that indeed the VC was issued to him</a:t>
            </a:r>
            <a:endParaRPr lang="en-US" sz="1400" b="1" dirty="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96B185F-260B-481D-A860-335A63FD9DA6}"/>
              </a:ext>
            </a:extLst>
          </p:cNvPr>
          <p:cNvSpPr/>
          <p:nvPr/>
        </p:nvSpPr>
        <p:spPr>
          <a:xfrm>
            <a:off x="5226907" y="994718"/>
            <a:ext cx="5735594" cy="394386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834E359-2F0B-4541-98C4-C5FADF2D1FBD}"/>
              </a:ext>
            </a:extLst>
          </p:cNvPr>
          <p:cNvSpPr txBox="1"/>
          <p:nvPr/>
        </p:nvSpPr>
        <p:spPr>
          <a:xfrm>
            <a:off x="8967141" y="6549437"/>
            <a:ext cx="322297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hlinkClick r:id="rId4"/>
              </a:rPr>
              <a:t>https://www.w3.org/TR/vc-data-model/</a:t>
            </a:r>
            <a:endParaRPr lang="en-US" sz="1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535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BF85E0D2-4E79-49F8-AA5F-746CDCA26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/>
              </a:rPr>
              <a:t>Verifiable Credentials Flow</a:t>
            </a:r>
            <a:endParaRPr lang="en-US" dirty="0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xmlns="" id="{DD121BBF-FD85-4024-94DE-378E395578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1261" y="1147721"/>
            <a:ext cx="7133117" cy="5349838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4DDDF92-0E98-4171-A5B1-B84E09F4B77B}"/>
              </a:ext>
            </a:extLst>
          </p:cNvPr>
          <p:cNvSpPr txBox="1"/>
          <p:nvPr/>
        </p:nvSpPr>
        <p:spPr>
          <a:xfrm>
            <a:off x="8412104" y="6549437"/>
            <a:ext cx="377801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hlinkClick r:id="rId3"/>
              </a:rPr>
              <a:t>https://www.w3.org/TR/vc-data-model/</a:t>
            </a:r>
            <a:endParaRPr lang="en-US" sz="1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388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EA25594B-85A4-4297-98EA-4B2A1725F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>
              <a:lnSpc>
                <a:spcPct val="150000"/>
              </a:lnSpc>
            </a:pPr>
            <a:r>
              <a:rPr lang="en-US" sz="2000" dirty="0" smtClean="0"/>
              <a:t>Acting </a:t>
            </a:r>
            <a:r>
              <a:rPr lang="en-US" sz="2000" dirty="0"/>
              <a:t>as </a:t>
            </a:r>
            <a:r>
              <a:rPr lang="en-US" sz="2000" dirty="0">
                <a:hlinkClick r:id="rId2"/>
              </a:rPr>
              <a:t>issuer</a:t>
            </a:r>
            <a:r>
              <a:rPr lang="en-US" sz="2000" dirty="0"/>
              <a:t>, </a:t>
            </a:r>
            <a:r>
              <a:rPr lang="en-US" sz="2000" dirty="0">
                <a:hlinkClick r:id="rId2"/>
              </a:rPr>
              <a:t>holder</a:t>
            </a:r>
            <a:r>
              <a:rPr lang="en-US" sz="2000" dirty="0"/>
              <a:t>, or </a:t>
            </a:r>
            <a:r>
              <a:rPr lang="en-US" sz="2000" dirty="0">
                <a:hlinkClick r:id="rId2"/>
              </a:rPr>
              <a:t>verifier</a:t>
            </a:r>
            <a:r>
              <a:rPr lang="en-US" sz="2000" dirty="0"/>
              <a:t> requires neither registration nor approval by any authority, as the trust involved is bilateral between parties.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ea typeface="+mn-lt"/>
                <a:cs typeface="+mn-lt"/>
              </a:rPr>
              <a:t>Verifier</a:t>
            </a:r>
            <a:r>
              <a:rPr lang="en-US" sz="2000" dirty="0">
                <a:ea typeface="+mn-lt"/>
                <a:cs typeface="+mn-lt"/>
              </a:rPr>
              <a:t> trusts the issuer to issue the VC that it received. To establish this trust, a VC is expected to either:</a:t>
            </a:r>
            <a:endParaRPr lang="en-US" sz="2000" dirty="0">
              <a:cs typeface="Calibri"/>
            </a:endParaRPr>
          </a:p>
          <a:p>
            <a:pPr lvl="1">
              <a:lnSpc>
                <a:spcPct val="150000"/>
              </a:lnSpc>
            </a:pPr>
            <a:r>
              <a:rPr lang="en-US" sz="2000" dirty="0">
                <a:ea typeface="+mn-lt"/>
                <a:cs typeface="+mn-lt"/>
              </a:rPr>
              <a:t>Include a proof establishing that the issuer generated the credential (signature), or</a:t>
            </a:r>
            <a:endParaRPr lang="en-US" sz="2000" dirty="0">
              <a:cs typeface="Calibri"/>
            </a:endParaRPr>
          </a:p>
          <a:p>
            <a:pPr lvl="1">
              <a:lnSpc>
                <a:spcPct val="150000"/>
              </a:lnSpc>
            </a:pPr>
            <a:r>
              <a:rPr lang="en-US" sz="2000" dirty="0">
                <a:ea typeface="+mn-lt"/>
                <a:cs typeface="+mn-lt"/>
              </a:rPr>
              <a:t>VC has been transmitted in a way clearly establishing that the issuer generated </a:t>
            </a:r>
            <a:r>
              <a:rPr lang="en-US" sz="2000" dirty="0" smtClean="0">
                <a:ea typeface="+mn-lt"/>
                <a:cs typeface="+mn-lt"/>
              </a:rPr>
              <a:t>VC is </a:t>
            </a:r>
            <a:r>
              <a:rPr lang="en-US" sz="2000" dirty="0">
                <a:ea typeface="+mn-lt"/>
                <a:cs typeface="+mn-lt"/>
              </a:rPr>
              <a:t>not tampered in transit or storage. </a:t>
            </a:r>
            <a:endParaRPr lang="en-US" sz="2000" dirty="0"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ea typeface="+mn-lt"/>
                <a:cs typeface="+mn-lt"/>
              </a:rPr>
              <a:t>All entities trust the verifiable data registry to be tamper-evident and to be </a:t>
            </a:r>
            <a:r>
              <a:rPr lang="en-US" sz="2000" dirty="0" smtClean="0">
                <a:ea typeface="+mn-lt"/>
                <a:cs typeface="+mn-lt"/>
              </a:rPr>
              <a:t>correct. </a:t>
            </a:r>
            <a:r>
              <a:rPr lang="en-US" sz="2000" dirty="0" err="1" smtClean="0">
                <a:ea typeface="+mn-lt"/>
                <a:cs typeface="+mn-lt"/>
              </a:rPr>
              <a:t>Blockchain</a:t>
            </a:r>
            <a:r>
              <a:rPr lang="en-US" sz="2000" dirty="0" smtClean="0">
                <a:ea typeface="+mn-lt"/>
                <a:cs typeface="+mn-lt"/>
              </a:rPr>
              <a:t> can help??</a:t>
            </a:r>
            <a:endParaRPr lang="en-US" sz="2000" dirty="0"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ea typeface="+mn-lt"/>
                <a:cs typeface="+mn-lt"/>
              </a:rPr>
              <a:t>The holder and verifier trust the issuer to issue true (that is, not false) credentials about the subject, and to revoke them quickly when appropriate</a:t>
            </a:r>
            <a:r>
              <a:rPr lang="en-US" sz="2000" dirty="0" smtClean="0">
                <a:ea typeface="+mn-lt"/>
                <a:cs typeface="+mn-lt"/>
              </a:rPr>
              <a:t>.</a:t>
            </a:r>
            <a:endParaRPr lang="en-US" sz="2000" dirty="0"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0D84FAB5-BF4E-4057-8C36-DA83BE4FE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/>
              </a:rPr>
              <a:t>VC Trust Model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872C108-71C7-4220-B6EE-EF40165F5C11}"/>
              </a:ext>
            </a:extLst>
          </p:cNvPr>
          <p:cNvSpPr txBox="1"/>
          <p:nvPr/>
        </p:nvSpPr>
        <p:spPr>
          <a:xfrm>
            <a:off x="8412104" y="6549437"/>
            <a:ext cx="377801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hlinkClick r:id="rId2"/>
              </a:rPr>
              <a:t>https://www.w3.org/TR/vc-data-model/</a:t>
            </a:r>
            <a:endParaRPr lang="en-US" sz="1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924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40BF00E0-0142-495E-80A0-9282B5B0A8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 dirty="0">
                <a:cs typeface="Calibri"/>
              </a:rPr>
              <a:t>Step 1. Create and register DID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AECE3A08-4D71-47B8-82AF-1D88189DE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/>
              </a:rPr>
              <a:t>Combining DIDs and VCs</a:t>
            </a:r>
            <a:endParaRPr lang="en-US" dirty="0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xmlns="" id="{F5C55E71-EA2E-468B-ADD1-5A308651F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467" y="2156060"/>
            <a:ext cx="1079736" cy="1079736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5BE55EEB-AAF6-4BF1-BEDA-AE49022E832A}"/>
              </a:ext>
            </a:extLst>
          </p:cNvPr>
          <p:cNvSpPr txBox="1"/>
          <p:nvPr/>
        </p:nvSpPr>
        <p:spPr>
          <a:xfrm>
            <a:off x="9164697" y="6469571"/>
            <a:ext cx="2583274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DID Method Implementation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xmlns="" id="{C962AB47-C262-4BD9-AB44-674638D86756}"/>
              </a:ext>
            </a:extLst>
          </p:cNvPr>
          <p:cNvCxnSpPr/>
          <p:nvPr/>
        </p:nvCxnSpPr>
        <p:spPr>
          <a:xfrm flipV="1">
            <a:off x="3832577" y="2691459"/>
            <a:ext cx="4272843" cy="16931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4A91C825-1A5E-4A0C-AD67-A112D6CA7787}"/>
              </a:ext>
            </a:extLst>
          </p:cNvPr>
          <p:cNvSpPr txBox="1"/>
          <p:nvPr/>
        </p:nvSpPr>
        <p:spPr>
          <a:xfrm>
            <a:off x="4122328" y="2381955"/>
            <a:ext cx="457764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1. Create and register DID Document</a:t>
            </a:r>
            <a:r>
              <a:rPr lang="en-US" dirty="0">
                <a:cs typeface="Calibri"/>
              </a:rPr>
              <a:t/>
            </a:r>
            <a:br>
              <a:rPr lang="en-US" dirty="0">
                <a:cs typeface="Calibri"/>
              </a:rPr>
            </a:br>
            <a:r>
              <a:rPr lang="en-US" dirty="0">
                <a:cs typeface="Calibri"/>
              </a:rPr>
              <a:t>did:registry1:alice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2D35DE34-4782-433F-9476-83368D692D8D}"/>
              </a:ext>
            </a:extLst>
          </p:cNvPr>
          <p:cNvSpPr/>
          <p:nvPr/>
        </p:nvSpPr>
        <p:spPr>
          <a:xfrm>
            <a:off x="8116476" y="1874661"/>
            <a:ext cx="1495777" cy="17685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cs typeface="Calibri"/>
              </a:rPr>
              <a:t>Verifiable Data Registry</a:t>
            </a:r>
            <a:endParaRPr lang="en-US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D7365EF5-C6D1-4A87-BD49-BF1C9796B1EC}"/>
              </a:ext>
            </a:extLst>
          </p:cNvPr>
          <p:cNvSpPr txBox="1"/>
          <p:nvPr/>
        </p:nvSpPr>
        <p:spPr>
          <a:xfrm>
            <a:off x="2707099" y="3280951"/>
            <a:ext cx="79586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dirty="0"/>
              <a:t>Alice</a:t>
            </a:r>
            <a:endParaRPr lang="en-US" sz="1600" dirty="0">
              <a:cs typeface="Calibri"/>
            </a:endParaRPr>
          </a:p>
        </p:txBody>
      </p:sp>
      <p:pic>
        <p:nvPicPr>
          <p:cNvPr id="56" name="Picture 9">
            <a:extLst>
              <a:ext uri="{FF2B5EF4-FFF2-40B4-BE49-F238E27FC236}">
                <a16:creationId xmlns:a16="http://schemas.microsoft.com/office/drawing/2014/main" xmlns="" id="{4370DC61-9248-46E6-954E-13B4EA1A5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6391" y="4182651"/>
            <a:ext cx="1154995" cy="1154995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4DEFAF23-0998-4E08-BC1F-F110E1ECCAA4}"/>
              </a:ext>
            </a:extLst>
          </p:cNvPr>
          <p:cNvSpPr txBox="1"/>
          <p:nvPr/>
        </p:nvSpPr>
        <p:spPr>
          <a:xfrm>
            <a:off x="2556581" y="5275320"/>
            <a:ext cx="1153347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dirty="0"/>
              <a:t>University</a:t>
            </a:r>
            <a:endParaRPr lang="en-US" dirty="0"/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xmlns="" id="{A23C85F4-DC45-4E9C-BFA7-78547D83B3EF}"/>
              </a:ext>
            </a:extLst>
          </p:cNvPr>
          <p:cNvCxnSpPr>
            <a:cxnSpLocks/>
          </p:cNvCxnSpPr>
          <p:nvPr/>
        </p:nvCxnSpPr>
        <p:spPr>
          <a:xfrm flipV="1">
            <a:off x="3907837" y="3124199"/>
            <a:ext cx="4178769" cy="2039524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CED43C8A-DF6A-4D13-A62D-C4B3A502B446}"/>
              </a:ext>
            </a:extLst>
          </p:cNvPr>
          <p:cNvSpPr txBox="1"/>
          <p:nvPr/>
        </p:nvSpPr>
        <p:spPr>
          <a:xfrm rot="-1560000">
            <a:off x="4508030" y="385891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did:registry1:university</a:t>
            </a:r>
          </a:p>
        </p:txBody>
      </p:sp>
    </p:spTree>
    <p:extLst>
      <p:ext uri="{BB962C8B-B14F-4D97-AF65-F5344CB8AC3E}">
        <p14:creationId xmlns:p14="http://schemas.microsoft.com/office/powerpoint/2010/main" xmlns="" val="199866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40BF00E0-0142-495E-80A0-9282B5B0A8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 dirty="0">
                <a:cs typeface="Calibri"/>
              </a:rPr>
              <a:t>Step 2. Issue Verifiable Credential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AECE3A08-4D71-47B8-82AF-1D88189DE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/>
              </a:rPr>
              <a:t>Combining DIDs and VCs</a:t>
            </a:r>
            <a:endParaRPr lang="en-US" dirty="0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xmlns="" id="{F5C55E71-EA2E-468B-ADD1-5A308651F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2430" y="1779764"/>
            <a:ext cx="1079736" cy="1079736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5BE55EEB-AAF6-4BF1-BEDA-AE49022E832A}"/>
              </a:ext>
            </a:extLst>
          </p:cNvPr>
          <p:cNvSpPr txBox="1"/>
          <p:nvPr/>
        </p:nvSpPr>
        <p:spPr>
          <a:xfrm>
            <a:off x="9164697" y="6519446"/>
            <a:ext cx="2583274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DID Method Implementation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2D35DE34-4782-433F-9476-83368D692D8D}"/>
              </a:ext>
            </a:extLst>
          </p:cNvPr>
          <p:cNvSpPr/>
          <p:nvPr/>
        </p:nvSpPr>
        <p:spPr>
          <a:xfrm>
            <a:off x="9828624" y="2702513"/>
            <a:ext cx="1495777" cy="17685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cs typeface="Calibri"/>
              </a:rPr>
              <a:t>Verifiable Data Registry</a:t>
            </a:r>
            <a:endParaRPr lang="en-US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D7365EF5-C6D1-4A87-BD49-BF1C9796B1EC}"/>
              </a:ext>
            </a:extLst>
          </p:cNvPr>
          <p:cNvSpPr txBox="1"/>
          <p:nvPr/>
        </p:nvSpPr>
        <p:spPr>
          <a:xfrm>
            <a:off x="2660062" y="2904655"/>
            <a:ext cx="79586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dirty="0"/>
              <a:t>Alice</a:t>
            </a:r>
            <a:endParaRPr lang="en-US" sz="1600" dirty="0">
              <a:cs typeface="Calibri"/>
            </a:endParaRPr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xmlns="" id="{23CFA9D5-A2FF-499E-9AE0-E7FD3B0FB2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132" y="4775318"/>
            <a:ext cx="1154995" cy="11549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677E92A-F524-4C23-9FF9-326FC7DBC3C8}"/>
              </a:ext>
            </a:extLst>
          </p:cNvPr>
          <p:cNvSpPr txBox="1"/>
          <p:nvPr/>
        </p:nvSpPr>
        <p:spPr>
          <a:xfrm>
            <a:off x="2481322" y="5867987"/>
            <a:ext cx="1153347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dirty="0"/>
              <a:t>University</a:t>
            </a:r>
            <a:endParaRPr 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42B534BB-B059-4A89-825F-F04180D752CC}"/>
              </a:ext>
            </a:extLst>
          </p:cNvPr>
          <p:cNvCxnSpPr/>
          <p:nvPr/>
        </p:nvCxnSpPr>
        <p:spPr>
          <a:xfrm flipV="1">
            <a:off x="2600208" y="3161829"/>
            <a:ext cx="1881" cy="1747896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0EEA71E-CADD-4E0D-8AA1-192618C6749A}"/>
              </a:ext>
            </a:extLst>
          </p:cNvPr>
          <p:cNvSpPr txBox="1"/>
          <p:nvPr/>
        </p:nvSpPr>
        <p:spPr>
          <a:xfrm>
            <a:off x="278219" y="3355253"/>
            <a:ext cx="2282239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600" dirty="0"/>
              <a:t>2. Alice Requests </a:t>
            </a:r>
            <a:r>
              <a:rPr lang="en-US" sz="1600" b="1" dirty="0"/>
              <a:t>Transcript VC</a:t>
            </a:r>
            <a:r>
              <a:rPr lang="en-US" sz="1600" dirty="0"/>
              <a:t> issued to did:registry1:alice</a:t>
            </a:r>
            <a:endParaRPr lang="en-US" sz="1600">
              <a:cs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9E5E746-9877-4033-9E9D-6F4907413D7B}"/>
              </a:ext>
            </a:extLst>
          </p:cNvPr>
          <p:cNvSpPr txBox="1"/>
          <p:nvPr/>
        </p:nvSpPr>
        <p:spPr>
          <a:xfrm rot="20880000">
            <a:off x="6534144" y="4291755"/>
            <a:ext cx="321357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3. University fetch DID Document did:registry1:alice</a:t>
            </a:r>
            <a:endParaRPr lang="en-US" sz="1600">
              <a:cs typeface="Calibri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xmlns="" id="{0663F3C2-9AE8-4F75-8A67-457938499C07}"/>
              </a:ext>
            </a:extLst>
          </p:cNvPr>
          <p:cNvCxnSpPr>
            <a:cxnSpLocks/>
          </p:cNvCxnSpPr>
          <p:nvPr/>
        </p:nvCxnSpPr>
        <p:spPr>
          <a:xfrm flipV="1">
            <a:off x="3456282" y="4206052"/>
            <a:ext cx="6333067" cy="142804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xmlns="" id="{565B8699-FB19-480F-BF03-A81B2C31F921}"/>
              </a:ext>
            </a:extLst>
          </p:cNvPr>
          <p:cNvCxnSpPr>
            <a:cxnSpLocks/>
          </p:cNvCxnSpPr>
          <p:nvPr/>
        </p:nvCxnSpPr>
        <p:spPr>
          <a:xfrm flipV="1">
            <a:off x="3051763" y="3161829"/>
            <a:ext cx="1881" cy="1747896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A5F121A6-C989-484D-AF0B-C49EDE716F89}"/>
              </a:ext>
            </a:extLst>
          </p:cNvPr>
          <p:cNvSpPr txBox="1"/>
          <p:nvPr/>
        </p:nvSpPr>
        <p:spPr>
          <a:xfrm>
            <a:off x="3109851" y="3214142"/>
            <a:ext cx="266794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4. Alice authenticates as controller of did:registry1:alice</a:t>
            </a:r>
            <a:endParaRPr lang="en-US" sz="1600">
              <a:cs typeface="Calibr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8C822995-DEA5-4B7A-B54C-034EFB6F224E}"/>
              </a:ext>
            </a:extLst>
          </p:cNvPr>
          <p:cNvSpPr txBox="1"/>
          <p:nvPr/>
        </p:nvSpPr>
        <p:spPr>
          <a:xfrm>
            <a:off x="3138073" y="4136068"/>
            <a:ext cx="3194755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5. University issues </a:t>
            </a:r>
            <a:r>
              <a:rPr lang="en-US" sz="1600" b="1" dirty="0"/>
              <a:t>Transcript VC</a:t>
            </a:r>
            <a:endParaRPr lang="en-US" sz="1600" dirty="0"/>
          </a:p>
          <a:p>
            <a:r>
              <a:rPr lang="en-US" sz="1600" dirty="0">
                <a:solidFill>
                  <a:srgbClr val="C00000"/>
                </a:solidFill>
              </a:rPr>
              <a:t>Holder: did:registry1:alice</a:t>
            </a:r>
            <a:endParaRPr lang="en-US" sz="1600" dirty="0">
              <a:solidFill>
                <a:srgbClr val="C00000"/>
              </a:solidFill>
              <a:cs typeface="Calibri"/>
            </a:endParaRPr>
          </a:p>
          <a:p>
            <a:r>
              <a:rPr lang="en-US" sz="1600" dirty="0">
                <a:solidFill>
                  <a:srgbClr val="C00000"/>
                </a:solidFill>
                <a:cs typeface="Calibri"/>
              </a:rPr>
              <a:t>Issuer: did:registry1:university</a:t>
            </a:r>
          </a:p>
        </p:txBody>
      </p:sp>
    </p:spTree>
    <p:extLst>
      <p:ext uri="{BB962C8B-B14F-4D97-AF65-F5344CB8AC3E}">
        <p14:creationId xmlns:p14="http://schemas.microsoft.com/office/powerpoint/2010/main" xmlns="" val="181407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40BF00E0-0142-495E-80A0-9282B5B0A8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>
              <a:buNone/>
            </a:pPr>
            <a:r>
              <a:rPr lang="en-US" dirty="0">
                <a:ea typeface="+mn-lt"/>
                <a:cs typeface="+mn-lt"/>
              </a:rPr>
              <a:t>Step 3. Verifiable Presentation and Verification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AECE3A08-4D71-47B8-82AF-1D88189DE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/>
              </a:rPr>
              <a:t>Combining DIDs and VCs</a:t>
            </a:r>
            <a:endParaRPr lang="en-US" dirty="0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xmlns="" id="{F5C55E71-EA2E-468B-ADD1-5A308651F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2430" y="1779764"/>
            <a:ext cx="1079736" cy="1079736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5BE55EEB-AAF6-4BF1-BEDA-AE49022E832A}"/>
              </a:ext>
            </a:extLst>
          </p:cNvPr>
          <p:cNvSpPr txBox="1"/>
          <p:nvPr/>
        </p:nvSpPr>
        <p:spPr>
          <a:xfrm>
            <a:off x="8965191" y="6519446"/>
            <a:ext cx="2583274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DID Method Implementation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2D35DE34-4782-433F-9476-83368D692D8D}"/>
              </a:ext>
            </a:extLst>
          </p:cNvPr>
          <p:cNvSpPr/>
          <p:nvPr/>
        </p:nvSpPr>
        <p:spPr>
          <a:xfrm>
            <a:off x="9828624" y="3426883"/>
            <a:ext cx="1495777" cy="17685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cs typeface="Calibri"/>
              </a:rPr>
              <a:t>Verifiable Data Registry</a:t>
            </a:r>
            <a:endParaRPr lang="en-US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D7365EF5-C6D1-4A87-BD49-BF1C9796B1EC}"/>
              </a:ext>
            </a:extLst>
          </p:cNvPr>
          <p:cNvSpPr txBox="1"/>
          <p:nvPr/>
        </p:nvSpPr>
        <p:spPr>
          <a:xfrm>
            <a:off x="2660062" y="2904655"/>
            <a:ext cx="79586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dirty="0"/>
              <a:t>Alice</a:t>
            </a:r>
            <a:endParaRPr lang="en-US" sz="1600" dirty="0"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677E92A-F524-4C23-9FF9-326FC7DBC3C8}"/>
              </a:ext>
            </a:extLst>
          </p:cNvPr>
          <p:cNvSpPr txBox="1"/>
          <p:nvPr/>
        </p:nvSpPr>
        <p:spPr>
          <a:xfrm>
            <a:off x="2434285" y="6150209"/>
            <a:ext cx="1153347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dirty="0"/>
              <a:t>Industry</a:t>
            </a:r>
            <a:endParaRPr 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42B534BB-B059-4A89-825F-F04180D752CC}"/>
              </a:ext>
            </a:extLst>
          </p:cNvPr>
          <p:cNvCxnSpPr/>
          <p:nvPr/>
        </p:nvCxnSpPr>
        <p:spPr>
          <a:xfrm flipV="1">
            <a:off x="2600208" y="3161829"/>
            <a:ext cx="1881" cy="1747896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0EEA71E-CADD-4E0D-8AA1-192618C6749A}"/>
              </a:ext>
            </a:extLst>
          </p:cNvPr>
          <p:cNvSpPr txBox="1"/>
          <p:nvPr/>
        </p:nvSpPr>
        <p:spPr>
          <a:xfrm>
            <a:off x="278219" y="3355253"/>
            <a:ext cx="228223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600" dirty="0"/>
              <a:t>6. Industry requests </a:t>
            </a:r>
            <a:r>
              <a:rPr lang="en-US" sz="1600" b="1" dirty="0"/>
              <a:t>Transcript VP</a:t>
            </a:r>
            <a:endParaRPr lang="en-US" sz="1600" b="1" dirty="0">
              <a:cs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9E5E746-9877-4033-9E9D-6F4907413D7B}"/>
              </a:ext>
            </a:extLst>
          </p:cNvPr>
          <p:cNvSpPr txBox="1"/>
          <p:nvPr/>
        </p:nvSpPr>
        <p:spPr>
          <a:xfrm rot="21000000">
            <a:off x="6468292" y="3915458"/>
            <a:ext cx="321357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8. Industry fetch did:registry1:university</a:t>
            </a:r>
            <a:endParaRPr lang="en-US" sz="1600" dirty="0">
              <a:cs typeface="Calibri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xmlns="" id="{0663F3C2-9AE8-4F75-8A67-457938499C07}"/>
              </a:ext>
            </a:extLst>
          </p:cNvPr>
          <p:cNvCxnSpPr>
            <a:cxnSpLocks/>
          </p:cNvCxnSpPr>
          <p:nvPr/>
        </p:nvCxnSpPr>
        <p:spPr>
          <a:xfrm flipV="1">
            <a:off x="3268134" y="4206052"/>
            <a:ext cx="6540029" cy="114582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xmlns="" id="{565B8699-FB19-480F-BF03-A81B2C31F921}"/>
              </a:ext>
            </a:extLst>
          </p:cNvPr>
          <p:cNvCxnSpPr>
            <a:cxnSpLocks/>
          </p:cNvCxnSpPr>
          <p:nvPr/>
        </p:nvCxnSpPr>
        <p:spPr>
          <a:xfrm flipV="1">
            <a:off x="3051763" y="3161829"/>
            <a:ext cx="1881" cy="1747896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A5F121A6-C989-484D-AF0B-C49EDE716F89}"/>
              </a:ext>
            </a:extLst>
          </p:cNvPr>
          <p:cNvSpPr txBox="1"/>
          <p:nvPr/>
        </p:nvSpPr>
        <p:spPr>
          <a:xfrm>
            <a:off x="3109851" y="3214142"/>
            <a:ext cx="2940755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7. Alice presents </a:t>
            </a:r>
            <a:r>
              <a:rPr lang="en-US" sz="1600" b="1" dirty="0"/>
              <a:t>Transcript VP </a:t>
            </a:r>
            <a:r>
              <a:rPr lang="en-US" sz="1600" dirty="0"/>
              <a:t>with signature authenticating did:registry1:alice</a:t>
            </a:r>
            <a:endParaRPr lang="en-US" sz="1600" dirty="0">
              <a:cs typeface="Calibr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8C822995-DEA5-4B7A-B54C-034EFB6F224E}"/>
              </a:ext>
            </a:extLst>
          </p:cNvPr>
          <p:cNvSpPr txBox="1"/>
          <p:nvPr/>
        </p:nvSpPr>
        <p:spPr>
          <a:xfrm>
            <a:off x="3138073" y="4136068"/>
            <a:ext cx="319475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8. Industry validates</a:t>
            </a:r>
            <a:r>
              <a:rPr lang="en-US" sz="1600" dirty="0">
                <a:solidFill>
                  <a:srgbClr val="000000"/>
                </a:solidFill>
                <a:cs typeface="Calibri"/>
              </a:rPr>
              <a:t> Transcript Issued to </a:t>
            </a:r>
            <a:r>
              <a:rPr lang="en-US" sz="1600" dirty="0" err="1">
                <a:solidFill>
                  <a:srgbClr val="000000"/>
                </a:solidFill>
                <a:cs typeface="Calibri"/>
              </a:rPr>
              <a:t>did:registry:alice</a:t>
            </a:r>
            <a:endParaRPr lang="en-US" sz="1600" dirty="0">
              <a:solidFill>
                <a:srgbClr val="000000"/>
              </a:solidFill>
              <a:cs typeface="Calibri"/>
            </a:endParaRPr>
          </a:p>
        </p:txBody>
      </p:sp>
      <p:pic>
        <p:nvPicPr>
          <p:cNvPr id="7" name="Picture 7" descr="Icon&#10;&#10;Description automatically generated">
            <a:extLst>
              <a:ext uri="{FF2B5EF4-FFF2-40B4-BE49-F238E27FC236}">
                <a16:creationId xmlns:a16="http://schemas.microsoft.com/office/drawing/2014/main" xmlns="" id="{3B03BFCA-A677-4583-A8BA-00B26DD101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3050" y="5345230"/>
            <a:ext cx="863013" cy="80539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25B80216-1EF6-446C-8459-045132D53F1B}"/>
              </a:ext>
            </a:extLst>
          </p:cNvPr>
          <p:cNvSpPr txBox="1"/>
          <p:nvPr/>
        </p:nvSpPr>
        <p:spPr>
          <a:xfrm>
            <a:off x="3316810" y="5354791"/>
            <a:ext cx="2950162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/>
              <a:t>9. Industry validates issuer of Transcript by validating issuer's signature.</a:t>
            </a:r>
            <a:endParaRPr lang="en-US" sz="1400">
              <a:cs typeface="Calibri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xmlns="" id="{B8C6DAD8-F3A6-4F7F-9A2A-3C2DD93DA7A9}"/>
              </a:ext>
            </a:extLst>
          </p:cNvPr>
          <p:cNvCxnSpPr>
            <a:cxnSpLocks/>
          </p:cNvCxnSpPr>
          <p:nvPr/>
        </p:nvCxnSpPr>
        <p:spPr>
          <a:xfrm flipV="1">
            <a:off x="3428060" y="5184422"/>
            <a:ext cx="6389511" cy="11176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964FDFD0-025B-412D-8980-F9031724D13F}"/>
              </a:ext>
            </a:extLst>
          </p:cNvPr>
          <p:cNvSpPr txBox="1"/>
          <p:nvPr/>
        </p:nvSpPr>
        <p:spPr>
          <a:xfrm rot="21000000">
            <a:off x="6345995" y="5244457"/>
            <a:ext cx="321357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/>
              <a:t>10. Ensure validity of identity by checking revocation lists</a:t>
            </a:r>
            <a:endParaRPr lang="en-US" sz="1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07978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E5BC3DF9-2B41-46F9-83C9-7ABB35CDF3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Hyperledger</a:t>
            </a:r>
            <a:r>
              <a:rPr lang="en-US" dirty="0" smtClean="0"/>
              <a:t> Aries is meant for creating, transmitting and storing verifiable digital credentials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C7D589AC-29B5-48A1-AEE5-C38D87F6A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Rounded MT Bold"/>
              </a:rPr>
              <a:t>Use of Blockchain for VCs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5982" y="2250727"/>
            <a:ext cx="10829541" cy="4000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8364032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5BBA087-D4FD-8343-A7D2-D95509F2674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fld id="{F815AC96-4A5A-4699-9DBD-ACAB251D8CBA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9777E87-8E02-9845-92B9-D7AB66F02A3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133600" y="1295401"/>
            <a:ext cx="8026400" cy="4221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42899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E8166F7C8C5244BD681241519A27FB" ma:contentTypeVersion="0" ma:contentTypeDescription="Create a new document." ma:contentTypeScope="" ma:versionID="a399b939d9889d20c9b20cc9bd7cb33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967b7be50301903c78f9c39c6fd9af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08BBE42-C709-4EE8-AC8D-806B16CD3F1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86A052A-8D3E-45EC-8435-06BC73A588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75E149A-CBA2-413F-8DBD-8AB9ADC20A7B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2179</TotalTime>
  <Words>1128</Words>
  <Application>Microsoft Office PowerPoint</Application>
  <PresentationFormat>Custom</PresentationFormat>
  <Paragraphs>284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 CS61065: Theory and Applications of Blockchain </vt:lpstr>
      <vt:lpstr>What is Identity?</vt:lpstr>
      <vt:lpstr>Centralized Digital Identity</vt:lpstr>
      <vt:lpstr>Centralized Digital Identity</vt:lpstr>
      <vt:lpstr>Digital Identity - Single Sign On (SSO) </vt:lpstr>
      <vt:lpstr>SSO and Decentralization </vt:lpstr>
      <vt:lpstr>Decentralizing Digital Identity</vt:lpstr>
      <vt:lpstr>Decentralizing Digital Identity</vt:lpstr>
      <vt:lpstr>Fundamental Principles of Digital Identity Management</vt:lpstr>
      <vt:lpstr>Decentralized Identifiers (DIDs)</vt:lpstr>
      <vt:lpstr>DID Architecture</vt:lpstr>
      <vt:lpstr>DID Architecture</vt:lpstr>
      <vt:lpstr>DID URI</vt:lpstr>
      <vt:lpstr>DID Document</vt:lpstr>
      <vt:lpstr>DID Document Example (JSON)</vt:lpstr>
      <vt:lpstr>Relationship Between DID, DID Document and DID Controller</vt:lpstr>
      <vt:lpstr>Relationship Between DID, DID Document and DID Controller</vt:lpstr>
      <vt:lpstr>DID Flow – DID Registration</vt:lpstr>
      <vt:lpstr>DID Flow – Proving Control over DID</vt:lpstr>
      <vt:lpstr>DID Method Security</vt:lpstr>
      <vt:lpstr>Decentralized DID Registry</vt:lpstr>
      <vt:lpstr>Blockchain based DID Registry</vt:lpstr>
      <vt:lpstr>Binding DID to Physical Identity</vt:lpstr>
      <vt:lpstr>Binding DID to Physical Identity</vt:lpstr>
      <vt:lpstr>Verifiable Credentials</vt:lpstr>
      <vt:lpstr>VC Data Model Components</vt:lpstr>
      <vt:lpstr>VC Data Model Components</vt:lpstr>
      <vt:lpstr>VC Data</vt:lpstr>
      <vt:lpstr> Information graph of  a basic Verifiable Credential</vt:lpstr>
      <vt:lpstr>Information graph of Verifiable Presentation</vt:lpstr>
      <vt:lpstr>Verifiable Credentials Flow</vt:lpstr>
      <vt:lpstr>VC Trust Model</vt:lpstr>
      <vt:lpstr>Combining DIDs and VCs</vt:lpstr>
      <vt:lpstr>Combining DIDs and VCs</vt:lpstr>
      <vt:lpstr>Combining DIDs and VCs</vt:lpstr>
      <vt:lpstr>Use of Blockchain for VCs</vt:lpstr>
      <vt:lpstr>Slide 37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hp</cp:lastModifiedBy>
  <cp:revision>2041</cp:revision>
  <dcterms:created xsi:type="dcterms:W3CDTF">2017-09-14T08:48:41Z</dcterms:created>
  <dcterms:modified xsi:type="dcterms:W3CDTF">2021-10-19T12:22:30Z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0x0101008AE8166F7C8C5244BD681241519A27FB</vt:lpwstr>
  </property>
</Properties>
</file>